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89" r:id="rId3"/>
    <p:sldId id="261" r:id="rId4"/>
    <p:sldId id="332" r:id="rId5"/>
    <p:sldId id="293" r:id="rId6"/>
    <p:sldId id="262" r:id="rId7"/>
    <p:sldId id="286" r:id="rId8"/>
    <p:sldId id="263" r:id="rId9"/>
    <p:sldId id="295" r:id="rId10"/>
    <p:sldId id="331" r:id="rId11"/>
    <p:sldId id="323" r:id="rId12"/>
    <p:sldId id="324" r:id="rId13"/>
    <p:sldId id="287" r:id="rId14"/>
    <p:sldId id="266" r:id="rId15"/>
    <p:sldId id="294" r:id="rId16"/>
    <p:sldId id="260" r:id="rId17"/>
    <p:sldId id="325" r:id="rId18"/>
    <p:sldId id="328" r:id="rId19"/>
    <p:sldId id="291" r:id="rId20"/>
    <p:sldId id="288" r:id="rId21"/>
    <p:sldId id="326" r:id="rId22"/>
    <p:sldId id="315" r:id="rId23"/>
    <p:sldId id="314" r:id="rId24"/>
    <p:sldId id="333" r:id="rId25"/>
    <p:sldId id="290" r:id="rId26"/>
    <p:sldId id="327" r:id="rId27"/>
    <p:sldId id="292" r:id="rId28"/>
    <p:sldId id="273" r:id="rId29"/>
    <p:sldId id="276" r:id="rId30"/>
    <p:sldId id="278" r:id="rId31"/>
    <p:sldId id="309" r:id="rId32"/>
    <p:sldId id="264" r:id="rId33"/>
    <p:sldId id="265" r:id="rId34"/>
    <p:sldId id="282" r:id="rId35"/>
    <p:sldId id="283" r:id="rId36"/>
    <p:sldId id="307" r:id="rId37"/>
    <p:sldId id="284" r:id="rId38"/>
    <p:sldId id="308" r:id="rId39"/>
    <p:sldId id="304" r:id="rId40"/>
    <p:sldId id="311" r:id="rId41"/>
    <p:sldId id="313" r:id="rId42"/>
    <p:sldId id="330" r:id="rId43"/>
    <p:sldId id="301" r:id="rId44"/>
    <p:sldId id="300" r:id="rId45"/>
    <p:sldId id="299" r:id="rId46"/>
    <p:sldId id="298" r:id="rId47"/>
    <p:sldId id="297"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12" d="100"/>
          <a:sy n="112" d="100"/>
        </p:scale>
        <p:origin x="-15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81A9EB-A188-D74D-A662-66D18B277CB8}" type="datetimeFigureOut">
              <a:rPr lang="en-US" smtClean="0"/>
              <a:t>7/11/13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7098CD-709A-0E40-BBF5-15E1860A621A}" type="slidenum">
              <a:rPr lang="en-US" smtClean="0"/>
              <a:t>‹#›</a:t>
            </a:fld>
            <a:endParaRPr lang="en-US"/>
          </a:p>
        </p:txBody>
      </p:sp>
    </p:spTree>
    <p:extLst>
      <p:ext uri="{BB962C8B-B14F-4D97-AF65-F5344CB8AC3E}">
        <p14:creationId xmlns:p14="http://schemas.microsoft.com/office/powerpoint/2010/main" val="36526715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Estimates of continental volume</a:t>
            </a:r>
            <a:r>
              <a:rPr lang="en-US" baseline="0" dirty="0" smtClean="0"/>
              <a:t> versus time include almost every possibility.  This embarrassing situation arises in part because of the difficulty in determining the formation ages of crustal sections, particularly old crustal sections with complicated metamorphic and reworking histories, but the main uncertainty is the rate of crustal recycling with time as the return of crust into the mantle followed by its subsequent stirring back into the mantle via mantle convection effectively erases the evidence of the recycled crust’s existence.</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1</a:t>
            </a:fld>
            <a:endParaRPr lang="en-US"/>
          </a:p>
        </p:txBody>
      </p:sp>
    </p:spTree>
    <p:extLst>
      <p:ext uri="{BB962C8B-B14F-4D97-AF65-F5344CB8AC3E}">
        <p14:creationId xmlns:p14="http://schemas.microsoft.com/office/powerpoint/2010/main" val="424171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zircon so strongly concentrates U over </a:t>
            </a:r>
            <a:r>
              <a:rPr lang="en-US" dirty="0" err="1" smtClean="0"/>
              <a:t>Pb</a:t>
            </a:r>
            <a:r>
              <a:rPr lang="en-US" dirty="0" smtClean="0"/>
              <a:t>, the </a:t>
            </a:r>
            <a:r>
              <a:rPr lang="en-US" dirty="0" err="1" smtClean="0"/>
              <a:t>Pb</a:t>
            </a:r>
            <a:r>
              <a:rPr lang="en-US" dirty="0" smtClean="0"/>
              <a:t> measured</a:t>
            </a:r>
            <a:r>
              <a:rPr lang="en-US" baseline="0" dirty="0" smtClean="0"/>
              <a:t> in the zircon is highly dominated by </a:t>
            </a:r>
            <a:r>
              <a:rPr lang="en-US" baseline="0" dirty="0" err="1" smtClean="0"/>
              <a:t>radiogenically</a:t>
            </a:r>
            <a:r>
              <a:rPr lang="en-US" baseline="0" dirty="0" smtClean="0"/>
              <a:t> produced </a:t>
            </a:r>
            <a:r>
              <a:rPr lang="en-US" baseline="0" dirty="0" err="1" smtClean="0"/>
              <a:t>Pb</a:t>
            </a:r>
            <a:r>
              <a:rPr lang="en-US" baseline="0" dirty="0" smtClean="0"/>
              <a:t>, so corrections for </a:t>
            </a:r>
            <a:r>
              <a:rPr lang="en-US" baseline="0" dirty="0" err="1" smtClean="0"/>
              <a:t>Pb</a:t>
            </a:r>
            <a:r>
              <a:rPr lang="en-US" baseline="0" dirty="0" smtClean="0"/>
              <a:t> initially present can be small.  In addition, since two isotopes of U (235 and 238) decay to two different isotopes of </a:t>
            </a:r>
            <a:r>
              <a:rPr lang="en-US" baseline="0" dirty="0" err="1" smtClean="0"/>
              <a:t>Pb</a:t>
            </a:r>
            <a:r>
              <a:rPr lang="en-US" baseline="0" dirty="0" smtClean="0"/>
              <a:t> (207 and 206) one can simultaneously compare 238U-206Pb and 235U-207Pb ages using the </a:t>
            </a:r>
            <a:r>
              <a:rPr lang="en-US" baseline="0" dirty="0" err="1" smtClean="0"/>
              <a:t>concordia</a:t>
            </a:r>
            <a:r>
              <a:rPr lang="en-US" baseline="0" dirty="0" smtClean="0"/>
              <a:t> diagram shown above.  Pure radiogenic </a:t>
            </a:r>
            <a:r>
              <a:rPr lang="en-US" baseline="0" dirty="0" err="1" smtClean="0"/>
              <a:t>Pb</a:t>
            </a:r>
            <a:r>
              <a:rPr lang="en-US" baseline="0" dirty="0" smtClean="0"/>
              <a:t> will lie along the dark curve at a position determined by its age.  If an old (say 4 </a:t>
            </a:r>
            <a:r>
              <a:rPr lang="en-US" baseline="0" dirty="0" err="1" smtClean="0"/>
              <a:t>Ga</a:t>
            </a:r>
            <a:r>
              <a:rPr lang="en-US" baseline="0" dirty="0" smtClean="0"/>
              <a:t>) zircon core, is overgrown with a young (say 0.5 </a:t>
            </a:r>
            <a:r>
              <a:rPr lang="en-US" baseline="0" dirty="0" err="1" smtClean="0"/>
              <a:t>Ga</a:t>
            </a:r>
            <a:r>
              <a:rPr lang="en-US" baseline="0" dirty="0" smtClean="0"/>
              <a:t>) zircon rim, then mixtures of the core and rim will define a “</a:t>
            </a:r>
            <a:r>
              <a:rPr lang="en-US" baseline="0" dirty="0" err="1" smtClean="0"/>
              <a:t>discordia</a:t>
            </a:r>
            <a:r>
              <a:rPr lang="en-US" baseline="0" dirty="0" smtClean="0"/>
              <a:t>” line that connects the rim and core ages.  Diffusion of </a:t>
            </a:r>
            <a:r>
              <a:rPr lang="en-US" baseline="0" dirty="0" err="1" smtClean="0"/>
              <a:t>Pb</a:t>
            </a:r>
            <a:r>
              <a:rPr lang="en-US" baseline="0" dirty="0" smtClean="0"/>
              <a:t> or U will create similar </a:t>
            </a:r>
            <a:r>
              <a:rPr lang="en-US" baseline="0" dirty="0" err="1" smtClean="0"/>
              <a:t>discordia</a:t>
            </a:r>
            <a:r>
              <a:rPr lang="en-US" baseline="0" dirty="0" smtClean="0"/>
              <a:t>, with a more complicated interpretation of the lower intercept age.</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15</a:t>
            </a:fld>
            <a:endParaRPr lang="en-US"/>
          </a:p>
        </p:txBody>
      </p:sp>
    </p:spTree>
    <p:extLst>
      <p:ext uri="{BB962C8B-B14F-4D97-AF65-F5344CB8AC3E}">
        <p14:creationId xmlns:p14="http://schemas.microsoft.com/office/powerpoint/2010/main" val="2154258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advantage to zircon is that the radiogenic </a:t>
            </a:r>
            <a:r>
              <a:rPr lang="en-US" dirty="0" err="1" smtClean="0"/>
              <a:t>Pb</a:t>
            </a:r>
            <a:r>
              <a:rPr lang="en-US" dirty="0" smtClean="0"/>
              <a:t> so dominates over common </a:t>
            </a:r>
            <a:r>
              <a:rPr lang="en-US" dirty="0" err="1" smtClean="0"/>
              <a:t>Pb</a:t>
            </a:r>
            <a:r>
              <a:rPr lang="en-US" dirty="0" smtClean="0"/>
              <a:t> that one can determine ages even for small (&gt;10 micron)</a:t>
            </a:r>
            <a:r>
              <a:rPr lang="en-US" baseline="0" dirty="0" smtClean="0"/>
              <a:t> spots on zircons using the ion probe or laser-ablation ICP-MS.  Such high spatial resolution allows extracting age histories from complicated zircons.  Most zircons in ancient rocks are complicated by the metamorphic history of the host rock, so being able to obtain ages for both old cores and younger overgrowths allow reconstruction of the zircon growth history, even in the oldest of terrestrial zircons.</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16</a:t>
            </a:fld>
            <a:endParaRPr lang="en-US"/>
          </a:p>
        </p:txBody>
      </p:sp>
    </p:spTree>
    <p:extLst>
      <p:ext uri="{BB962C8B-B14F-4D97-AF65-F5344CB8AC3E}">
        <p14:creationId xmlns:p14="http://schemas.microsoft.com/office/powerpoint/2010/main" val="1260538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Zircons occur</a:t>
            </a:r>
            <a:r>
              <a:rPr lang="en-US" baseline="0" dirty="0" smtClean="0"/>
              <a:t> most commonly in felsic rock compositions, but felsic (e.g. </a:t>
            </a:r>
            <a:r>
              <a:rPr lang="en-US" baseline="0" dirty="0" err="1" smtClean="0"/>
              <a:t>granitoid</a:t>
            </a:r>
            <a:r>
              <a:rPr lang="en-US" baseline="0" dirty="0" smtClean="0"/>
              <a:t>) compositions are not produced by melting of the mantle – basalt is.  The reliance on zircon for crustal growth histories potentially ignores the potential that the first step in continent formation involves mafic magmas, not granites.  In this case, zircons could primarily record crustal reworking, not initial crust formation.</a:t>
            </a:r>
            <a:endParaRPr lang="en-US" dirty="0"/>
          </a:p>
        </p:txBody>
      </p:sp>
      <p:sp>
        <p:nvSpPr>
          <p:cNvPr id="4" name="Slide Number Placeholder 3"/>
          <p:cNvSpPr>
            <a:spLocks noGrp="1"/>
          </p:cNvSpPr>
          <p:nvPr>
            <p:ph type="sldNum" sz="quarter" idx="10"/>
          </p:nvPr>
        </p:nvSpPr>
        <p:spPr/>
        <p:txBody>
          <a:bodyPr/>
          <a:lstStyle/>
          <a:p>
            <a:fld id="{6DF1E3AC-F353-410F-B1D8-696CE482E7C7}"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Zircons also vary</a:t>
            </a:r>
            <a:r>
              <a:rPr lang="en-US" baseline="0" dirty="0" smtClean="0"/>
              <a:t> in abundance quite dramatically in different rock types.  In this example from the Appalachian, Grenville (1.1 </a:t>
            </a:r>
            <a:r>
              <a:rPr lang="en-US" baseline="0" dirty="0" err="1" smtClean="0"/>
              <a:t>Ga</a:t>
            </a:r>
            <a:r>
              <a:rPr lang="en-US" baseline="0" dirty="0" smtClean="0"/>
              <a:t>) age rocks constitute only 12% of the exposed basement, but zircons of Grenville age highly dominate the detrital zircon population in the restricted sedimentary basins in the area.  The reason is that Grenville rocks have unusually high </a:t>
            </a:r>
            <a:r>
              <a:rPr lang="en-US" baseline="0" dirty="0" err="1" smtClean="0"/>
              <a:t>Zr</a:t>
            </a:r>
            <a:r>
              <a:rPr lang="en-US" baseline="0" dirty="0" smtClean="0"/>
              <a:t> concentrations, and hence lots of zircon, so they contribute a disproportionate amount of zircon to the sedimentary basins compared to other rock types.</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19</a:t>
            </a:fld>
            <a:endParaRPr lang="en-US"/>
          </a:p>
        </p:txBody>
      </p:sp>
    </p:spTree>
    <p:extLst>
      <p:ext uri="{BB962C8B-B14F-4D97-AF65-F5344CB8AC3E}">
        <p14:creationId xmlns:p14="http://schemas.microsoft.com/office/powerpoint/2010/main" val="169461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Peaks in the zircon age histogram coincide with times of high-pressure metamorphism,</a:t>
            </a:r>
            <a:r>
              <a:rPr lang="en-US" baseline="0" dirty="0" smtClean="0"/>
              <a:t> and supercontinent assembly.  Do the age peaks reflect peaks in crust formation rate, the fact that the rock types produced in continental collisions tend to be zircon-rich, or the ability of continent assembly to preserve zircons through their capture into sedimentary basins?</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20</a:t>
            </a:fld>
            <a:endParaRPr lang="en-US"/>
          </a:p>
        </p:txBody>
      </p:sp>
    </p:spTree>
    <p:extLst>
      <p:ext uri="{BB962C8B-B14F-4D97-AF65-F5344CB8AC3E}">
        <p14:creationId xmlns:p14="http://schemas.microsoft.com/office/powerpoint/2010/main" val="422848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one assumes that “primary” crust is generated</a:t>
            </a:r>
            <a:r>
              <a:rPr lang="en-US" baseline="0" dirty="0" smtClean="0"/>
              <a:t> by melting of the mantle, then its initial isotopic composition should follow the temporal evolution of that isotope system in the mantle (black line).  Melting events will create low </a:t>
            </a:r>
            <a:r>
              <a:rPr lang="en-US" baseline="0" dirty="0" err="1" smtClean="0"/>
              <a:t>Sm</a:t>
            </a:r>
            <a:r>
              <a:rPr lang="en-US" baseline="0" dirty="0" smtClean="0"/>
              <a:t>/</a:t>
            </a:r>
            <a:r>
              <a:rPr lang="en-US" baseline="0" dirty="0" err="1" smtClean="0"/>
              <a:t>Nd</a:t>
            </a:r>
            <a:r>
              <a:rPr lang="en-US" baseline="0" dirty="0" smtClean="0"/>
              <a:t> crustal melts (red) leaving high </a:t>
            </a:r>
            <a:r>
              <a:rPr lang="en-US" baseline="0" dirty="0" err="1" smtClean="0"/>
              <a:t>Sm</a:t>
            </a:r>
            <a:r>
              <a:rPr lang="en-US" baseline="0" dirty="0" smtClean="0"/>
              <a:t>/</a:t>
            </a:r>
            <a:r>
              <a:rPr lang="en-US" baseline="0" dirty="0" err="1" smtClean="0"/>
              <a:t>Nd</a:t>
            </a:r>
            <a:r>
              <a:rPr lang="en-US" baseline="0" dirty="0" smtClean="0"/>
              <a:t> residual materials in the mantle (yellow).  These will evolve along different </a:t>
            </a:r>
            <a:r>
              <a:rPr lang="en-US" baseline="0" dirty="0" err="1" smtClean="0"/>
              <a:t>Nd</a:t>
            </a:r>
            <a:r>
              <a:rPr lang="en-US" baseline="0" dirty="0" smtClean="0"/>
              <a:t> isotope trajectories because of their different </a:t>
            </a:r>
            <a:r>
              <a:rPr lang="en-US" baseline="0" dirty="0" err="1" smtClean="0"/>
              <a:t>Sm</a:t>
            </a:r>
            <a:r>
              <a:rPr lang="en-US" baseline="0" dirty="0" smtClean="0"/>
              <a:t>/</a:t>
            </a:r>
            <a:r>
              <a:rPr lang="en-US" baseline="0" dirty="0" err="1" smtClean="0"/>
              <a:t>Nd</a:t>
            </a:r>
            <a:r>
              <a:rPr lang="en-US" baseline="0" dirty="0" smtClean="0"/>
              <a:t> ratios from a mantle with chondritic </a:t>
            </a:r>
            <a:r>
              <a:rPr lang="en-US" baseline="0" dirty="0" err="1" smtClean="0"/>
              <a:t>Sm</a:t>
            </a:r>
            <a:r>
              <a:rPr lang="en-US" baseline="0" dirty="0" smtClean="0"/>
              <a:t>/</a:t>
            </a:r>
            <a:r>
              <a:rPr lang="en-US" baseline="0" dirty="0" err="1" smtClean="0"/>
              <a:t>Nd</a:t>
            </a:r>
            <a:r>
              <a:rPr lang="en-US" baseline="0" dirty="0" smtClean="0"/>
              <a:t> ratio (CHUR).  If a portion of crust is </a:t>
            </a:r>
            <a:r>
              <a:rPr lang="en-US" baseline="0" dirty="0" err="1" smtClean="0"/>
              <a:t>remelted</a:t>
            </a:r>
            <a:r>
              <a:rPr lang="en-US" baseline="0" dirty="0" smtClean="0"/>
              <a:t> – in this example at 1 </a:t>
            </a:r>
            <a:r>
              <a:rPr lang="en-US" baseline="0" dirty="0" err="1" smtClean="0"/>
              <a:t>Ga</a:t>
            </a:r>
            <a:r>
              <a:rPr lang="en-US" baseline="0" dirty="0" smtClean="0"/>
              <a:t> – its initial </a:t>
            </a:r>
            <a:r>
              <a:rPr lang="en-US" baseline="0" dirty="0" err="1" smtClean="0"/>
              <a:t>Nd</a:t>
            </a:r>
            <a:r>
              <a:rPr lang="en-US" baseline="0" dirty="0" smtClean="0"/>
              <a:t> isotopic composition will be less radiogenic than expected for a mantle-derived melt.  Using its measured </a:t>
            </a:r>
            <a:r>
              <a:rPr lang="en-US" baseline="0" dirty="0" err="1" smtClean="0"/>
              <a:t>Sm</a:t>
            </a:r>
            <a:r>
              <a:rPr lang="en-US" baseline="0" dirty="0" smtClean="0"/>
              <a:t>/</a:t>
            </a:r>
            <a:r>
              <a:rPr lang="en-US" baseline="0" dirty="0" err="1" smtClean="0"/>
              <a:t>Nd</a:t>
            </a:r>
            <a:r>
              <a:rPr lang="en-US" baseline="0" dirty="0" smtClean="0"/>
              <a:t> and 143Nd/144Nd ratios, one can calculate its “model age” – the time when the rock began to evolve with a different </a:t>
            </a:r>
            <a:r>
              <a:rPr lang="en-US" baseline="0" dirty="0" err="1" smtClean="0"/>
              <a:t>Nd</a:t>
            </a:r>
            <a:r>
              <a:rPr lang="en-US" baseline="0" dirty="0" smtClean="0"/>
              <a:t> isotope trajectory compared to the mantle model.  In the case of a single-stage melting event (CC), the model age will equal the time of the melting event.  For multiple-stage crustal reworking (CM) the model age will be older than the igneous event, but need not have any strict temporal significance.  The model age also is obviously dependent on what isotope evolution one chooses for the “model” mantle.</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22</a:t>
            </a:fld>
            <a:endParaRPr lang="en-US"/>
          </a:p>
        </p:txBody>
      </p:sp>
    </p:spTree>
    <p:extLst>
      <p:ext uri="{BB962C8B-B14F-4D97-AF65-F5344CB8AC3E}">
        <p14:creationId xmlns:p14="http://schemas.microsoft.com/office/powerpoint/2010/main" val="986458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straight</a:t>
            </a:r>
            <a:r>
              <a:rPr lang="en-US" baseline="0" dirty="0" smtClean="0"/>
              <a:t> line on a plot of </a:t>
            </a:r>
            <a:r>
              <a:rPr lang="en-US" baseline="0" dirty="0" err="1" smtClean="0"/>
              <a:t>eNd</a:t>
            </a:r>
            <a:r>
              <a:rPr lang="en-US" baseline="0" dirty="0" smtClean="0"/>
              <a:t> (or </a:t>
            </a:r>
            <a:r>
              <a:rPr lang="en-US" baseline="0" dirty="0" err="1" smtClean="0"/>
              <a:t>eHf</a:t>
            </a:r>
            <a:r>
              <a:rPr lang="en-US" baseline="0" dirty="0" smtClean="0"/>
              <a:t>) versus time implies a constant </a:t>
            </a:r>
            <a:r>
              <a:rPr lang="en-US" baseline="0" dirty="0" err="1" smtClean="0"/>
              <a:t>Sm</a:t>
            </a:r>
            <a:r>
              <a:rPr lang="en-US" baseline="0" dirty="0" smtClean="0"/>
              <a:t>/</a:t>
            </a:r>
            <a:r>
              <a:rPr lang="en-US" baseline="0" dirty="0" err="1" smtClean="0"/>
              <a:t>Nd</a:t>
            </a:r>
            <a:r>
              <a:rPr lang="en-US" baseline="0" dirty="0" smtClean="0"/>
              <a:t> (or Lu/</a:t>
            </a:r>
            <a:r>
              <a:rPr lang="en-US" baseline="0" dirty="0" err="1" smtClean="0"/>
              <a:t>Hf</a:t>
            </a:r>
            <a:r>
              <a:rPr lang="en-US" baseline="0" dirty="0" smtClean="0"/>
              <a:t>) ratio.  Rocks believed to be direct melts of the mantle do not have isotopic compositions that follow a straight line on these evolution diagrams. There is considerable discussion about whether this reflects: 1) changing rates of crust formation and recycling, 2) inaccurate initial </a:t>
            </a:r>
            <a:r>
              <a:rPr lang="en-US" baseline="0" dirty="0" err="1" smtClean="0"/>
              <a:t>eNd</a:t>
            </a:r>
            <a:r>
              <a:rPr lang="en-US" baseline="0" dirty="0" smtClean="0"/>
              <a:t> or </a:t>
            </a:r>
            <a:r>
              <a:rPr lang="en-US" baseline="0" dirty="0" err="1" smtClean="0"/>
              <a:t>eHf</a:t>
            </a:r>
            <a:r>
              <a:rPr lang="en-US" baseline="0" dirty="0" smtClean="0"/>
              <a:t> due to metamorphic changes to </a:t>
            </a:r>
            <a:r>
              <a:rPr lang="en-US" baseline="0" dirty="0" err="1" smtClean="0"/>
              <a:t>Sm</a:t>
            </a:r>
            <a:r>
              <a:rPr lang="en-US" baseline="0" dirty="0" smtClean="0"/>
              <a:t>/</a:t>
            </a:r>
            <a:r>
              <a:rPr lang="en-US" baseline="0" dirty="0" err="1" smtClean="0"/>
              <a:t>Nd</a:t>
            </a:r>
            <a:r>
              <a:rPr lang="en-US" baseline="0" dirty="0" smtClean="0"/>
              <a:t> or Lu/</a:t>
            </a:r>
            <a:r>
              <a:rPr lang="en-US" baseline="0" dirty="0" err="1" smtClean="0"/>
              <a:t>Hf</a:t>
            </a:r>
            <a:r>
              <a:rPr lang="en-US" baseline="0" dirty="0" smtClean="0"/>
              <a:t> ratios after rock formation, or 3) incorrect identification of purely “mantle-derived” crustal rocks.</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23</a:t>
            </a:fld>
            <a:endParaRPr lang="en-US"/>
          </a:p>
        </p:txBody>
      </p:sp>
    </p:spTree>
    <p:extLst>
      <p:ext uri="{BB962C8B-B14F-4D97-AF65-F5344CB8AC3E}">
        <p14:creationId xmlns:p14="http://schemas.microsoft.com/office/powerpoint/2010/main" val="4086286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DE8402CE-03C7-AD46-8E19-C2BC7472B13A}" type="slidenum">
              <a:rPr lang="en-US" sz="1200"/>
              <a:pPr/>
              <a:t>24</a:t>
            </a:fld>
            <a:endParaRPr lang="en-US"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MS PGothic" charset="0"/>
              </a:rPr>
              <a:t>The presence of a high Sm/Nd mantle source as required by the superchondritic 142Nd/144Nd of Archean rocks from Greenland is supported by the variability seen in 143Nd, which is produced by the decay of 106 billion year half life 147Sm.  The 147Sm-143Nd system was then further affected by the extraction of low Sm/Nd continental crust over Earth history causing the mantle Sm/Nd, and hence 143Nd/144Nd, to increase.  This long term continental crust formation did not affect 142Nd because 146Sm was extinct by about 4 Ga.</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Proportion of reworked crust varies widely in time.  Many possible interpretations. 1) Abundance of new crustal additions prior to 3 </a:t>
            </a:r>
            <a:r>
              <a:rPr lang="en-US" dirty="0" err="1" smtClean="0"/>
              <a:t>Ga</a:t>
            </a:r>
            <a:r>
              <a:rPr lang="en-US" dirty="0" smtClean="0"/>
              <a:t> reflects the limited abundance of &gt;3 </a:t>
            </a:r>
            <a:r>
              <a:rPr lang="en-US" dirty="0" err="1" smtClean="0"/>
              <a:t>Ga</a:t>
            </a:r>
            <a:r>
              <a:rPr lang="en-US" dirty="0" smtClean="0"/>
              <a:t> crust,</a:t>
            </a:r>
            <a:r>
              <a:rPr lang="en-US" baseline="0" dirty="0" smtClean="0"/>
              <a:t> so there was no crust to rework?  2) Increase in new crust in Phanerozoic a preservation phenomena – primitive crust is easily recycled?  3) Abundance of reworked crust in Proterozoic indicates a shut-down in convergent margin volcanism in favor of </a:t>
            </a:r>
            <a:r>
              <a:rPr lang="en-US" baseline="0" dirty="0" err="1" smtClean="0"/>
              <a:t>magmatism</a:t>
            </a:r>
            <a:r>
              <a:rPr lang="en-US" baseline="0" dirty="0" smtClean="0"/>
              <a:t> associated with continental collisions?</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25</a:t>
            </a:fld>
            <a:endParaRPr lang="en-US"/>
          </a:p>
        </p:txBody>
      </p:sp>
    </p:spTree>
    <p:extLst>
      <p:ext uri="{BB962C8B-B14F-4D97-AF65-F5344CB8AC3E}">
        <p14:creationId xmlns:p14="http://schemas.microsoft.com/office/powerpoint/2010/main" val="644545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continent-ocean</a:t>
            </a:r>
            <a:r>
              <a:rPr lang="en-US" baseline="0" dirty="0" smtClean="0"/>
              <a:t> distinction continues to depths of 100-200 km as indicated by high shear wave velocities of continental lithospheric mantle.</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27</a:t>
            </a:fld>
            <a:endParaRPr lang="en-US"/>
          </a:p>
        </p:txBody>
      </p:sp>
    </p:spTree>
    <p:extLst>
      <p:ext uri="{BB962C8B-B14F-4D97-AF65-F5344CB8AC3E}">
        <p14:creationId xmlns:p14="http://schemas.microsoft.com/office/powerpoint/2010/main" val="893007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a:t>
            </a:r>
            <a:r>
              <a:rPr lang="en-US" baseline="0" dirty="0" smtClean="0"/>
              <a:t> systems provide ability to track different chemical processes with different sensitivities to chemical and/or thermal resetting.</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3</a:t>
            </a:fld>
            <a:endParaRPr lang="en-US"/>
          </a:p>
        </p:txBody>
      </p:sp>
    </p:spTree>
    <p:extLst>
      <p:ext uri="{BB962C8B-B14F-4D97-AF65-F5344CB8AC3E}">
        <p14:creationId xmlns:p14="http://schemas.microsoft.com/office/powerpoint/2010/main" val="675705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7B459FD-C869-A746-B8F4-9DAFC77E13C2}" type="slidenum">
              <a:rPr lang="en-US"/>
              <a:pPr/>
              <a:t>28</a:t>
            </a:fld>
            <a:endParaRPr lang="en-US"/>
          </a:p>
        </p:txBody>
      </p:sp>
      <p:sp>
        <p:nvSpPr>
          <p:cNvPr id="8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878F5A3-8986-7744-B043-98CD2E220EAB}" type="slidenum">
              <a:rPr lang="en-US"/>
              <a:pPr/>
              <a:t>29</a:t>
            </a:fld>
            <a:endParaRPr lang="en-US"/>
          </a:p>
        </p:txBody>
      </p:sp>
      <p:sp>
        <p:nvSpPr>
          <p:cNvPr id="91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p:txBody>
          <a:bodyPr/>
          <a:lstStyle/>
          <a:p>
            <a:r>
              <a:rPr lang="en-US" dirty="0" err="1" smtClean="0"/>
              <a:t>Intermineral</a:t>
            </a:r>
            <a:r>
              <a:rPr lang="en-US" dirty="0" smtClean="0"/>
              <a:t> chemical exchange, through diffusion, also is the basis for mineral </a:t>
            </a:r>
            <a:r>
              <a:rPr lang="en-US" dirty="0" err="1" smtClean="0"/>
              <a:t>geothermobarometers</a:t>
            </a:r>
            <a:r>
              <a:rPr lang="en-US" baseline="0" dirty="0" smtClean="0"/>
              <a:t> that allow one to deduce the last pressure and temperature of equilibration of metamorphic rocks, in this case, </a:t>
            </a:r>
            <a:r>
              <a:rPr lang="en-US" baseline="0" dirty="0" err="1" smtClean="0"/>
              <a:t>peridotite</a:t>
            </a:r>
            <a:r>
              <a:rPr lang="en-US" baseline="0" dirty="0" smtClean="0"/>
              <a:t> xenoliths carried to the surface by explosive kimberlite volcanism in Lesotho, southern Africa.</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98D1EC6-24C4-B64F-BA7F-E4301196582F}" type="slidenum">
              <a:rPr lang="en-US"/>
              <a:pPr/>
              <a:t>30</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err="1" smtClean="0"/>
              <a:t>Sm-Nd</a:t>
            </a:r>
            <a:r>
              <a:rPr lang="en-US" dirty="0" smtClean="0"/>
              <a:t> mineral isochrons for mantle </a:t>
            </a:r>
            <a:r>
              <a:rPr lang="en-US" dirty="0" err="1" smtClean="0"/>
              <a:t>peridotite</a:t>
            </a:r>
            <a:r>
              <a:rPr lang="en-US" dirty="0" smtClean="0"/>
              <a:t> tend to give ages</a:t>
            </a:r>
            <a:r>
              <a:rPr lang="en-US" baseline="0" dirty="0" smtClean="0"/>
              <a:t> approximating the age of eruption of the host lava.  This doesn’t mean these pieces of mantle formed at the same time as the volcanism, only that their storage temperatures in the mantle were too high for the </a:t>
            </a:r>
            <a:r>
              <a:rPr lang="en-US" baseline="0" dirty="0" err="1" smtClean="0"/>
              <a:t>Sm-Nd</a:t>
            </a:r>
            <a:r>
              <a:rPr lang="en-US" baseline="0" dirty="0" smtClean="0"/>
              <a:t> radioactive clock to begin to record time.  Once the xenoliths cooled by being brought to the surface, then the </a:t>
            </a:r>
            <a:r>
              <a:rPr lang="en-US" baseline="0" dirty="0" err="1" smtClean="0"/>
              <a:t>Sm-Nd</a:t>
            </a:r>
            <a:r>
              <a:rPr lang="en-US" baseline="0" dirty="0" smtClean="0"/>
              <a:t> clock started.</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demonstration of the antiquity of mantle lithosphere – </a:t>
            </a:r>
            <a:r>
              <a:rPr lang="en-US" dirty="0" err="1" smtClean="0"/>
              <a:t>Sm-Nd</a:t>
            </a:r>
            <a:r>
              <a:rPr lang="en-US" baseline="0" dirty="0" smtClean="0"/>
              <a:t> model ages for garnets included in diamonds.  Again, the diamond served as a diffusion barrier that kept the garnet from exchanging its </a:t>
            </a:r>
            <a:r>
              <a:rPr lang="en-US" baseline="0" dirty="0" err="1" smtClean="0"/>
              <a:t>Nd</a:t>
            </a:r>
            <a:r>
              <a:rPr lang="en-US" baseline="0" dirty="0" smtClean="0"/>
              <a:t> with surrounding mantle, preserving the record of its encapsulation by the diamond.</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31</a:t>
            </a:fld>
            <a:endParaRPr lang="en-US"/>
          </a:p>
        </p:txBody>
      </p:sp>
    </p:spTree>
    <p:extLst>
      <p:ext uri="{BB962C8B-B14F-4D97-AF65-F5344CB8AC3E}">
        <p14:creationId xmlns:p14="http://schemas.microsoft.com/office/powerpoint/2010/main" val="1553203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at crystallization</a:t>
            </a:r>
            <a:r>
              <a:rPr lang="en-US" baseline="0" dirty="0" smtClean="0"/>
              <a:t> ages for high-T rocks – use conventional minerals, in this case, sulfide, encased in a diffusion barrier, in this case diamond.</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32</a:t>
            </a:fld>
            <a:endParaRPr lang="en-US"/>
          </a:p>
        </p:txBody>
      </p:sp>
    </p:spTree>
    <p:extLst>
      <p:ext uri="{BB962C8B-B14F-4D97-AF65-F5344CB8AC3E}">
        <p14:creationId xmlns:p14="http://schemas.microsoft.com/office/powerpoint/2010/main" val="1227678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diamond</a:t>
            </a:r>
            <a:r>
              <a:rPr lang="en-US" baseline="0" dirty="0" smtClean="0"/>
              <a:t> surrounding the sulfide inclusion keeps the inclusion from exchanging Re and </a:t>
            </a:r>
            <a:r>
              <a:rPr lang="en-US" baseline="0" dirty="0" err="1" smtClean="0"/>
              <a:t>Os</a:t>
            </a:r>
            <a:r>
              <a:rPr lang="en-US" baseline="0" dirty="0" smtClean="0"/>
              <a:t> with surrounding mantle.  In essence, even though sulfide has a low Re-</a:t>
            </a:r>
            <a:r>
              <a:rPr lang="en-US" baseline="0" dirty="0" err="1" smtClean="0"/>
              <a:t>Os</a:t>
            </a:r>
            <a:r>
              <a:rPr lang="en-US" baseline="0" dirty="0" smtClean="0"/>
              <a:t> closure temperature, the diamond surrounding the sulfides imposes its very high closure temperature on the included sulfide.  This is an example from the Slave </a:t>
            </a:r>
            <a:r>
              <a:rPr lang="en-US" baseline="0" dirty="0" err="1" smtClean="0"/>
              <a:t>Craton</a:t>
            </a:r>
            <a:r>
              <a:rPr lang="en-US" baseline="0" dirty="0" smtClean="0"/>
              <a:t> of northern Canada, where diamond inclusions define a 3.56 </a:t>
            </a:r>
            <a:r>
              <a:rPr lang="en-US" baseline="0" dirty="0" err="1" smtClean="0"/>
              <a:t>Ga</a:t>
            </a:r>
            <a:r>
              <a:rPr lang="en-US" baseline="0" dirty="0" smtClean="0"/>
              <a:t> Re-</a:t>
            </a:r>
            <a:r>
              <a:rPr lang="en-US" baseline="0" dirty="0" err="1" smtClean="0"/>
              <a:t>Os</a:t>
            </a:r>
            <a:r>
              <a:rPr lang="en-US" baseline="0" dirty="0" smtClean="0"/>
              <a:t> isochron age, with an initial 187Os/188Os substantially higher than expected for the mantle a that time (the lined balloon).  The crosses represent </a:t>
            </a:r>
            <a:r>
              <a:rPr lang="en-US" baseline="0" dirty="0" err="1" smtClean="0"/>
              <a:t>peridotite</a:t>
            </a:r>
            <a:r>
              <a:rPr lang="en-US" baseline="0" dirty="0" smtClean="0"/>
              <a:t> xenoliths that appear to be mixtures between 3.5 </a:t>
            </a:r>
            <a:r>
              <a:rPr lang="en-US" baseline="0" dirty="0" err="1" smtClean="0"/>
              <a:t>Ga</a:t>
            </a:r>
            <a:r>
              <a:rPr lang="en-US" baseline="0" dirty="0" smtClean="0"/>
              <a:t> mantle, and the fluids with high 187Os/188Os from which the diamond inclusion sulfides crystallized.  High 187Os/188Os is a characteristic of crustal rocks, perhaps implying that this diamond isochron reflects diamond formation in the relatively deep (&gt; 150 km) upper mantle due to </a:t>
            </a:r>
            <a:r>
              <a:rPr lang="en-US" baseline="0" dirty="0" err="1" smtClean="0"/>
              <a:t>subduction</a:t>
            </a:r>
            <a:r>
              <a:rPr lang="en-US" baseline="0" dirty="0" smtClean="0"/>
              <a:t> and dewatering of crustal materials.</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33</a:t>
            </a:fld>
            <a:endParaRPr lang="en-US"/>
          </a:p>
        </p:txBody>
      </p:sp>
    </p:spTree>
    <p:extLst>
      <p:ext uri="{BB962C8B-B14F-4D97-AF65-F5344CB8AC3E}">
        <p14:creationId xmlns:p14="http://schemas.microsoft.com/office/powerpoint/2010/main" val="622352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F96B0DF-653B-C440-A22A-DE01418B7B2F}" type="slidenum">
              <a:rPr lang="en-US"/>
              <a:pPr/>
              <a:t>34</a:t>
            </a:fld>
            <a:endParaRPr lang="en-US"/>
          </a:p>
        </p:txBody>
      </p:sp>
      <p:sp>
        <p:nvSpPr>
          <p:cNvPr id="99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p:txBody>
          <a:bodyPr/>
          <a:lstStyle/>
          <a:p>
            <a:r>
              <a:rPr lang="en-US" dirty="0" smtClean="0"/>
              <a:t>Re-</a:t>
            </a:r>
            <a:r>
              <a:rPr lang="en-US" dirty="0" err="1" smtClean="0"/>
              <a:t>Os</a:t>
            </a:r>
            <a:r>
              <a:rPr lang="en-US" dirty="0" smtClean="0"/>
              <a:t> uniquely suited to dating mantle lithosphere</a:t>
            </a:r>
            <a:r>
              <a:rPr lang="en-US" baseline="0" dirty="0" smtClean="0"/>
              <a:t> formation because Re is removed from the mantle by partial melting, while </a:t>
            </a:r>
            <a:r>
              <a:rPr lang="en-US" baseline="0" dirty="0" err="1" smtClean="0"/>
              <a:t>Os</a:t>
            </a:r>
            <a:r>
              <a:rPr lang="en-US" baseline="0" dirty="0" smtClean="0"/>
              <a:t> is enriched in residual mantle.  This makes </a:t>
            </a:r>
            <a:r>
              <a:rPr lang="en-US" baseline="0" dirty="0" err="1" smtClean="0"/>
              <a:t>Os</a:t>
            </a:r>
            <a:r>
              <a:rPr lang="en-US" baseline="0" dirty="0" smtClean="0"/>
              <a:t> in the mantle relatively resistant to the overprinting caused by </a:t>
            </a:r>
            <a:r>
              <a:rPr lang="en-US" baseline="0" dirty="0" err="1" smtClean="0"/>
              <a:t>metasomatism</a:t>
            </a:r>
            <a:r>
              <a:rPr lang="en-US" baseline="0" dirty="0" smtClean="0"/>
              <a:t> that affects most other radioactive dating systems.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DA46E02-B270-0444-92BB-763E94D01355}" type="slidenum">
              <a:rPr lang="en-US"/>
              <a:pPr/>
              <a:t>35</a:t>
            </a:fld>
            <a:endParaRPr lang="en-US"/>
          </a:p>
        </p:txBody>
      </p:sp>
      <p:sp>
        <p:nvSpPr>
          <p:cNvPr id="10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p:txBody>
          <a:bodyPr/>
          <a:lstStyle/>
          <a:p>
            <a:r>
              <a:rPr lang="en-US" dirty="0" smtClean="0"/>
              <a:t>At the degrees of partial melt removal typical of </a:t>
            </a:r>
            <a:r>
              <a:rPr lang="en-US" dirty="0" err="1" smtClean="0"/>
              <a:t>cratonic</a:t>
            </a:r>
            <a:r>
              <a:rPr lang="en-US" dirty="0" smtClean="0"/>
              <a:t> </a:t>
            </a:r>
            <a:r>
              <a:rPr lang="en-US" dirty="0" err="1" smtClean="0"/>
              <a:t>peridotites</a:t>
            </a:r>
            <a:r>
              <a:rPr lang="en-US" dirty="0" smtClean="0"/>
              <a:t> (&gt;30%), Re will have been quantitatively extracted,</a:t>
            </a:r>
            <a:r>
              <a:rPr lang="en-US" baseline="0" dirty="0" smtClean="0"/>
              <a:t> stopping the ingrowth of 187Os.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EEE9FEA-9CF4-C34A-BD7D-465164C32BB2}" type="slidenum">
              <a:rPr lang="en-US" sz="1200"/>
              <a:pPr/>
              <a:t>36</a:t>
            </a:fld>
            <a:endParaRPr lang="en-US"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charset="0"/>
                <a:ea typeface="ＭＳ Ｐゴシック" charset="0"/>
                <a:cs typeface="ＭＳ Ｐゴシック" charset="0"/>
              </a:rPr>
              <a:t>Archean crust</a:t>
            </a:r>
            <a:r>
              <a:rPr lang="en-US" baseline="0" dirty="0" smtClean="0">
                <a:latin typeface="Times" charset="0"/>
                <a:ea typeface="ＭＳ Ｐゴシック" charset="0"/>
                <a:cs typeface="ＭＳ Ｐゴシック" charset="0"/>
              </a:rPr>
              <a:t>, in general, is underlain by Archean lithospheric mantle.  Younger sections of continent, are underlain by younger sections of lithospheric mantle.  A couple of </a:t>
            </a:r>
            <a:r>
              <a:rPr lang="en-US" baseline="0" dirty="0" err="1" smtClean="0">
                <a:latin typeface="Times" charset="0"/>
                <a:ea typeface="ＭＳ Ｐゴシック" charset="0"/>
                <a:cs typeface="ＭＳ Ｐゴシック" charset="0"/>
              </a:rPr>
              <a:t>cratons</a:t>
            </a:r>
            <a:r>
              <a:rPr lang="en-US" baseline="0" dirty="0" smtClean="0">
                <a:latin typeface="Times" charset="0"/>
                <a:ea typeface="ＭＳ Ｐゴシック" charset="0"/>
                <a:cs typeface="ＭＳ Ｐゴシック" charset="0"/>
              </a:rPr>
              <a:t> (China, Wyoming) show evidence of lithosphere removal, but these are the exception.</a:t>
            </a:r>
            <a:endParaRPr lang="en-US" dirty="0">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C656BD6-19E3-4048-810B-E48EC0653087}" type="slidenum">
              <a:rPr lang="en-US"/>
              <a:pPr/>
              <a:t>37</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p:txBody>
          <a:bodyPr/>
          <a:lstStyle/>
          <a:p>
            <a:r>
              <a:rPr lang="en-US" dirty="0" smtClean="0"/>
              <a:t>Close correspondence</a:t>
            </a:r>
            <a:r>
              <a:rPr lang="en-US" baseline="0" dirty="0" smtClean="0"/>
              <a:t> between crust formation, melt depletion in the mantle, and formation of sulfide inclusions in diamond, showing temporal coincidence of crust formation and mantle lithosphere differentiation to at least the depth of diamond formation.</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Short-lived systems more than double the number of chronometers</a:t>
            </a:r>
            <a:r>
              <a:rPr lang="en-US" baseline="0" dirty="0" smtClean="0"/>
              <a:t> available and have a wide range of chemical properties that allow the investigation of numerous processes important in solar system evolution</a:t>
            </a:r>
            <a:endParaRPr lang="en-US" dirty="0"/>
          </a:p>
        </p:txBody>
      </p:sp>
      <p:sp>
        <p:nvSpPr>
          <p:cNvPr id="4" name="Slide Number Placeholder 3"/>
          <p:cNvSpPr>
            <a:spLocks noGrp="1"/>
          </p:cNvSpPr>
          <p:nvPr>
            <p:ph type="sldNum" sz="quarter" idx="10"/>
          </p:nvPr>
        </p:nvSpPr>
        <p:spPr/>
        <p:txBody>
          <a:bodyPr/>
          <a:lstStyle/>
          <a:p>
            <a:fld id="{02B50B5E-0EA1-6D4B-BBDC-4DB564A05C36}"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A475B8C-08A8-774A-9D81-73F4AAD9CC3E}" type="slidenum">
              <a:rPr lang="en-US" sz="1200"/>
              <a:pPr/>
              <a:t>38</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charset="0"/>
                <a:ea typeface="ＭＳ Ｐゴシック" charset="0"/>
                <a:cs typeface="ＭＳ Ｐゴシック" charset="0"/>
              </a:rPr>
              <a:t>Average age of </a:t>
            </a:r>
            <a:r>
              <a:rPr lang="en-US" dirty="0" err="1" smtClean="0">
                <a:latin typeface="Times" charset="0"/>
                <a:ea typeface="ＭＳ Ｐゴシック" charset="0"/>
                <a:cs typeface="ＭＳ Ｐゴシック" charset="0"/>
              </a:rPr>
              <a:t>peridotite</a:t>
            </a:r>
            <a:r>
              <a:rPr lang="en-US" dirty="0" smtClean="0">
                <a:latin typeface="Times" charset="0"/>
                <a:ea typeface="ＭＳ Ｐゴシック" charset="0"/>
                <a:cs typeface="ＭＳ Ｐゴシック" charset="0"/>
              </a:rPr>
              <a:t> xenoliths from across</a:t>
            </a:r>
            <a:r>
              <a:rPr lang="en-US" baseline="0" dirty="0" smtClean="0">
                <a:latin typeface="Times" charset="0"/>
                <a:ea typeface="ＭＳ Ｐゴシック" charset="0"/>
                <a:cs typeface="ＭＳ Ｐゴシック" charset="0"/>
              </a:rPr>
              <a:t> southern Africa mirror the age range of the crust.  The Archean </a:t>
            </a:r>
            <a:r>
              <a:rPr lang="en-US" baseline="0" dirty="0" err="1" smtClean="0">
                <a:latin typeface="Times" charset="0"/>
                <a:ea typeface="ＭＳ Ｐゴシック" charset="0"/>
                <a:cs typeface="ＭＳ Ｐゴシック" charset="0"/>
              </a:rPr>
              <a:t>Kaapvaal</a:t>
            </a:r>
            <a:r>
              <a:rPr lang="en-US" baseline="0" dirty="0" smtClean="0">
                <a:latin typeface="Times" charset="0"/>
                <a:ea typeface="ＭＳ Ｐゴシック" charset="0"/>
                <a:cs typeface="ＭＳ Ｐゴシック" charset="0"/>
              </a:rPr>
              <a:t> </a:t>
            </a:r>
            <a:r>
              <a:rPr lang="en-US" baseline="0" dirty="0" err="1" smtClean="0">
                <a:latin typeface="Times" charset="0"/>
                <a:ea typeface="ＭＳ Ｐゴシック" charset="0"/>
                <a:cs typeface="ＭＳ Ｐゴシック" charset="0"/>
              </a:rPr>
              <a:t>craton</a:t>
            </a:r>
            <a:r>
              <a:rPr lang="en-US" baseline="0" dirty="0" smtClean="0">
                <a:latin typeface="Times" charset="0"/>
                <a:ea typeface="ＭＳ Ｐゴシック" charset="0"/>
                <a:cs typeface="ＭＳ Ｐゴシック" charset="0"/>
              </a:rPr>
              <a:t> is outlined in red – all but one xenolith locality within the </a:t>
            </a:r>
            <a:r>
              <a:rPr lang="en-US" baseline="0" dirty="0" err="1" smtClean="0">
                <a:latin typeface="Times" charset="0"/>
                <a:ea typeface="ＭＳ Ｐゴシック" charset="0"/>
                <a:cs typeface="ＭＳ Ｐゴシック" charset="0"/>
              </a:rPr>
              <a:t>craton</a:t>
            </a:r>
            <a:r>
              <a:rPr lang="en-US" baseline="0" dirty="0" smtClean="0">
                <a:latin typeface="Times" charset="0"/>
                <a:ea typeface="ＭＳ Ｐゴシック" charset="0"/>
                <a:cs typeface="ＭＳ Ｐゴシック" charset="0"/>
              </a:rPr>
              <a:t> gives Archean average Re-</a:t>
            </a:r>
            <a:r>
              <a:rPr lang="en-US" baseline="0" dirty="0" err="1" smtClean="0">
                <a:latin typeface="Times" charset="0"/>
                <a:ea typeface="ＭＳ Ｐゴシック" charset="0"/>
                <a:cs typeface="ＭＳ Ｐゴシック" charset="0"/>
              </a:rPr>
              <a:t>Os</a:t>
            </a:r>
            <a:r>
              <a:rPr lang="en-US" baseline="0" dirty="0" smtClean="0">
                <a:latin typeface="Times" charset="0"/>
                <a:ea typeface="ＭＳ Ｐゴシック" charset="0"/>
                <a:cs typeface="ＭＳ Ｐゴシック" charset="0"/>
              </a:rPr>
              <a:t> model ages.  The one exception is Premier, a kimberlite that erupted through the 2.0 </a:t>
            </a:r>
            <a:r>
              <a:rPr lang="en-US" baseline="0" dirty="0" err="1" smtClean="0">
                <a:latin typeface="Times" charset="0"/>
                <a:ea typeface="ＭＳ Ｐゴシック" charset="0"/>
                <a:cs typeface="ＭＳ Ｐゴシック" charset="0"/>
              </a:rPr>
              <a:t>Ga</a:t>
            </a:r>
            <a:r>
              <a:rPr lang="en-US" baseline="0" dirty="0" smtClean="0">
                <a:latin typeface="Times" charset="0"/>
                <a:ea typeface="ＭＳ Ｐゴシック" charset="0"/>
                <a:cs typeface="ＭＳ Ｐゴシック" charset="0"/>
              </a:rPr>
              <a:t> </a:t>
            </a:r>
            <a:r>
              <a:rPr lang="en-US" baseline="0" dirty="0" err="1" smtClean="0">
                <a:latin typeface="Times" charset="0"/>
                <a:ea typeface="ＭＳ Ｐゴシック" charset="0"/>
                <a:cs typeface="ＭＳ Ｐゴシック" charset="0"/>
              </a:rPr>
              <a:t>Bushveld</a:t>
            </a:r>
            <a:r>
              <a:rPr lang="en-US" baseline="0" dirty="0" smtClean="0">
                <a:latin typeface="Times" charset="0"/>
                <a:ea typeface="ＭＳ Ｐゴシック" charset="0"/>
                <a:cs typeface="ＭＳ Ｐゴシック" charset="0"/>
              </a:rPr>
              <a:t> intrusion.  Off </a:t>
            </a:r>
            <a:r>
              <a:rPr lang="en-US" baseline="0" dirty="0" err="1" smtClean="0">
                <a:latin typeface="Times" charset="0"/>
                <a:ea typeface="ＭＳ Ｐゴシック" charset="0"/>
                <a:cs typeface="ＭＳ Ｐゴシック" charset="0"/>
              </a:rPr>
              <a:t>craton</a:t>
            </a:r>
            <a:r>
              <a:rPr lang="en-US" baseline="0" dirty="0" smtClean="0">
                <a:latin typeface="Times" charset="0"/>
                <a:ea typeface="ＭＳ Ｐゴシック" charset="0"/>
                <a:cs typeface="ＭＳ Ｐゴシック" charset="0"/>
              </a:rPr>
              <a:t>, most xenolith model ages are mid-Proterozoic, as are crustal ages.</a:t>
            </a:r>
            <a:endParaRPr lang="en-US"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its high concentrations of incompatible trace elements, recycling of continental crust into the mantle will strongly modify the incompatible element concentration of the mantle.</a:t>
            </a:r>
            <a:r>
              <a:rPr lang="en-US" baseline="0" dirty="0" smtClean="0"/>
              <a:t>  Most mantle-derived magmatic rocks, however, show very limited variation in ratios like, e.g. Ba/</a:t>
            </a:r>
            <a:r>
              <a:rPr lang="en-US" baseline="0" dirty="0" err="1" smtClean="0"/>
              <a:t>Nb</a:t>
            </a:r>
            <a:r>
              <a:rPr lang="en-US" baseline="0" dirty="0" smtClean="0"/>
              <a:t>, implying either that the rate of crust recycling is low, or that recycled crust is rather rapidly mixed into a large volume of mantle, diluting its impact.</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41</a:t>
            </a:fld>
            <a:endParaRPr lang="en-US"/>
          </a:p>
        </p:txBody>
      </p:sp>
    </p:spTree>
    <p:extLst>
      <p:ext uri="{BB962C8B-B14F-4D97-AF65-F5344CB8AC3E}">
        <p14:creationId xmlns:p14="http://schemas.microsoft.com/office/powerpoint/2010/main" val="183418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17674A9C-61CA-734E-9CCF-41F5CC50B61E}" type="slidenum">
              <a:rPr lang="en-US">
                <a:latin typeface="Times" pitchFamily="29" charset="0"/>
              </a:rPr>
              <a:pPr/>
              <a:t>43</a:t>
            </a:fld>
            <a:endParaRPr lang="en-US">
              <a:latin typeface="Times" pitchFamily="29"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latin typeface="Times" pitchFamily="29" charset="0"/>
                <a:ea typeface="ＭＳ Ｐゴシック" pitchFamily="29" charset="-128"/>
                <a:cs typeface="ＭＳ Ｐゴシック" pitchFamily="29" charset="-128"/>
              </a:rPr>
              <a:t>Exploring the relative</a:t>
            </a:r>
            <a:r>
              <a:rPr lang="en-US" baseline="0" dirty="0" smtClean="0">
                <a:latin typeface="Times" pitchFamily="29" charset="0"/>
                <a:ea typeface="ＭＳ Ｐゴシック" pitchFamily="29" charset="-128"/>
                <a:cs typeface="ＭＳ Ｐゴシック" pitchFamily="29" charset="-128"/>
              </a:rPr>
              <a:t> sensitivity of long- and short-lived systems to late metamorphic disturbance – an example from the Archean/Hadean </a:t>
            </a:r>
            <a:r>
              <a:rPr lang="en-US" baseline="0" dirty="0" err="1" smtClean="0">
                <a:latin typeface="Times" pitchFamily="29" charset="0"/>
                <a:ea typeface="ＭＳ Ｐゴシック" pitchFamily="29" charset="-128"/>
                <a:cs typeface="ＭＳ Ｐゴシック" pitchFamily="29" charset="-128"/>
              </a:rPr>
              <a:t>Nuvvuagittuq</a:t>
            </a:r>
            <a:r>
              <a:rPr lang="en-US" baseline="0" dirty="0" smtClean="0">
                <a:latin typeface="Times" pitchFamily="29" charset="0"/>
                <a:ea typeface="ＭＳ Ｐゴシック" pitchFamily="29" charset="-128"/>
                <a:cs typeface="ＭＳ Ｐゴシック" pitchFamily="29" charset="-128"/>
              </a:rPr>
              <a:t> Greenstone Belt, Quebec, Canada.  Variability in 142Nd/144Nd in the </a:t>
            </a:r>
            <a:r>
              <a:rPr lang="en-US" baseline="0" dirty="0" err="1" smtClean="0">
                <a:latin typeface="Times" pitchFamily="29" charset="0"/>
                <a:ea typeface="ＭＳ Ｐゴシック" pitchFamily="29" charset="-128"/>
                <a:cs typeface="ＭＳ Ｐゴシック" pitchFamily="29" charset="-128"/>
              </a:rPr>
              <a:t>Nuvvuagittuq</a:t>
            </a:r>
            <a:r>
              <a:rPr lang="en-US" baseline="0" dirty="0" smtClean="0">
                <a:latin typeface="Times" pitchFamily="29" charset="0"/>
                <a:ea typeface="ＭＳ Ｐゴシック" pitchFamily="29" charset="-128"/>
                <a:cs typeface="ＭＳ Ｐゴシック" pitchFamily="29" charset="-128"/>
              </a:rPr>
              <a:t> mafic rocks (called the </a:t>
            </a:r>
            <a:r>
              <a:rPr lang="en-US" baseline="0" dirty="0" err="1" smtClean="0">
                <a:latin typeface="Times" pitchFamily="29" charset="0"/>
                <a:ea typeface="ＭＳ Ｐゴシック" pitchFamily="29" charset="-128"/>
                <a:cs typeface="ＭＳ Ｐゴシック" pitchFamily="29" charset="-128"/>
              </a:rPr>
              <a:t>Ujaraaluk</a:t>
            </a:r>
            <a:r>
              <a:rPr lang="en-US" baseline="0" dirty="0" smtClean="0">
                <a:latin typeface="Times" pitchFamily="29" charset="0"/>
                <a:ea typeface="ＭＳ Ｐゴシック" pitchFamily="29" charset="-128"/>
                <a:cs typeface="ＭＳ Ｐゴシック" pitchFamily="29" charset="-128"/>
              </a:rPr>
              <a:t> formation) correlates with </a:t>
            </a:r>
            <a:r>
              <a:rPr lang="en-US" baseline="0" dirty="0" err="1" smtClean="0">
                <a:latin typeface="Times" pitchFamily="29" charset="0"/>
                <a:ea typeface="ＭＳ Ｐゴシック" pitchFamily="29" charset="-128"/>
                <a:cs typeface="ＭＳ Ｐゴシック" pitchFamily="29" charset="-128"/>
              </a:rPr>
              <a:t>Sm</a:t>
            </a:r>
            <a:r>
              <a:rPr lang="en-US" baseline="0" dirty="0" smtClean="0">
                <a:latin typeface="Times" pitchFamily="29" charset="0"/>
                <a:ea typeface="ＭＳ Ｐゴシック" pitchFamily="29" charset="-128"/>
                <a:cs typeface="ＭＳ Ｐゴシック" pitchFamily="29" charset="-128"/>
              </a:rPr>
              <a:t>/</a:t>
            </a:r>
            <a:r>
              <a:rPr lang="en-US" baseline="0" dirty="0" err="1" smtClean="0">
                <a:latin typeface="Times" pitchFamily="29" charset="0"/>
                <a:ea typeface="ＭＳ Ｐゴシック" pitchFamily="29" charset="-128"/>
                <a:cs typeface="ＭＳ Ｐゴシック" pitchFamily="29" charset="-128"/>
              </a:rPr>
              <a:t>Nd</a:t>
            </a:r>
            <a:r>
              <a:rPr lang="en-US" baseline="0" dirty="0" smtClean="0">
                <a:latin typeface="Times" pitchFamily="29" charset="0"/>
                <a:ea typeface="ＭＳ Ｐゴシック" pitchFamily="29" charset="-128"/>
                <a:cs typeface="ＭＳ Ｐゴシック" pitchFamily="29" charset="-128"/>
              </a:rPr>
              <a:t> ratio, but 142Nd is created by the 68 Ma half-life decay of 146Sm.  By 4.0 </a:t>
            </a:r>
            <a:r>
              <a:rPr lang="en-US" baseline="0" dirty="0" err="1" smtClean="0">
                <a:latin typeface="Times" pitchFamily="29" charset="0"/>
                <a:ea typeface="ＭＳ Ｐゴシック" pitchFamily="29" charset="-128"/>
                <a:cs typeface="ＭＳ Ｐゴシック" pitchFamily="29" charset="-128"/>
              </a:rPr>
              <a:t>Ga</a:t>
            </a:r>
            <a:r>
              <a:rPr lang="en-US" baseline="0" dirty="0" smtClean="0">
                <a:latin typeface="Times" pitchFamily="29" charset="0"/>
                <a:ea typeface="ＭＳ Ｐゴシック" pitchFamily="29" charset="-128"/>
                <a:cs typeface="ＭＳ Ｐゴシック" pitchFamily="29" charset="-128"/>
              </a:rPr>
              <a:t>, 146Sm essentially is dead as modern precision for 142Nd/144Nd measurements (brown box) cannot resolve the slopes expected for any age younger than 4 Ga.</a:t>
            </a:r>
            <a:endParaRPr lang="en-US" dirty="0">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147Sm-143Nd isochron shows considerable scatter with a best fit line of ~3.8 Ga.   What aspect of these rocks is causing them to scatter around any given line?  Multiple generations of unrelated rocks plotted on the same isochron?  Metamorphic changes to </a:t>
            </a:r>
            <a:r>
              <a:rPr lang="en-US" baseline="0" dirty="0" err="1" smtClean="0"/>
              <a:t>Sm</a:t>
            </a:r>
            <a:r>
              <a:rPr lang="en-US" baseline="0" dirty="0" smtClean="0"/>
              <a:t>/</a:t>
            </a:r>
            <a:r>
              <a:rPr lang="en-US" baseline="0" dirty="0" err="1" smtClean="0"/>
              <a:t>Nd</a:t>
            </a:r>
            <a:r>
              <a:rPr lang="en-US" baseline="0" dirty="0" smtClean="0"/>
              <a:t> or 143Nd/144Nd ratios in rocks that otherwise would define a single line?</a:t>
            </a:r>
            <a:endParaRPr lang="en-US" dirty="0"/>
          </a:p>
        </p:txBody>
      </p:sp>
      <p:sp>
        <p:nvSpPr>
          <p:cNvPr id="4" name="Slide Number Placeholder 3"/>
          <p:cNvSpPr>
            <a:spLocks noGrp="1"/>
          </p:cNvSpPr>
          <p:nvPr>
            <p:ph type="sldNum" sz="quarter" idx="10"/>
          </p:nvPr>
        </p:nvSpPr>
        <p:spPr/>
        <p:txBody>
          <a:bodyPr/>
          <a:lstStyle/>
          <a:p>
            <a:fld id="{02B50B5E-0EA1-6D4B-BBDC-4DB564A05C36}" type="slidenum">
              <a:rPr lang="en-US" smtClean="0"/>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at the scatter closely, and identifying the different points by the chemical group to which they belong,</a:t>
            </a:r>
            <a:r>
              <a:rPr lang="en-US" baseline="0" dirty="0" smtClean="0"/>
              <a:t> breaks the scatter into a series  of relatively shallow sloped (~2.7 </a:t>
            </a:r>
            <a:r>
              <a:rPr lang="en-US" baseline="0" dirty="0" err="1" smtClean="0"/>
              <a:t>Ga</a:t>
            </a:r>
            <a:r>
              <a:rPr lang="en-US" baseline="0" dirty="0" smtClean="0"/>
              <a:t>) slopes.  2.7 </a:t>
            </a:r>
            <a:r>
              <a:rPr lang="en-US" baseline="0" dirty="0" err="1" smtClean="0"/>
              <a:t>Ga</a:t>
            </a:r>
            <a:r>
              <a:rPr lang="en-US" baseline="0" dirty="0" smtClean="0"/>
              <a:t> also is the age of pegmatite intrusion and formation of the garnet in these rocks, so this age likely is reflecting the peak metamorphic event.  The ~3.8 </a:t>
            </a:r>
            <a:r>
              <a:rPr lang="en-US" baseline="0" dirty="0" err="1" smtClean="0"/>
              <a:t>Ga</a:t>
            </a:r>
            <a:r>
              <a:rPr lang="en-US" baseline="0" dirty="0" smtClean="0"/>
              <a:t> isochron from the previous slide is little more than drawing a line through a series of scattered 2.7 </a:t>
            </a:r>
            <a:r>
              <a:rPr lang="en-US" baseline="0" dirty="0" err="1" smtClean="0"/>
              <a:t>Ga</a:t>
            </a:r>
            <a:r>
              <a:rPr lang="en-US" baseline="0" dirty="0" smtClean="0"/>
              <a:t> slopes for chemically unrelated rocks.</a:t>
            </a:r>
          </a:p>
          <a:p>
            <a:endParaRPr lang="en-US" baseline="0" dirty="0" smtClean="0"/>
          </a:p>
          <a:p>
            <a:endParaRPr lang="en-US" baseline="0" dirty="0" smtClean="0"/>
          </a:p>
          <a:p>
            <a:r>
              <a:rPr lang="en-US" dirty="0" smtClean="0"/>
              <a:t>really a series of 2.7 </a:t>
            </a:r>
            <a:r>
              <a:rPr lang="en-US" dirty="0" err="1" smtClean="0"/>
              <a:t>Ga</a:t>
            </a:r>
            <a:r>
              <a:rPr lang="en-US" dirty="0" smtClean="0"/>
              <a:t> slopes starting from an</a:t>
            </a:r>
            <a:r>
              <a:rPr lang="en-US" baseline="0" dirty="0" smtClean="0"/>
              <a:t> initial spread consistent with an older age.</a:t>
            </a:r>
            <a:endParaRPr lang="en-US" dirty="0"/>
          </a:p>
        </p:txBody>
      </p:sp>
      <p:sp>
        <p:nvSpPr>
          <p:cNvPr id="4" name="Slide Number Placeholder 3"/>
          <p:cNvSpPr>
            <a:spLocks noGrp="1"/>
          </p:cNvSpPr>
          <p:nvPr>
            <p:ph type="sldNum" sz="quarter" idx="10"/>
          </p:nvPr>
        </p:nvSpPr>
        <p:spPr/>
        <p:txBody>
          <a:bodyPr/>
          <a:lstStyle/>
          <a:p>
            <a:fld id="{02B50B5E-0EA1-6D4B-BBDC-4DB564A05C36}" type="slidenum">
              <a:rPr lang="en-US" smtClean="0"/>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a:cs typeface="Times New Roman"/>
              </a:rPr>
              <a:t>At 2.7 </a:t>
            </a:r>
            <a:r>
              <a:rPr lang="en-US" dirty="0" err="1" smtClean="0">
                <a:latin typeface="Times New Roman"/>
                <a:cs typeface="Times New Roman"/>
              </a:rPr>
              <a:t>Ga</a:t>
            </a:r>
            <a:r>
              <a:rPr lang="en-US" dirty="0" smtClean="0">
                <a:latin typeface="Times New Roman"/>
                <a:cs typeface="Times New Roman"/>
              </a:rPr>
              <a:t>, the 68 Ma half-life 146Sm, that decays to 142</a:t>
            </a:r>
            <a:r>
              <a:rPr lang="en-US" baseline="0" dirty="0" smtClean="0">
                <a:latin typeface="Times New Roman"/>
                <a:cs typeface="Times New Roman"/>
              </a:rPr>
              <a:t>Nd</a:t>
            </a:r>
            <a:r>
              <a:rPr lang="en-US" dirty="0" smtClean="0">
                <a:latin typeface="Times New Roman"/>
                <a:cs typeface="Times New Roman"/>
              </a:rPr>
              <a:t>, is long dead.  Diffusion or chemical exchange between the whole rocks can eliminate variation in </a:t>
            </a:r>
            <a:r>
              <a:rPr lang="en-US" baseline="0" dirty="0" smtClean="0">
                <a:latin typeface="Times New Roman"/>
                <a:cs typeface="Times New Roman"/>
              </a:rPr>
              <a:t>142Nd</a:t>
            </a:r>
            <a:r>
              <a:rPr lang="en-US" dirty="0" smtClean="0">
                <a:latin typeface="Times New Roman"/>
                <a:cs typeface="Times New Roman"/>
              </a:rPr>
              <a:t>/144Nd, but not create it.  Changes to </a:t>
            </a:r>
            <a:r>
              <a:rPr lang="en-US" dirty="0" err="1" smtClean="0">
                <a:latin typeface="Times New Roman"/>
                <a:cs typeface="Times New Roman"/>
              </a:rPr>
              <a:t>Sm</a:t>
            </a:r>
            <a:r>
              <a:rPr lang="en-US" dirty="0" smtClean="0">
                <a:latin typeface="Times New Roman"/>
                <a:cs typeface="Times New Roman"/>
              </a:rPr>
              <a:t>/</a:t>
            </a:r>
            <a:r>
              <a:rPr lang="en-US" dirty="0" err="1" smtClean="0">
                <a:latin typeface="Times New Roman"/>
                <a:cs typeface="Times New Roman"/>
              </a:rPr>
              <a:t>Nd</a:t>
            </a:r>
            <a:r>
              <a:rPr lang="en-US" dirty="0" smtClean="0">
                <a:latin typeface="Times New Roman"/>
                <a:cs typeface="Times New Roman"/>
              </a:rPr>
              <a:t> ratio after 146Sm is dead will have no effect on the rock’s 142Nd/144Nd</a:t>
            </a:r>
            <a:r>
              <a:rPr lang="en-US" baseline="0" dirty="0" smtClean="0">
                <a:latin typeface="Times New Roman"/>
                <a:cs typeface="Times New Roman"/>
              </a:rPr>
              <a:t> ratio, but will add scatter to the isochrons.</a:t>
            </a: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fld id="{FB7098CD-709A-0E40-BBF5-15E1860A621A}" type="slidenum">
              <a:rPr lang="en-US" smtClean="0"/>
              <a:t>46</a:t>
            </a:fld>
            <a:endParaRPr lang="en-US"/>
          </a:p>
        </p:txBody>
      </p:sp>
    </p:spTree>
    <p:extLst>
      <p:ext uri="{BB962C8B-B14F-4D97-AF65-F5344CB8AC3E}">
        <p14:creationId xmlns:p14="http://schemas.microsoft.com/office/powerpoint/2010/main" val="942557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Changing</a:t>
            </a:r>
            <a:r>
              <a:rPr lang="en-US" baseline="0" dirty="0" smtClean="0"/>
              <a:t> a 4.3 </a:t>
            </a:r>
            <a:r>
              <a:rPr lang="en-US" baseline="0" dirty="0" err="1" smtClean="0"/>
              <a:t>Ga</a:t>
            </a:r>
            <a:r>
              <a:rPr lang="en-US" baseline="0" dirty="0" smtClean="0"/>
              <a:t> 147Sm-143Nd isochron to a 3.8 </a:t>
            </a:r>
            <a:r>
              <a:rPr lang="en-US" baseline="0" dirty="0" err="1" smtClean="0"/>
              <a:t>Ga</a:t>
            </a:r>
            <a:r>
              <a:rPr lang="en-US" baseline="0" dirty="0" smtClean="0"/>
              <a:t> slope requires fairly small changes in </a:t>
            </a:r>
            <a:r>
              <a:rPr lang="en-US" baseline="0" dirty="0" err="1" smtClean="0"/>
              <a:t>Sm/Nd</a:t>
            </a:r>
            <a:r>
              <a:rPr lang="en-US" baseline="0" dirty="0" smtClean="0"/>
              <a:t>.  Changes of this magnitude will have limited effect on the 146Sm-142</a:t>
            </a:r>
            <a:r>
              <a:rPr lang="en-US" baseline="30000" dirty="0" smtClean="0"/>
              <a:t>Nd</a:t>
            </a:r>
            <a:r>
              <a:rPr lang="en-US" baseline="0" dirty="0" smtClean="0"/>
              <a:t> age.  In this model, the left figure starts at 4.4 </a:t>
            </a:r>
            <a:r>
              <a:rPr lang="en-US" baseline="0" dirty="0" err="1" smtClean="0"/>
              <a:t>Ga</a:t>
            </a:r>
            <a:r>
              <a:rPr lang="en-US" baseline="0" dirty="0" smtClean="0"/>
              <a:t> with two rocks (U1, U4) with different </a:t>
            </a:r>
            <a:r>
              <a:rPr lang="en-US" baseline="0" dirty="0" err="1" smtClean="0"/>
              <a:t>Sm</a:t>
            </a:r>
            <a:r>
              <a:rPr lang="en-US" baseline="0" dirty="0" smtClean="0"/>
              <a:t>/</a:t>
            </a:r>
            <a:r>
              <a:rPr lang="en-US" baseline="0" dirty="0" err="1" smtClean="0"/>
              <a:t>Nd</a:t>
            </a:r>
            <a:r>
              <a:rPr lang="en-US" baseline="0" dirty="0" smtClean="0"/>
              <a:t> ratios, but the same initial 143Nd/144Nd.  If these rocks remain untouched to the present day, they end up at U3, U6 to define an isochron with slope corresponding to 4.4 Ga.  In this model, at 2.7 </a:t>
            </a:r>
            <a:r>
              <a:rPr lang="en-US" baseline="0" dirty="0" err="1" smtClean="0"/>
              <a:t>Ga</a:t>
            </a:r>
            <a:r>
              <a:rPr lang="en-US" baseline="0" dirty="0" smtClean="0"/>
              <a:t>, each rock is allowed to undergo small amounts of melting, to make a felsic melt like the </a:t>
            </a:r>
            <a:r>
              <a:rPr lang="en-US" baseline="0" dirty="0" err="1" smtClean="0"/>
              <a:t>pegmatites</a:t>
            </a:r>
            <a:r>
              <a:rPr lang="en-US" baseline="0" dirty="0" smtClean="0"/>
              <a:t> (yellow stars). Removal of the low </a:t>
            </a:r>
            <a:r>
              <a:rPr lang="en-US" baseline="0" dirty="0" err="1" smtClean="0"/>
              <a:t>Sm</a:t>
            </a:r>
            <a:r>
              <a:rPr lang="en-US" baseline="0" dirty="0" smtClean="0"/>
              <a:t>/</a:t>
            </a:r>
            <a:r>
              <a:rPr lang="en-US" baseline="0" dirty="0" err="1" smtClean="0"/>
              <a:t>Nd</a:t>
            </a:r>
            <a:r>
              <a:rPr lang="en-US" baseline="0" dirty="0" smtClean="0"/>
              <a:t> melt then creates </a:t>
            </a:r>
            <a:r>
              <a:rPr lang="en-US" baseline="0" dirty="0" err="1" smtClean="0"/>
              <a:t>restites</a:t>
            </a:r>
            <a:r>
              <a:rPr lang="en-US" baseline="0" dirty="0" smtClean="0"/>
              <a:t> (R5, R1, R3, R7) depending on the degree of melt extraction, and creates another rock (M1, M3) that is a mixture of the pegmatite and the </a:t>
            </a:r>
            <a:r>
              <a:rPr lang="en-US" baseline="0" dirty="0" err="1" smtClean="0"/>
              <a:t>restites</a:t>
            </a:r>
            <a:r>
              <a:rPr lang="en-US" baseline="0" dirty="0" smtClean="0"/>
              <a:t>.  With their new </a:t>
            </a:r>
            <a:r>
              <a:rPr lang="en-US" baseline="0" dirty="0" err="1" smtClean="0"/>
              <a:t>Sm</a:t>
            </a:r>
            <a:r>
              <a:rPr lang="en-US" baseline="0" dirty="0" smtClean="0"/>
              <a:t>/</a:t>
            </a:r>
            <a:r>
              <a:rPr lang="en-US" baseline="0" dirty="0" err="1" smtClean="0"/>
              <a:t>Nd</a:t>
            </a:r>
            <a:r>
              <a:rPr lang="en-US" baseline="0" dirty="0" smtClean="0"/>
              <a:t> ratios, these rocks evolve to the present day to define points M2, R6, R2, M4, R4 and R8.  Drawing lines through different groupings of these points then creates “isochrons” that range in age from 3.9 to 2.7 Ga.  In contrast, changes to </a:t>
            </a:r>
            <a:r>
              <a:rPr lang="en-US" baseline="0" dirty="0" err="1" smtClean="0"/>
              <a:t>Sm</a:t>
            </a:r>
            <a:r>
              <a:rPr lang="en-US" baseline="0" dirty="0" smtClean="0"/>
              <a:t>/</a:t>
            </a:r>
            <a:r>
              <a:rPr lang="en-US" baseline="0" dirty="0" err="1" smtClean="0"/>
              <a:t>Nd</a:t>
            </a:r>
            <a:r>
              <a:rPr lang="en-US" baseline="0" dirty="0" smtClean="0"/>
              <a:t> ratio of the magnitude shown in the left figure result in 146Sm-142</a:t>
            </a:r>
            <a:r>
              <a:rPr lang="en-US" baseline="30000" dirty="0" smtClean="0"/>
              <a:t>Nd</a:t>
            </a:r>
            <a:r>
              <a:rPr lang="en-US" baseline="0" dirty="0" smtClean="0"/>
              <a:t> isochrons ranging from 4.35 to 4.4 </a:t>
            </a:r>
            <a:r>
              <a:rPr lang="en-US" baseline="0" dirty="0" err="1" smtClean="0"/>
              <a:t>Ga</a:t>
            </a:r>
            <a:r>
              <a:rPr lang="en-US" baseline="0" dirty="0" smtClean="0"/>
              <a:t>, illustrating the relative insensitivity of this system to later disturbance.</a:t>
            </a:r>
            <a:endParaRPr lang="en-US" dirty="0"/>
          </a:p>
        </p:txBody>
      </p:sp>
      <p:sp>
        <p:nvSpPr>
          <p:cNvPr id="4" name="Slide Number Placeholder 3"/>
          <p:cNvSpPr>
            <a:spLocks noGrp="1"/>
          </p:cNvSpPr>
          <p:nvPr>
            <p:ph type="sldNum" sz="quarter" idx="10"/>
          </p:nvPr>
        </p:nvSpPr>
        <p:spPr/>
        <p:txBody>
          <a:bodyPr/>
          <a:lstStyle/>
          <a:p>
            <a:fld id="{02B50B5E-0EA1-6D4B-BBDC-4DB564A05C36}"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Diffusion of elements back and forth through</a:t>
            </a:r>
            <a:r>
              <a:rPr lang="en-US" baseline="0" dirty="0" smtClean="0"/>
              <a:t> the crystal lattice can erase the ingrowth of the radiogenic isotope by “mixing” with surrounding minerals.  Diffusion is a temperature activated process that also depends on the crystal lattice through which the element has to diffuse, so different isotope systems, in different minerals will be more or less affected by diffusion.  For example, without any ionic charge, noble gases tend to diffuse quickly, leading to low closure temperatures for noble gas systems, particularly U-</a:t>
            </a:r>
            <a:r>
              <a:rPr lang="en-US" baseline="0" dirty="0" err="1" smtClean="0"/>
              <a:t>Th</a:t>
            </a:r>
            <a:r>
              <a:rPr lang="en-US" baseline="0" dirty="0" smtClean="0"/>
              <a:t>-He.</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7</a:t>
            </a:fld>
            <a:endParaRPr lang="en-US"/>
          </a:p>
        </p:txBody>
      </p:sp>
    </p:spTree>
    <p:extLst>
      <p:ext uri="{BB962C8B-B14F-4D97-AF65-F5344CB8AC3E}">
        <p14:creationId xmlns:p14="http://schemas.microsoft.com/office/powerpoint/2010/main" val="195102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Different isotope systems in different minerals “close” to diffusion at different temperatures.</a:t>
            </a:r>
            <a:r>
              <a:rPr lang="en-US" baseline="0" dirty="0" smtClean="0"/>
              <a:t>  In essence, if the mineral is held above, or the temperature is increased above the closure temperature, the radioactive clock either never starts recording time, or it is reset to the time when high temperatures are experienced.  The range of closure temperatures allow </a:t>
            </a:r>
            <a:r>
              <a:rPr lang="en-US" baseline="0" dirty="0" err="1" smtClean="0"/>
              <a:t>thermochronology</a:t>
            </a:r>
            <a:r>
              <a:rPr lang="en-US" baseline="0" dirty="0" smtClean="0"/>
              <a:t> to address a wide range of Earth processes, from cooling times of intrusions, to the temperature history of sedimentary basins, to the uplift history of mountain ranges.  The concept of “closure temperature”, however, can complicate attempts to get at the original crystallization age of an igneous rock.</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8</a:t>
            </a:fld>
            <a:endParaRPr lang="en-US"/>
          </a:p>
        </p:txBody>
      </p:sp>
    </p:spTree>
    <p:extLst>
      <p:ext uri="{BB962C8B-B14F-4D97-AF65-F5344CB8AC3E}">
        <p14:creationId xmlns:p14="http://schemas.microsoft.com/office/powerpoint/2010/main" val="3619090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Ultra-high age precision, however,</a:t>
            </a:r>
            <a:r>
              <a:rPr lang="en-US" baseline="0" dirty="0" smtClean="0"/>
              <a:t> comes with its own problems, in this case a range of up to 400,000 years in the crystallization of a single, small igneous intrusion in the Italian Alps.  The zircons in this example are recording the time span of crystallization of this intrusion.  The </a:t>
            </a:r>
            <a:r>
              <a:rPr lang="en-US" baseline="0" dirty="0" err="1" smtClean="0"/>
              <a:t>titanites</a:t>
            </a:r>
            <a:r>
              <a:rPr lang="en-US" baseline="0" dirty="0" smtClean="0"/>
              <a:t> (grey bars) are recording an even younger age – what is being dated by this age – cooling of the intrusions through the closure temperature of U-</a:t>
            </a:r>
            <a:r>
              <a:rPr lang="en-US" baseline="0" dirty="0" err="1" smtClean="0"/>
              <a:t>Pb</a:t>
            </a:r>
            <a:r>
              <a:rPr lang="en-US" baseline="0" dirty="0" smtClean="0"/>
              <a:t> in </a:t>
            </a:r>
            <a:r>
              <a:rPr lang="en-US" baseline="0" dirty="0" err="1" smtClean="0"/>
              <a:t>titanite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9</a:t>
            </a:fld>
            <a:endParaRPr lang="en-US"/>
          </a:p>
        </p:txBody>
      </p:sp>
    </p:spTree>
    <p:extLst>
      <p:ext uri="{BB962C8B-B14F-4D97-AF65-F5344CB8AC3E}">
        <p14:creationId xmlns:p14="http://schemas.microsoft.com/office/powerpoint/2010/main" val="524310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Closure temperatures</a:t>
            </a:r>
            <a:r>
              <a:rPr lang="en-US" baseline="0" dirty="0" smtClean="0"/>
              <a:t> is one reason that various compilations of ages for crustal rocks give different results.  The plot from </a:t>
            </a:r>
            <a:r>
              <a:rPr lang="en-US" baseline="0" dirty="0" err="1" smtClean="0"/>
              <a:t>Gastil</a:t>
            </a:r>
            <a:r>
              <a:rPr lang="en-US" baseline="0" dirty="0" smtClean="0"/>
              <a:t>, 1960 includes a number of ages from the K-</a:t>
            </a:r>
            <a:r>
              <a:rPr lang="en-US" baseline="0" dirty="0" err="1" smtClean="0"/>
              <a:t>Ar</a:t>
            </a:r>
            <a:r>
              <a:rPr lang="en-US" baseline="0" dirty="0" smtClean="0"/>
              <a:t> and </a:t>
            </a:r>
            <a:r>
              <a:rPr lang="en-US" baseline="0" dirty="0" err="1" smtClean="0"/>
              <a:t>Rb-Sr</a:t>
            </a:r>
            <a:r>
              <a:rPr lang="en-US" baseline="0" dirty="0" smtClean="0"/>
              <a:t> systems, both of which are prone to resetting by metamorphism, or giving young ages as a result of slow cooling of igneous intrusions.</a:t>
            </a:r>
            <a:endParaRPr lang="en-US" dirty="0"/>
          </a:p>
        </p:txBody>
      </p:sp>
      <p:sp>
        <p:nvSpPr>
          <p:cNvPr id="4" name="Slide Number Placeholder 3"/>
          <p:cNvSpPr>
            <a:spLocks noGrp="1"/>
          </p:cNvSpPr>
          <p:nvPr>
            <p:ph type="sldNum" sz="quarter" idx="10"/>
          </p:nvPr>
        </p:nvSpPr>
        <p:spPr/>
        <p:txBody>
          <a:bodyPr/>
          <a:lstStyle/>
          <a:p>
            <a:fld id="{FB7098CD-709A-0E40-BBF5-15E1860A621A}" type="slidenum">
              <a:rPr lang="en-US" smtClean="0"/>
              <a:t>11</a:t>
            </a:fld>
            <a:endParaRPr lang="en-US"/>
          </a:p>
        </p:txBody>
      </p:sp>
    </p:spTree>
    <p:extLst>
      <p:ext uri="{BB962C8B-B14F-4D97-AF65-F5344CB8AC3E}">
        <p14:creationId xmlns:p14="http://schemas.microsoft.com/office/powerpoint/2010/main" val="991047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308228C-F82F-CC46-A953-A8DC6A288EF0}" type="slidenum">
              <a:rPr lang="en-US" sz="1200"/>
              <a:pPr/>
              <a:t>13</a:t>
            </a:fld>
            <a:endParaRPr lang="en-US"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charset="0"/>
                <a:ea typeface="ＭＳ Ｐゴシック" charset="0"/>
                <a:cs typeface="ＭＳ Ｐゴシック" charset="0"/>
              </a:rPr>
              <a:t>Burial and lower</a:t>
            </a:r>
            <a:r>
              <a:rPr lang="en-US" baseline="0" dirty="0" smtClean="0">
                <a:latin typeface="Times" charset="0"/>
                <a:ea typeface="ＭＳ Ｐゴシック" charset="0"/>
                <a:cs typeface="ＭＳ Ｐゴシック" charset="0"/>
              </a:rPr>
              <a:t> to mid-crustal metamorphism can cause unrelated rocks to flow together, often making a single outcrop of different rock types that may be millions to hundreds of millions of years different in age.  Which age you get for the old rock on the right depends on which part you sample.</a:t>
            </a:r>
            <a:endParaRPr lang="en-US"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DB6B33DF-0663-474D-8169-2DC63E718821}" type="slidenum">
              <a:rPr lang="en-US" sz="1200"/>
              <a:pPr/>
              <a:t>14</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charset="0"/>
                <a:ea typeface="ＭＳ Ｐゴシック" charset="0"/>
                <a:cs typeface="ＭＳ Ｐゴシック" charset="0"/>
              </a:rPr>
              <a:t>Another,</a:t>
            </a:r>
            <a:r>
              <a:rPr lang="en-US" baseline="0" dirty="0" smtClean="0">
                <a:latin typeface="Times" charset="0"/>
                <a:ea typeface="ＭＳ Ｐゴシック" charset="0"/>
                <a:cs typeface="ＭＳ Ｐゴシック" charset="0"/>
              </a:rPr>
              <a:t> much more common, approach to getting accurate crystallization ages for old rocks – use a mineral that contains a good chronometer, and that has a closure temperature not a lot lower than its crystallization temperature.  U-</a:t>
            </a:r>
            <a:r>
              <a:rPr lang="en-US" baseline="0" dirty="0" err="1" smtClean="0">
                <a:latin typeface="Times" charset="0"/>
                <a:ea typeface="ＭＳ Ｐゴシック" charset="0"/>
                <a:cs typeface="ＭＳ Ｐゴシック" charset="0"/>
              </a:rPr>
              <a:t>Pb</a:t>
            </a:r>
            <a:r>
              <a:rPr lang="en-US" baseline="0" dirty="0" smtClean="0">
                <a:latin typeface="Times" charset="0"/>
                <a:ea typeface="ＭＳ Ｐゴシック" charset="0"/>
                <a:cs typeface="ＭＳ Ｐゴシック" charset="0"/>
              </a:rPr>
              <a:t> in zircon fulfills these criteria.</a:t>
            </a:r>
            <a:endParaRPr lang="en-US"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A7DFE6-B053-6241-A75A-CB758C9BACAA}"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46734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7DFE6-B053-6241-A75A-CB758C9BACAA}"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20319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7DFE6-B053-6241-A75A-CB758C9BACAA}"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267417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286952EA-74B8-AA4C-B902-86BDAB442BDB}" type="slidenum">
              <a:rPr lang="en-US"/>
              <a:pPr/>
              <a:t>‹#›</a:t>
            </a:fld>
            <a:endParaRPr lang="en-US"/>
          </a:p>
        </p:txBody>
      </p:sp>
    </p:spTree>
    <p:extLst>
      <p:ext uri="{BB962C8B-B14F-4D97-AF65-F5344CB8AC3E}">
        <p14:creationId xmlns:p14="http://schemas.microsoft.com/office/powerpoint/2010/main" val="2818287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96CEB1-CD1E-B74C-ACF1-40EC681D976F}" type="slidenum">
              <a:rPr lang="en-US"/>
              <a:pPr/>
              <a:t>‹#›</a:t>
            </a:fld>
            <a:endParaRPr lang="en-US"/>
          </a:p>
        </p:txBody>
      </p:sp>
    </p:spTree>
    <p:extLst>
      <p:ext uri="{BB962C8B-B14F-4D97-AF65-F5344CB8AC3E}">
        <p14:creationId xmlns:p14="http://schemas.microsoft.com/office/powerpoint/2010/main" val="148099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E9E16BA-67F8-3245-A172-946DB529E87E}" type="slidenum">
              <a:rPr lang="en-US"/>
              <a:pPr/>
              <a:t>‹#›</a:t>
            </a:fld>
            <a:endParaRPr lang="en-US"/>
          </a:p>
        </p:txBody>
      </p:sp>
    </p:spTree>
    <p:extLst>
      <p:ext uri="{BB962C8B-B14F-4D97-AF65-F5344CB8AC3E}">
        <p14:creationId xmlns:p14="http://schemas.microsoft.com/office/powerpoint/2010/main" val="31559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A7DFE6-B053-6241-A75A-CB758C9BACAA}"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252852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A7DFE6-B053-6241-A75A-CB758C9BACAA}" type="datetimeFigureOut">
              <a:rPr lang="en-US" smtClean="0"/>
              <a:t>7/11/13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2692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A7DFE6-B053-6241-A75A-CB758C9BACAA}" type="datetimeFigureOut">
              <a:rPr lang="en-US" smtClean="0"/>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88401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A7DFE6-B053-6241-A75A-CB758C9BACAA}" type="datetimeFigureOut">
              <a:rPr lang="en-US" smtClean="0"/>
              <a:t>7/11/13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120449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A7DFE6-B053-6241-A75A-CB758C9BACAA}" type="datetimeFigureOut">
              <a:rPr lang="en-US" smtClean="0"/>
              <a:t>7/11/13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3153320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A7DFE6-B053-6241-A75A-CB758C9BACAA}" type="datetimeFigureOut">
              <a:rPr lang="en-US" smtClean="0"/>
              <a:t>7/11/13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63217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7DFE6-B053-6241-A75A-CB758C9BACAA}" type="datetimeFigureOut">
              <a:rPr lang="en-US" smtClean="0"/>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3712957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A7DFE6-B053-6241-A75A-CB758C9BACAA}" type="datetimeFigureOut">
              <a:rPr lang="en-US" smtClean="0"/>
              <a:t>7/11/13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BB71E3-D5B3-3B4B-B520-D2CF7D98AB46}" type="slidenum">
              <a:rPr lang="en-US" smtClean="0"/>
              <a:t>‹#›</a:t>
            </a:fld>
            <a:endParaRPr lang="en-US"/>
          </a:p>
        </p:txBody>
      </p:sp>
    </p:spTree>
    <p:extLst>
      <p:ext uri="{BB962C8B-B14F-4D97-AF65-F5344CB8AC3E}">
        <p14:creationId xmlns:p14="http://schemas.microsoft.com/office/powerpoint/2010/main" val="39664095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A7DFE6-B053-6241-A75A-CB758C9BACAA}" type="datetimeFigureOut">
              <a:rPr lang="en-US" smtClean="0"/>
              <a:t>7/11/13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B71E3-D5B3-3B4B-B520-D2CF7D98AB46}" type="slidenum">
              <a:rPr lang="en-US" smtClean="0"/>
              <a:t>‹#›</a:t>
            </a:fld>
            <a:endParaRPr lang="en-US"/>
          </a:p>
        </p:txBody>
      </p:sp>
    </p:spTree>
    <p:extLst>
      <p:ext uri="{BB962C8B-B14F-4D97-AF65-F5344CB8AC3E}">
        <p14:creationId xmlns:p14="http://schemas.microsoft.com/office/powerpoint/2010/main" val="1861736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 Id="rId3"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5" Type="http://schemas.openxmlformats.org/officeDocument/2006/relationships/image" Target="../media/image19.png"/><Relationship Id="rId6" Type="http://schemas.openxmlformats.org/officeDocument/2006/relationships/image" Target="../media/image20.emf"/><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2.emf"/><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emf"/></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4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46.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50.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8.emf"/></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6100" y="774700"/>
            <a:ext cx="8051800" cy="6083300"/>
          </a:xfrm>
          <a:prstGeom prst="rect">
            <a:avLst/>
          </a:prstGeom>
        </p:spPr>
      </p:pic>
      <p:sp>
        <p:nvSpPr>
          <p:cNvPr id="2" name="TextBox 1"/>
          <p:cNvSpPr txBox="1"/>
          <p:nvPr/>
        </p:nvSpPr>
        <p:spPr>
          <a:xfrm>
            <a:off x="0" y="2103"/>
            <a:ext cx="9144000" cy="584776"/>
          </a:xfrm>
          <a:prstGeom prst="rect">
            <a:avLst/>
          </a:prstGeom>
          <a:noFill/>
        </p:spPr>
        <p:txBody>
          <a:bodyPr wrap="square" rtlCol="0">
            <a:spAutoFit/>
          </a:bodyPr>
          <a:lstStyle/>
          <a:p>
            <a:pPr algn="ctr"/>
            <a:r>
              <a:rPr lang="en-US" sz="3200" dirty="0" smtClean="0">
                <a:solidFill>
                  <a:srgbClr val="FFFF00"/>
                </a:solidFill>
                <a:latin typeface="Times New Roman"/>
                <a:cs typeface="Times New Roman"/>
              </a:rPr>
              <a:t>Radiogenic Isotopes and Crust-Mantle Differentiation</a:t>
            </a:r>
            <a:endParaRPr lang="en-US" sz="3200" dirty="0">
              <a:solidFill>
                <a:srgbClr val="FFFF00"/>
              </a:solidFill>
              <a:latin typeface="Times New Roman"/>
              <a:cs typeface="Times New Roman"/>
            </a:endParaRPr>
          </a:p>
        </p:txBody>
      </p:sp>
      <p:sp>
        <p:nvSpPr>
          <p:cNvPr id="3" name="TextBox 2"/>
          <p:cNvSpPr txBox="1"/>
          <p:nvPr/>
        </p:nvSpPr>
        <p:spPr>
          <a:xfrm>
            <a:off x="6123732" y="1435562"/>
            <a:ext cx="2474168" cy="1200328"/>
          </a:xfrm>
          <a:prstGeom prst="rect">
            <a:avLst/>
          </a:prstGeom>
          <a:noFill/>
        </p:spPr>
        <p:txBody>
          <a:bodyPr wrap="square" rtlCol="0">
            <a:spAutoFit/>
          </a:bodyPr>
          <a:lstStyle/>
          <a:p>
            <a:r>
              <a:rPr lang="en-US" sz="2400" dirty="0" smtClean="0">
                <a:latin typeface="Times New Roman"/>
                <a:cs typeface="Times New Roman"/>
              </a:rPr>
              <a:t>Estimates of Continental Volume </a:t>
            </a:r>
            <a:r>
              <a:rPr lang="en-US" sz="2400" dirty="0" err="1" smtClean="0">
                <a:latin typeface="Times New Roman"/>
                <a:cs typeface="Times New Roman"/>
              </a:rPr>
              <a:t>vs</a:t>
            </a:r>
            <a:r>
              <a:rPr lang="en-US" sz="2400" dirty="0" smtClean="0">
                <a:latin typeface="Times New Roman"/>
                <a:cs typeface="Times New Roman"/>
              </a:rPr>
              <a:t> Time</a:t>
            </a:r>
            <a:endParaRPr lang="en-US" sz="2400" dirty="0">
              <a:latin typeface="Times New Roman"/>
              <a:cs typeface="Times New Roman"/>
            </a:endParaRPr>
          </a:p>
        </p:txBody>
      </p:sp>
      <p:sp>
        <p:nvSpPr>
          <p:cNvPr id="5" name="TextBox 4"/>
          <p:cNvSpPr txBox="1"/>
          <p:nvPr/>
        </p:nvSpPr>
        <p:spPr>
          <a:xfrm>
            <a:off x="4644571" y="6468254"/>
            <a:ext cx="2558701" cy="307777"/>
          </a:xfrm>
          <a:prstGeom prst="rect">
            <a:avLst/>
          </a:prstGeom>
          <a:noFill/>
        </p:spPr>
        <p:txBody>
          <a:bodyPr wrap="none" rtlCol="0">
            <a:spAutoFit/>
          </a:bodyPr>
          <a:lstStyle/>
          <a:p>
            <a:r>
              <a:rPr lang="en-US" sz="1400" dirty="0" smtClean="0">
                <a:latin typeface="Times New Roman"/>
                <a:cs typeface="Times New Roman"/>
              </a:rPr>
              <a:t>From Harrison, AREPS 37, 2009</a:t>
            </a:r>
            <a:endParaRPr lang="en-US" sz="1400" dirty="0">
              <a:latin typeface="Times New Roman"/>
              <a:cs typeface="Times New Roman"/>
            </a:endParaRPr>
          </a:p>
        </p:txBody>
      </p:sp>
    </p:spTree>
    <p:extLst>
      <p:ext uri="{BB962C8B-B14F-4D97-AF65-F5344CB8AC3E}">
        <p14:creationId xmlns:p14="http://schemas.microsoft.com/office/powerpoint/2010/main" val="26684722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868" y="272165"/>
            <a:ext cx="4513932" cy="63051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4038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05200"/>
            <a:ext cx="4038600"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9092" name="Text Box 4"/>
          <p:cNvSpPr txBox="1">
            <a:spLocks noChangeArrowheads="1"/>
          </p:cNvSpPr>
          <p:nvPr/>
        </p:nvSpPr>
        <p:spPr bwMode="auto">
          <a:xfrm>
            <a:off x="4956177" y="1326096"/>
            <a:ext cx="3962400" cy="148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solidFill>
                  <a:schemeClr val="bg1"/>
                </a:solidFill>
                <a:latin typeface="Times New Roman"/>
                <a:cs typeface="Times New Roman"/>
              </a:rPr>
              <a:t>Whole-Rock K-</a:t>
            </a:r>
            <a:r>
              <a:rPr lang="en-US" dirty="0" err="1">
                <a:solidFill>
                  <a:schemeClr val="bg1"/>
                </a:solidFill>
                <a:latin typeface="Times New Roman"/>
                <a:cs typeface="Times New Roman"/>
              </a:rPr>
              <a:t>Ar</a:t>
            </a:r>
            <a:endParaRPr lang="en-US" dirty="0">
              <a:solidFill>
                <a:schemeClr val="bg1"/>
              </a:solidFill>
              <a:latin typeface="Times New Roman"/>
              <a:cs typeface="Times New Roman"/>
            </a:endParaRPr>
          </a:p>
          <a:p>
            <a:pPr>
              <a:spcBef>
                <a:spcPct val="50000"/>
              </a:spcBef>
            </a:pPr>
            <a:r>
              <a:rPr lang="en-US" dirty="0">
                <a:solidFill>
                  <a:schemeClr val="bg1"/>
                </a:solidFill>
                <a:latin typeface="Times New Roman"/>
                <a:cs typeface="Times New Roman"/>
              </a:rPr>
              <a:t>Age Precision +/- few </a:t>
            </a:r>
            <a:r>
              <a:rPr lang="en-US" dirty="0" err="1">
                <a:solidFill>
                  <a:schemeClr val="bg1"/>
                </a:solidFill>
                <a:latin typeface="Times New Roman"/>
                <a:cs typeface="Times New Roman"/>
              </a:rPr>
              <a:t>Myr</a:t>
            </a:r>
            <a:endParaRPr lang="en-US" dirty="0">
              <a:solidFill>
                <a:schemeClr val="bg1"/>
              </a:solidFill>
              <a:latin typeface="Times New Roman"/>
              <a:cs typeface="Times New Roman"/>
            </a:endParaRPr>
          </a:p>
          <a:p>
            <a:pPr>
              <a:lnSpc>
                <a:spcPct val="30000"/>
              </a:lnSpc>
              <a:spcBef>
                <a:spcPct val="50000"/>
              </a:spcBef>
            </a:pPr>
            <a:r>
              <a:rPr lang="en-US" dirty="0">
                <a:solidFill>
                  <a:schemeClr val="bg1"/>
                </a:solidFill>
                <a:latin typeface="Times New Roman"/>
                <a:cs typeface="Times New Roman"/>
              </a:rPr>
              <a:t>Problems with:</a:t>
            </a:r>
          </a:p>
          <a:p>
            <a:pPr>
              <a:lnSpc>
                <a:spcPct val="30000"/>
              </a:lnSpc>
              <a:spcBef>
                <a:spcPct val="50000"/>
              </a:spcBef>
            </a:pPr>
            <a:r>
              <a:rPr lang="en-US" dirty="0">
                <a:solidFill>
                  <a:schemeClr val="bg1"/>
                </a:solidFill>
                <a:latin typeface="Times New Roman"/>
                <a:cs typeface="Times New Roman"/>
              </a:rPr>
              <a:t>Limited radiogenic </a:t>
            </a:r>
            <a:r>
              <a:rPr lang="en-US" dirty="0" err="1">
                <a:solidFill>
                  <a:schemeClr val="bg1"/>
                </a:solidFill>
                <a:latin typeface="Times New Roman"/>
                <a:cs typeface="Times New Roman"/>
              </a:rPr>
              <a:t>Ar</a:t>
            </a:r>
            <a:endParaRPr lang="en-US" dirty="0">
              <a:solidFill>
                <a:schemeClr val="bg1"/>
              </a:solidFill>
              <a:latin typeface="Times New Roman"/>
              <a:cs typeface="Times New Roman"/>
            </a:endParaRPr>
          </a:p>
          <a:p>
            <a:pPr>
              <a:lnSpc>
                <a:spcPct val="30000"/>
              </a:lnSpc>
              <a:spcBef>
                <a:spcPct val="50000"/>
              </a:spcBef>
            </a:pPr>
            <a:r>
              <a:rPr lang="en-US" dirty="0" err="1">
                <a:solidFill>
                  <a:schemeClr val="bg1"/>
                </a:solidFill>
                <a:latin typeface="Times New Roman"/>
                <a:cs typeface="Times New Roman"/>
              </a:rPr>
              <a:t>Ar</a:t>
            </a:r>
            <a:r>
              <a:rPr lang="en-US" dirty="0">
                <a:solidFill>
                  <a:schemeClr val="bg1"/>
                </a:solidFill>
                <a:latin typeface="Times New Roman"/>
                <a:cs typeface="Times New Roman"/>
              </a:rPr>
              <a:t> gain/loss</a:t>
            </a:r>
          </a:p>
        </p:txBody>
      </p:sp>
      <p:sp>
        <p:nvSpPr>
          <p:cNvPr id="89093" name="Text Box 5"/>
          <p:cNvSpPr txBox="1">
            <a:spLocks noChangeArrowheads="1"/>
          </p:cNvSpPr>
          <p:nvPr/>
        </p:nvSpPr>
        <p:spPr bwMode="auto">
          <a:xfrm>
            <a:off x="4876800" y="4109414"/>
            <a:ext cx="4267200" cy="1712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err="1">
                <a:solidFill>
                  <a:srgbClr val="FFFFFF"/>
                </a:solidFill>
                <a:latin typeface="Times New Roman"/>
                <a:cs typeface="Times New Roman"/>
              </a:rPr>
              <a:t>Ar-Ar</a:t>
            </a:r>
            <a:endParaRPr lang="en-US" dirty="0">
              <a:solidFill>
                <a:srgbClr val="FFFFFF"/>
              </a:solidFill>
              <a:latin typeface="Times New Roman"/>
              <a:cs typeface="Times New Roman"/>
            </a:endParaRPr>
          </a:p>
          <a:p>
            <a:pPr>
              <a:lnSpc>
                <a:spcPct val="70000"/>
              </a:lnSpc>
              <a:spcBef>
                <a:spcPct val="50000"/>
              </a:spcBef>
            </a:pPr>
            <a:r>
              <a:rPr lang="en-US" dirty="0">
                <a:solidFill>
                  <a:srgbClr val="FFFFFF"/>
                </a:solidFill>
                <a:latin typeface="Times New Roman"/>
                <a:cs typeface="Times New Roman"/>
              </a:rPr>
              <a:t>Age Precision +/- tenths </a:t>
            </a:r>
            <a:r>
              <a:rPr lang="en-US" dirty="0" err="1">
                <a:solidFill>
                  <a:srgbClr val="FFFFFF"/>
                </a:solidFill>
                <a:latin typeface="Times New Roman"/>
                <a:cs typeface="Times New Roman"/>
              </a:rPr>
              <a:t>Myr</a:t>
            </a:r>
            <a:endParaRPr lang="en-US" dirty="0">
              <a:solidFill>
                <a:srgbClr val="FFFFFF"/>
              </a:solidFill>
              <a:latin typeface="Times New Roman"/>
              <a:cs typeface="Times New Roman"/>
            </a:endParaRPr>
          </a:p>
          <a:p>
            <a:pPr>
              <a:lnSpc>
                <a:spcPct val="70000"/>
              </a:lnSpc>
              <a:spcBef>
                <a:spcPct val="50000"/>
              </a:spcBef>
            </a:pPr>
            <a:r>
              <a:rPr lang="en-US" dirty="0">
                <a:solidFill>
                  <a:srgbClr val="FFFFFF"/>
                </a:solidFill>
                <a:latin typeface="Times New Roman"/>
                <a:cs typeface="Times New Roman"/>
              </a:rPr>
              <a:t>Improvements:</a:t>
            </a:r>
          </a:p>
          <a:p>
            <a:pPr>
              <a:lnSpc>
                <a:spcPct val="70000"/>
              </a:lnSpc>
              <a:spcBef>
                <a:spcPct val="50000"/>
              </a:spcBef>
            </a:pPr>
            <a:r>
              <a:rPr lang="en-US" dirty="0">
                <a:solidFill>
                  <a:srgbClr val="FFFFFF"/>
                </a:solidFill>
                <a:latin typeface="Times New Roman"/>
                <a:cs typeface="Times New Roman"/>
              </a:rPr>
              <a:t>Reduced </a:t>
            </a:r>
            <a:r>
              <a:rPr lang="en-US" dirty="0" err="1">
                <a:solidFill>
                  <a:srgbClr val="FFFFFF"/>
                </a:solidFill>
                <a:latin typeface="Times New Roman"/>
                <a:cs typeface="Times New Roman"/>
              </a:rPr>
              <a:t>Ar</a:t>
            </a:r>
            <a:r>
              <a:rPr lang="en-US" dirty="0">
                <a:solidFill>
                  <a:srgbClr val="FFFFFF"/>
                </a:solidFill>
                <a:latin typeface="Times New Roman"/>
                <a:cs typeface="Times New Roman"/>
              </a:rPr>
              <a:t> blank</a:t>
            </a:r>
          </a:p>
          <a:p>
            <a:pPr>
              <a:lnSpc>
                <a:spcPct val="70000"/>
              </a:lnSpc>
              <a:spcBef>
                <a:spcPct val="50000"/>
              </a:spcBef>
            </a:pPr>
            <a:r>
              <a:rPr lang="en-US" dirty="0">
                <a:solidFill>
                  <a:srgbClr val="FFFFFF"/>
                </a:solidFill>
                <a:latin typeface="Times New Roman"/>
                <a:cs typeface="Times New Roman"/>
              </a:rPr>
              <a:t>Ability to detect/eliminate </a:t>
            </a:r>
            <a:r>
              <a:rPr lang="en-US" dirty="0" err="1">
                <a:solidFill>
                  <a:srgbClr val="FFFFFF"/>
                </a:solidFill>
                <a:latin typeface="Times New Roman"/>
                <a:cs typeface="Times New Roman"/>
              </a:rPr>
              <a:t>Ar</a:t>
            </a:r>
            <a:r>
              <a:rPr lang="en-US" dirty="0">
                <a:solidFill>
                  <a:srgbClr val="FFFFFF"/>
                </a:solidFill>
                <a:latin typeface="Times New Roman"/>
                <a:cs typeface="Times New Roman"/>
              </a:rPr>
              <a:t> gain/loss</a:t>
            </a:r>
          </a:p>
        </p:txBody>
      </p:sp>
      <p:sp>
        <p:nvSpPr>
          <p:cNvPr id="3" name="TextBox 2"/>
          <p:cNvSpPr txBox="1"/>
          <p:nvPr/>
        </p:nvSpPr>
        <p:spPr>
          <a:xfrm>
            <a:off x="5047509" y="176875"/>
            <a:ext cx="3791691" cy="830997"/>
          </a:xfrm>
          <a:prstGeom prst="rect">
            <a:avLst/>
          </a:prstGeom>
          <a:noFill/>
        </p:spPr>
        <p:txBody>
          <a:bodyPr wrap="square" rtlCol="0">
            <a:spAutoFit/>
          </a:bodyPr>
          <a:lstStyle/>
          <a:p>
            <a:r>
              <a:rPr lang="en-US" sz="2400" dirty="0" smtClean="0">
                <a:solidFill>
                  <a:srgbClr val="FFFF00"/>
                </a:solidFill>
                <a:latin typeface="Times New Roman"/>
                <a:cs typeface="Times New Roman"/>
              </a:rPr>
              <a:t>Both Accuracy and Precision are Important</a:t>
            </a:r>
            <a:endParaRPr lang="en-US" sz="2400" dirty="0">
              <a:solidFill>
                <a:srgbClr val="FFFF00"/>
              </a:solidFill>
              <a:latin typeface="Times New Roman"/>
              <a:cs typeface="Times New Roman"/>
            </a:endParaRPr>
          </a:p>
        </p:txBody>
      </p:sp>
    </p:spTree>
    <p:extLst>
      <p:ext uri="{BB962C8B-B14F-4D97-AF65-F5344CB8AC3E}">
        <p14:creationId xmlns:p14="http://schemas.microsoft.com/office/powerpoint/2010/main" val="3883888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890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89091"/>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89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autoUpdateAnimBg="0"/>
      <p:bldP spid="8909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29"/>
            <a:ext cx="8229600" cy="1143000"/>
          </a:xfrm>
        </p:spPr>
        <p:txBody>
          <a:bodyPr>
            <a:normAutofit/>
          </a:bodyPr>
          <a:lstStyle/>
          <a:p>
            <a:r>
              <a:rPr lang="en-US" sz="3200" dirty="0" smtClean="0">
                <a:solidFill>
                  <a:srgbClr val="FFFF00"/>
                </a:solidFill>
                <a:latin typeface="Times New Roman"/>
                <a:cs typeface="Times New Roman"/>
              </a:rPr>
              <a:t>Different Chronometers Give Different Results</a:t>
            </a:r>
            <a:endParaRPr lang="en-US" sz="3200" dirty="0">
              <a:solidFill>
                <a:srgbClr val="FFFF00"/>
              </a:solidFill>
              <a:latin typeface="Times New Roman"/>
              <a:cs typeface="Times New Roman"/>
            </a:endParaRPr>
          </a:p>
        </p:txBody>
      </p:sp>
      <p:pic>
        <p:nvPicPr>
          <p:cNvPr id="4" name="Picture 3"/>
          <p:cNvPicPr>
            <a:picLocks noChangeAspect="1"/>
          </p:cNvPicPr>
          <p:nvPr/>
        </p:nvPicPr>
        <p:blipFill>
          <a:blip r:embed="rId3"/>
          <a:stretch>
            <a:fillRect/>
          </a:stretch>
        </p:blipFill>
        <p:spPr>
          <a:xfrm>
            <a:off x="172357" y="1275443"/>
            <a:ext cx="9144000" cy="2044482"/>
          </a:xfrm>
          <a:prstGeom prst="rect">
            <a:avLst/>
          </a:prstGeom>
        </p:spPr>
      </p:pic>
      <p:pic>
        <p:nvPicPr>
          <p:cNvPr id="5" name="Picture 4"/>
          <p:cNvPicPr>
            <a:picLocks noChangeAspect="1"/>
          </p:cNvPicPr>
          <p:nvPr/>
        </p:nvPicPr>
        <p:blipFill>
          <a:blip r:embed="rId4"/>
          <a:stretch>
            <a:fillRect/>
          </a:stretch>
        </p:blipFill>
        <p:spPr>
          <a:xfrm>
            <a:off x="-1056816" y="3086100"/>
            <a:ext cx="13525379" cy="3771900"/>
          </a:xfrm>
          <a:prstGeom prst="rect">
            <a:avLst/>
          </a:prstGeom>
        </p:spPr>
      </p:pic>
      <p:sp>
        <p:nvSpPr>
          <p:cNvPr id="6" name="TextBox 5"/>
          <p:cNvSpPr txBox="1"/>
          <p:nvPr/>
        </p:nvSpPr>
        <p:spPr>
          <a:xfrm>
            <a:off x="797246" y="3587760"/>
            <a:ext cx="2972576" cy="369332"/>
          </a:xfrm>
          <a:prstGeom prst="rect">
            <a:avLst/>
          </a:prstGeom>
          <a:noFill/>
        </p:spPr>
        <p:txBody>
          <a:bodyPr wrap="none" rtlCol="0">
            <a:spAutoFit/>
          </a:bodyPr>
          <a:lstStyle/>
          <a:p>
            <a:r>
              <a:rPr lang="en-US" dirty="0" err="1" smtClean="0">
                <a:latin typeface="Times New Roman"/>
                <a:cs typeface="Times New Roman"/>
              </a:rPr>
              <a:t>Condie</a:t>
            </a:r>
            <a:r>
              <a:rPr lang="en-US" dirty="0" smtClean="0">
                <a:latin typeface="Times New Roman"/>
                <a:cs typeface="Times New Roman"/>
              </a:rPr>
              <a:t>, </a:t>
            </a:r>
            <a:r>
              <a:rPr lang="en-US" dirty="0" err="1" smtClean="0">
                <a:latin typeface="Times New Roman"/>
                <a:cs typeface="Times New Roman"/>
              </a:rPr>
              <a:t>Tectonophysics</a:t>
            </a:r>
            <a:r>
              <a:rPr lang="en-US" dirty="0" smtClean="0">
                <a:latin typeface="Times New Roman"/>
                <a:cs typeface="Times New Roman"/>
              </a:rPr>
              <a:t>, 2000</a:t>
            </a:r>
            <a:endParaRPr lang="en-US" dirty="0">
              <a:latin typeface="Times New Roman"/>
              <a:cs typeface="Times New Roman"/>
            </a:endParaRPr>
          </a:p>
        </p:txBody>
      </p:sp>
      <p:sp>
        <p:nvSpPr>
          <p:cNvPr id="7" name="TextBox 6"/>
          <p:cNvSpPr txBox="1"/>
          <p:nvPr/>
        </p:nvSpPr>
        <p:spPr>
          <a:xfrm>
            <a:off x="7165947" y="1275443"/>
            <a:ext cx="1800718" cy="369332"/>
          </a:xfrm>
          <a:prstGeom prst="rect">
            <a:avLst/>
          </a:prstGeom>
          <a:noFill/>
        </p:spPr>
        <p:txBody>
          <a:bodyPr wrap="none" rtlCol="0">
            <a:spAutoFit/>
          </a:bodyPr>
          <a:lstStyle/>
          <a:p>
            <a:r>
              <a:rPr lang="en-US" dirty="0" err="1" smtClean="0">
                <a:latin typeface="Times New Roman"/>
                <a:cs typeface="Times New Roman"/>
              </a:rPr>
              <a:t>Gastil</a:t>
            </a:r>
            <a:r>
              <a:rPr lang="en-US" dirty="0" smtClean="0">
                <a:latin typeface="Times New Roman"/>
                <a:cs typeface="Times New Roman"/>
              </a:rPr>
              <a:t>, AJS, 1960</a:t>
            </a:r>
            <a:endParaRPr lang="en-US" dirty="0">
              <a:latin typeface="Times New Roman"/>
              <a:cs typeface="Times New Roman"/>
            </a:endParaRPr>
          </a:p>
        </p:txBody>
      </p:sp>
    </p:spTree>
    <p:extLst>
      <p:ext uri="{BB962C8B-B14F-4D97-AF65-F5344CB8AC3E}">
        <p14:creationId xmlns:p14="http://schemas.microsoft.com/office/powerpoint/2010/main" val="35346104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latin typeface="Times New Roman"/>
                <a:cs typeface="Times New Roman"/>
              </a:rPr>
              <a:t>Why is Estimating Continental Volume</a:t>
            </a:r>
            <a:br>
              <a:rPr lang="en-US" sz="3200" dirty="0" smtClean="0">
                <a:solidFill>
                  <a:srgbClr val="FFFF00"/>
                </a:solidFill>
                <a:latin typeface="Times New Roman"/>
                <a:cs typeface="Times New Roman"/>
              </a:rPr>
            </a:br>
            <a:r>
              <a:rPr lang="en-US" sz="3200" dirty="0" smtClean="0">
                <a:solidFill>
                  <a:srgbClr val="FFFF00"/>
                </a:solidFill>
                <a:latin typeface="Times New Roman"/>
                <a:cs typeface="Times New Roman"/>
              </a:rPr>
              <a:t>Through Time so Difficult?</a:t>
            </a:r>
            <a:endParaRPr lang="en-US" sz="3200" dirty="0">
              <a:solidFill>
                <a:srgbClr val="FFFF00"/>
              </a:solidFill>
              <a:latin typeface="Times New Roman"/>
              <a:cs typeface="Times New Roman"/>
            </a:endParaRPr>
          </a:p>
        </p:txBody>
      </p:sp>
      <p:sp>
        <p:nvSpPr>
          <p:cNvPr id="3" name="Content Placeholder 2"/>
          <p:cNvSpPr>
            <a:spLocks noGrp="1"/>
          </p:cNvSpPr>
          <p:nvPr>
            <p:ph idx="1"/>
          </p:nvPr>
        </p:nvSpPr>
        <p:spPr>
          <a:xfrm>
            <a:off x="457200" y="1654629"/>
            <a:ext cx="8229600" cy="4525963"/>
          </a:xfrm>
        </p:spPr>
        <p:txBody>
          <a:bodyPr>
            <a:normAutofit/>
          </a:bodyPr>
          <a:lstStyle/>
          <a:p>
            <a:r>
              <a:rPr lang="en-US" dirty="0" smtClean="0">
                <a:solidFill>
                  <a:srgbClr val="FFFFFF"/>
                </a:solidFill>
                <a:latin typeface="Times New Roman"/>
                <a:cs typeface="Times New Roman"/>
              </a:rPr>
              <a:t>Accuracy/precision of geochronology</a:t>
            </a:r>
          </a:p>
          <a:p>
            <a:r>
              <a:rPr lang="en-US" dirty="0" smtClean="0">
                <a:solidFill>
                  <a:srgbClr val="FFFF00"/>
                </a:solidFill>
                <a:latin typeface="Times New Roman"/>
                <a:cs typeface="Times New Roman"/>
              </a:rPr>
              <a:t>Unraveling events in ancient lithosphere</a:t>
            </a:r>
          </a:p>
          <a:p>
            <a:pPr lvl="1"/>
            <a:r>
              <a:rPr lang="en-US" dirty="0" smtClean="0">
                <a:solidFill>
                  <a:srgbClr val="FFFF00"/>
                </a:solidFill>
                <a:latin typeface="Times New Roman"/>
                <a:cs typeface="Times New Roman"/>
              </a:rPr>
              <a:t>Reading through metamorphism to initial crust formation</a:t>
            </a:r>
          </a:p>
          <a:p>
            <a:r>
              <a:rPr lang="en-US" dirty="0" smtClean="0">
                <a:solidFill>
                  <a:schemeClr val="bg1"/>
                </a:solidFill>
                <a:latin typeface="Times New Roman"/>
                <a:cs typeface="Times New Roman"/>
              </a:rPr>
              <a:t>Bias </a:t>
            </a:r>
            <a:r>
              <a:rPr lang="en-US" dirty="0">
                <a:solidFill>
                  <a:schemeClr val="bg1"/>
                </a:solidFill>
                <a:latin typeface="Times New Roman"/>
                <a:cs typeface="Times New Roman"/>
              </a:rPr>
              <a:t>created by dependence on zircon</a:t>
            </a:r>
          </a:p>
          <a:p>
            <a:r>
              <a:rPr lang="en-US" dirty="0" smtClean="0">
                <a:solidFill>
                  <a:schemeClr val="bg1"/>
                </a:solidFill>
                <a:latin typeface="Times New Roman"/>
                <a:cs typeface="Times New Roman"/>
              </a:rPr>
              <a:t>Interpretation of new vs. reworked crust</a:t>
            </a:r>
          </a:p>
          <a:p>
            <a:r>
              <a:rPr lang="en-US" dirty="0" smtClean="0">
                <a:solidFill>
                  <a:schemeClr val="bg1"/>
                </a:solidFill>
                <a:latin typeface="Times New Roman"/>
                <a:cs typeface="Times New Roman"/>
              </a:rPr>
              <a:t>Relation of crust to mantle lithosphere</a:t>
            </a:r>
          </a:p>
          <a:p>
            <a:r>
              <a:rPr lang="en-US" dirty="0" smtClean="0">
                <a:solidFill>
                  <a:schemeClr val="bg1"/>
                </a:solidFill>
                <a:latin typeface="Times New Roman"/>
                <a:cs typeface="Times New Roman"/>
              </a:rPr>
              <a:t>Rate of continental lithosphere recycling</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17775478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152400"/>
            <a:ext cx="7315200" cy="457200"/>
          </a:xfrm>
        </p:spPr>
        <p:txBody>
          <a:bodyPr>
            <a:normAutofit fontScale="90000"/>
          </a:bodyPr>
          <a:lstStyle/>
          <a:p>
            <a:pPr eaLnBrk="1" hangingPunct="1"/>
            <a:r>
              <a:rPr lang="en-US" sz="2800" dirty="0" smtClean="0">
                <a:solidFill>
                  <a:srgbClr val="FFFF00"/>
                </a:solidFill>
                <a:latin typeface="Times New Roman" charset="0"/>
                <a:ea typeface="ＭＳ Ｐゴシック" charset="0"/>
                <a:cs typeface="ＭＳ Ｐゴシック" charset="0"/>
              </a:rPr>
              <a:t>Unraveling the Geologic History of Ancient Crust</a:t>
            </a:r>
            <a:endParaRPr lang="en-US" dirty="0">
              <a:latin typeface="Times" charset="0"/>
              <a:ea typeface="ＭＳ Ｐゴシック" charset="0"/>
              <a:cs typeface="ＭＳ Ｐゴシック" charset="0"/>
            </a:endParaRPr>
          </a:p>
        </p:txBody>
      </p:sp>
      <p:pic>
        <p:nvPicPr>
          <p:cNvPr id="50179"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rot="16200000">
            <a:off x="5256213" y="1296987"/>
            <a:ext cx="3810000" cy="2587625"/>
          </a:xfrm>
        </p:spPr>
      </p:pic>
      <p:pic>
        <p:nvPicPr>
          <p:cNvPr id="501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7160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7"/>
          <p:cNvSpPr txBox="1">
            <a:spLocks noChangeArrowheads="1"/>
          </p:cNvSpPr>
          <p:nvPr/>
        </p:nvSpPr>
        <p:spPr bwMode="auto">
          <a:xfrm>
            <a:off x="304800" y="5181600"/>
            <a:ext cx="43592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latin typeface="Times New Roman" charset="0"/>
              </a:rPr>
              <a:t>What once looked like this - a large ~1400 year old obsidian flow over basalt at Newberry Volcano, Oregon</a:t>
            </a:r>
            <a:endParaRPr lang="en-US"/>
          </a:p>
        </p:txBody>
      </p:sp>
      <p:sp>
        <p:nvSpPr>
          <p:cNvPr id="50182" name="Text Box 8"/>
          <p:cNvSpPr txBox="1">
            <a:spLocks noChangeArrowheads="1"/>
          </p:cNvSpPr>
          <p:nvPr/>
        </p:nvSpPr>
        <p:spPr bwMode="auto">
          <a:xfrm>
            <a:off x="5410200" y="4648200"/>
            <a:ext cx="3581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solidFill>
                  <a:schemeClr val="bg1"/>
                </a:solidFill>
                <a:latin typeface="Times New Roman" charset="0"/>
              </a:rPr>
              <a:t>Now looks like this: A small roadcut exposure of the </a:t>
            </a:r>
            <a:r>
              <a:rPr lang="ja-JP" altLang="en-US" sz="1800">
                <a:solidFill>
                  <a:schemeClr val="bg1"/>
                </a:solidFill>
                <a:latin typeface="Times New Roman" charset="0"/>
              </a:rPr>
              <a:t>“</a:t>
            </a:r>
            <a:r>
              <a:rPr lang="en-US" sz="1800">
                <a:solidFill>
                  <a:schemeClr val="bg1"/>
                </a:solidFill>
                <a:latin typeface="Times New Roman" charset="0"/>
              </a:rPr>
              <a:t>Bimodal Suite</a:t>
            </a:r>
            <a:r>
              <a:rPr lang="ja-JP" altLang="en-US" sz="1800">
                <a:solidFill>
                  <a:schemeClr val="bg1"/>
                </a:solidFill>
                <a:latin typeface="Times New Roman" charset="0"/>
              </a:rPr>
              <a:t>”</a:t>
            </a:r>
            <a:r>
              <a:rPr lang="en-US" sz="1800">
                <a:solidFill>
                  <a:schemeClr val="bg1"/>
                </a:solidFill>
                <a:latin typeface="Times New Roman" charset="0"/>
              </a:rPr>
              <a:t> of the 3.54 billion year old Ancient Gneiss Complex, Swaziland that shows intimately intermixed silica-poor (basalt) and silica-rich (rhyolite/obsidian) layers</a:t>
            </a:r>
            <a:endParaRPr lang="en-US"/>
          </a:p>
        </p:txBody>
      </p:sp>
    </p:spTree>
    <p:extLst>
      <p:ext uri="{BB962C8B-B14F-4D97-AF65-F5344CB8AC3E}">
        <p14:creationId xmlns:p14="http://schemas.microsoft.com/office/powerpoint/2010/main" val="20037464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228600"/>
            <a:ext cx="8382000" cy="990600"/>
          </a:xfrm>
        </p:spPr>
        <p:txBody>
          <a:bodyPr>
            <a:normAutofit fontScale="90000"/>
          </a:bodyPr>
          <a:lstStyle/>
          <a:p>
            <a:pPr eaLnBrk="1" hangingPunct="1"/>
            <a:r>
              <a:rPr lang="en-US" sz="2800" dirty="0" smtClean="0">
                <a:solidFill>
                  <a:srgbClr val="FFFF00"/>
                </a:solidFill>
                <a:latin typeface="Times New Roman" charset="0"/>
                <a:ea typeface="ＭＳ Ｐゴシック" charset="0"/>
                <a:cs typeface="Comic Sans MS" charset="0"/>
                <a:sym typeface="Comic Sans MS" charset="0"/>
              </a:rPr>
              <a:t>Use a Mineral with Slow Diffusion</a:t>
            </a:r>
            <a:r>
              <a:rPr lang="en-US" sz="2800" dirty="0">
                <a:solidFill>
                  <a:schemeClr val="bg1"/>
                </a:solidFill>
                <a:latin typeface="Times New Roman" charset="0"/>
                <a:ea typeface="ＭＳ Ｐゴシック" charset="0"/>
                <a:cs typeface="Comic Sans MS" charset="0"/>
                <a:sym typeface="Comic Sans MS" charset="0"/>
              </a:rPr>
              <a:t/>
            </a:r>
            <a:br>
              <a:rPr lang="en-US" sz="2800" dirty="0">
                <a:solidFill>
                  <a:schemeClr val="bg1"/>
                </a:solidFill>
                <a:latin typeface="Times New Roman" charset="0"/>
                <a:ea typeface="ＭＳ Ｐゴシック" charset="0"/>
                <a:cs typeface="Comic Sans MS" charset="0"/>
                <a:sym typeface="Comic Sans MS" charset="0"/>
              </a:rPr>
            </a:br>
            <a:r>
              <a:rPr lang="en-US" sz="2000" dirty="0" smtClean="0">
                <a:solidFill>
                  <a:schemeClr val="bg1"/>
                </a:solidFill>
                <a:latin typeface="Times New Roman" charset="0"/>
                <a:ea typeface="ＭＳ Ｐゴシック" charset="0"/>
                <a:cs typeface="Comic Sans MS" charset="0"/>
                <a:sym typeface="Comic Sans MS" charset="0"/>
              </a:rPr>
              <a:t>Zircon -  </a:t>
            </a:r>
            <a:r>
              <a:rPr lang="en-US" sz="2000" dirty="0">
                <a:solidFill>
                  <a:schemeClr val="bg1"/>
                </a:solidFill>
                <a:latin typeface="Times New Roman" charset="0"/>
                <a:ea typeface="ＭＳ Ｐゴシック" charset="0"/>
                <a:cs typeface="Comic Sans MS" charset="0"/>
                <a:sym typeface="Comic Sans MS" charset="0"/>
              </a:rPr>
              <a:t>a mineral that </a:t>
            </a:r>
            <a:r>
              <a:rPr lang="en-US" sz="2000" dirty="0" err="1">
                <a:solidFill>
                  <a:schemeClr val="bg1"/>
                </a:solidFill>
                <a:latin typeface="Times New Roman" charset="0"/>
                <a:ea typeface="ＭＳ Ｐゴシック" charset="0"/>
                <a:cs typeface="Comic Sans MS" charset="0"/>
                <a:sym typeface="Comic Sans MS" charset="0"/>
              </a:rPr>
              <a:t>doesn</a:t>
            </a:r>
            <a:r>
              <a:rPr lang="ja-JP" altLang="en-US" sz="2000" dirty="0">
                <a:solidFill>
                  <a:schemeClr val="bg1"/>
                </a:solidFill>
                <a:latin typeface="Times New Roman" charset="0"/>
                <a:ea typeface="ＭＳ Ｐゴシック" charset="0"/>
                <a:cs typeface="Comic Sans MS" charset="0"/>
                <a:sym typeface="Comic Sans MS" charset="0"/>
              </a:rPr>
              <a:t>’</a:t>
            </a:r>
            <a:r>
              <a:rPr lang="en-US" sz="2000" dirty="0">
                <a:solidFill>
                  <a:schemeClr val="bg1"/>
                </a:solidFill>
                <a:latin typeface="Times New Roman" charset="0"/>
                <a:ea typeface="ＭＳ Ｐゴシック" charset="0"/>
                <a:cs typeface="Comic Sans MS" charset="0"/>
                <a:sym typeface="Comic Sans MS" charset="0"/>
              </a:rPr>
              <a:t>t reset </a:t>
            </a:r>
            <a:r>
              <a:rPr lang="en-US" sz="2000" dirty="0" smtClean="0">
                <a:solidFill>
                  <a:schemeClr val="bg1"/>
                </a:solidFill>
                <a:latin typeface="Times New Roman" charset="0"/>
                <a:ea typeface="ＭＳ Ｐゴシック" charset="0"/>
                <a:cs typeface="Comic Sans MS" charset="0"/>
                <a:sym typeface="Comic Sans MS" charset="0"/>
              </a:rPr>
              <a:t>easily, is resistant </a:t>
            </a:r>
            <a:r>
              <a:rPr lang="en-US" sz="2000" dirty="0">
                <a:solidFill>
                  <a:schemeClr val="bg1"/>
                </a:solidFill>
                <a:latin typeface="Times New Roman" charset="0"/>
                <a:ea typeface="ＭＳ Ｐゴシック" charset="0"/>
                <a:cs typeface="Comic Sans MS" charset="0"/>
                <a:sym typeface="Comic Sans MS" charset="0"/>
              </a:rPr>
              <a:t>to weathering, </a:t>
            </a:r>
            <a:r>
              <a:rPr lang="en-US" sz="2000" dirty="0" smtClean="0">
                <a:solidFill>
                  <a:schemeClr val="bg1"/>
                </a:solidFill>
                <a:latin typeface="Times New Roman" charset="0"/>
                <a:ea typeface="ＭＳ Ｐゴシック" charset="0"/>
                <a:cs typeface="Comic Sans MS" charset="0"/>
                <a:sym typeface="Comic Sans MS" charset="0"/>
              </a:rPr>
              <a:t/>
            </a:r>
            <a:br>
              <a:rPr lang="en-US" sz="2000" dirty="0" smtClean="0">
                <a:solidFill>
                  <a:schemeClr val="bg1"/>
                </a:solidFill>
                <a:latin typeface="Times New Roman" charset="0"/>
                <a:ea typeface="ＭＳ Ｐゴシック" charset="0"/>
                <a:cs typeface="Comic Sans MS" charset="0"/>
                <a:sym typeface="Comic Sans MS" charset="0"/>
              </a:rPr>
            </a:br>
            <a:r>
              <a:rPr lang="en-US" sz="2000" dirty="0" smtClean="0">
                <a:solidFill>
                  <a:schemeClr val="bg1"/>
                </a:solidFill>
                <a:latin typeface="Times New Roman" charset="0"/>
                <a:ea typeface="ＭＳ Ｐゴシック" charset="0"/>
                <a:cs typeface="Comic Sans MS" charset="0"/>
                <a:sym typeface="Comic Sans MS" charset="0"/>
              </a:rPr>
              <a:t>and has a crystal </a:t>
            </a:r>
            <a:r>
              <a:rPr lang="en-US" sz="2000" dirty="0">
                <a:solidFill>
                  <a:schemeClr val="bg1"/>
                </a:solidFill>
                <a:latin typeface="Times New Roman" charset="0"/>
                <a:ea typeface="ＭＳ Ｐゴシック" charset="0"/>
                <a:cs typeface="Comic Sans MS" charset="0"/>
                <a:sym typeface="Comic Sans MS" charset="0"/>
              </a:rPr>
              <a:t>structure </a:t>
            </a:r>
            <a:r>
              <a:rPr lang="en-US" sz="2000" dirty="0" smtClean="0">
                <a:solidFill>
                  <a:schemeClr val="bg1"/>
                </a:solidFill>
                <a:latin typeface="Times New Roman" charset="0"/>
                <a:ea typeface="ＭＳ Ｐゴシック" charset="0"/>
                <a:cs typeface="Comic Sans MS" charset="0"/>
                <a:sym typeface="Comic Sans MS" charset="0"/>
              </a:rPr>
              <a:t>that slows </a:t>
            </a:r>
            <a:r>
              <a:rPr lang="en-US" sz="2000" dirty="0">
                <a:solidFill>
                  <a:schemeClr val="bg1"/>
                </a:solidFill>
                <a:latin typeface="Times New Roman" charset="0"/>
                <a:ea typeface="ＭＳ Ｐゴシック" charset="0"/>
                <a:cs typeface="Comic Sans MS" charset="0"/>
                <a:sym typeface="Comic Sans MS" charset="0"/>
              </a:rPr>
              <a:t>diffusive loss</a:t>
            </a:r>
            <a:endParaRPr lang="en-US" sz="2800" dirty="0">
              <a:solidFill>
                <a:schemeClr val="accent2"/>
              </a:solidFill>
              <a:latin typeface="Times New Roman" charset="0"/>
              <a:ea typeface="ＭＳ Ｐゴシック" charset="0"/>
              <a:cs typeface="Comic Sans MS" charset="0"/>
              <a:sym typeface="Comic Sans MS" charset="0"/>
            </a:endParaRPr>
          </a:p>
        </p:txBody>
      </p:sp>
      <p:sp>
        <p:nvSpPr>
          <p:cNvPr id="47107" name="Rectangle 5"/>
          <p:cNvSpPr>
            <a:spLocks noGrp="1" noChangeArrowheads="1"/>
          </p:cNvSpPr>
          <p:nvPr>
            <p:ph type="body" sz="half" idx="3"/>
          </p:nvPr>
        </p:nvSpPr>
        <p:spPr>
          <a:xfrm>
            <a:off x="762000" y="3429000"/>
            <a:ext cx="7772400" cy="3124200"/>
          </a:xfrm>
        </p:spPr>
        <p:txBody>
          <a:bodyPr/>
          <a:lstStyle/>
          <a:p>
            <a:pPr eaLnBrk="1" hangingPunct="1">
              <a:buFontTx/>
              <a:buNone/>
            </a:pPr>
            <a:r>
              <a:rPr lang="en-US" sz="2400">
                <a:solidFill>
                  <a:schemeClr val="bg1"/>
                </a:solidFill>
                <a:latin typeface="Times" charset="0"/>
                <a:ea typeface="ＭＳ Ｐゴシック" charset="0"/>
                <a:cs typeface="ＭＳ Ｐゴシック" charset="0"/>
              </a:rPr>
              <a:t>Zircon - ZrSiO</a:t>
            </a:r>
            <a:r>
              <a:rPr lang="en-US" sz="2400" baseline="-25000">
                <a:solidFill>
                  <a:schemeClr val="bg1"/>
                </a:solidFill>
                <a:latin typeface="Times" charset="0"/>
                <a:ea typeface="ＭＳ Ｐゴシック" charset="0"/>
                <a:cs typeface="ＭＳ Ｐゴシック" charset="0"/>
              </a:rPr>
              <a:t>4</a:t>
            </a:r>
            <a:endParaRPr lang="en-US" sz="2400">
              <a:solidFill>
                <a:schemeClr val="bg1"/>
              </a:solidFill>
              <a:latin typeface="Times" charset="0"/>
              <a:ea typeface="ＭＳ Ｐゴシック" charset="0"/>
              <a:cs typeface="ＭＳ Ｐゴシック" charset="0"/>
            </a:endParaRPr>
          </a:p>
          <a:p>
            <a:pPr lvl="1" eaLnBrk="1" hangingPunct="1"/>
            <a:r>
              <a:rPr lang="en-US" sz="2000">
                <a:solidFill>
                  <a:schemeClr val="bg1"/>
                </a:solidFill>
                <a:latin typeface="Times" charset="0"/>
                <a:ea typeface="ＭＳ Ｐゴシック" charset="0"/>
              </a:rPr>
              <a:t>Contains hundreds of ppm uranium, little lead</a:t>
            </a:r>
          </a:p>
          <a:p>
            <a:pPr lvl="1" eaLnBrk="1" hangingPunct="1"/>
            <a:r>
              <a:rPr lang="en-US" sz="2000">
                <a:solidFill>
                  <a:schemeClr val="bg1"/>
                </a:solidFill>
                <a:latin typeface="Times" charset="0"/>
                <a:ea typeface="ＭＳ Ｐゴシック" charset="0"/>
              </a:rPr>
              <a:t>Uranium-Lead is a particularly good chronometer since it contains two isotopes of uranium (235 and 238) with different half-lives that independently decay to two isotopes of lead (207 and 206).  </a:t>
            </a:r>
          </a:p>
          <a:p>
            <a:pPr lvl="1" eaLnBrk="1" hangingPunct="1"/>
            <a:r>
              <a:rPr lang="en-US" sz="2000">
                <a:solidFill>
                  <a:schemeClr val="bg1"/>
                </a:solidFill>
                <a:latin typeface="Times" charset="0"/>
                <a:ea typeface="ＭＳ Ｐゴシック" charset="0"/>
              </a:rPr>
              <a:t>Not present in all rocks, but abundant in some</a:t>
            </a:r>
          </a:p>
          <a:p>
            <a:pPr lvl="1" eaLnBrk="1" hangingPunct="1"/>
            <a:r>
              <a:rPr lang="en-US" sz="2000">
                <a:solidFill>
                  <a:schemeClr val="bg1"/>
                </a:solidFill>
                <a:latin typeface="Times" charset="0"/>
                <a:ea typeface="ＭＳ Ｐゴシック" charset="0"/>
              </a:rPr>
              <a:t>Hard mineral - survives weathering and sediment transport, crystal structure doesn</a:t>
            </a:r>
            <a:r>
              <a:rPr lang="ja-JP" altLang="en-US" sz="2000">
                <a:solidFill>
                  <a:schemeClr val="bg1"/>
                </a:solidFill>
                <a:latin typeface="Times" charset="0"/>
                <a:ea typeface="ＭＳ Ｐゴシック" charset="0"/>
              </a:rPr>
              <a:t>’</a:t>
            </a:r>
            <a:r>
              <a:rPr lang="en-US" sz="2000">
                <a:solidFill>
                  <a:schemeClr val="bg1"/>
                </a:solidFill>
                <a:latin typeface="Times" charset="0"/>
                <a:ea typeface="ＭＳ Ｐゴシック" charset="0"/>
              </a:rPr>
              <a:t>t easily allow loss of lead or uranium</a:t>
            </a:r>
            <a:endParaRPr lang="en-US" sz="2000">
              <a:latin typeface="Times" charset="0"/>
              <a:ea typeface="ＭＳ Ｐゴシック" charset="0"/>
            </a:endParaRPr>
          </a:p>
        </p:txBody>
      </p:sp>
      <p:pic>
        <p:nvPicPr>
          <p:cNvPr id="47108" name="Picture 6"/>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828800" y="1447800"/>
            <a:ext cx="1449388" cy="1981200"/>
          </a:xfrm>
        </p:spPr>
      </p:pic>
      <p:pic>
        <p:nvPicPr>
          <p:cNvPr id="47109"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24400" y="1447800"/>
            <a:ext cx="2986088" cy="1981200"/>
          </a:xfrm>
        </p:spPr>
      </p:pic>
    </p:spTree>
    <p:extLst>
      <p:ext uri="{BB962C8B-B14F-4D97-AF65-F5344CB8AC3E}">
        <p14:creationId xmlns:p14="http://schemas.microsoft.com/office/powerpoint/2010/main" val="8324834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1190723"/>
            <a:ext cx="5726517" cy="566727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87947" y="396909"/>
            <a:ext cx="5621464" cy="6410816"/>
          </a:xfrm>
          <a:prstGeom prst="rect">
            <a:avLst/>
          </a:prstGeom>
        </p:spPr>
      </p:pic>
      <p:sp>
        <p:nvSpPr>
          <p:cNvPr id="4" name="TextBox 3"/>
          <p:cNvSpPr txBox="1"/>
          <p:nvPr/>
        </p:nvSpPr>
        <p:spPr>
          <a:xfrm>
            <a:off x="238132" y="238145"/>
            <a:ext cx="5738871" cy="584776"/>
          </a:xfrm>
          <a:prstGeom prst="rect">
            <a:avLst/>
          </a:prstGeom>
          <a:noFill/>
        </p:spPr>
        <p:txBody>
          <a:bodyPr wrap="none" rtlCol="0">
            <a:spAutoFit/>
          </a:bodyPr>
          <a:lstStyle/>
          <a:p>
            <a:r>
              <a:rPr lang="en-US" sz="3200" dirty="0" smtClean="0">
                <a:solidFill>
                  <a:srgbClr val="FFFF00"/>
                </a:solidFill>
                <a:latin typeface="Times New Roman"/>
                <a:cs typeface="Times New Roman"/>
              </a:rPr>
              <a:t>If There is No </a:t>
            </a:r>
            <a:r>
              <a:rPr lang="en-US" sz="3200" dirty="0" err="1" smtClean="0">
                <a:solidFill>
                  <a:srgbClr val="FFFF00"/>
                </a:solidFill>
                <a:latin typeface="Times New Roman"/>
                <a:cs typeface="Times New Roman"/>
              </a:rPr>
              <a:t>Pb</a:t>
            </a:r>
            <a:r>
              <a:rPr lang="en-US" sz="3200" dirty="0" smtClean="0">
                <a:solidFill>
                  <a:srgbClr val="FFFF00"/>
                </a:solidFill>
                <a:latin typeface="Times New Roman"/>
                <a:cs typeface="Times New Roman"/>
              </a:rPr>
              <a:t> </a:t>
            </a:r>
            <a:r>
              <a:rPr lang="en-US" sz="3200" dirty="0">
                <a:solidFill>
                  <a:srgbClr val="FFFF00"/>
                </a:solidFill>
                <a:latin typeface="Times New Roman"/>
                <a:cs typeface="Times New Roman"/>
              </a:rPr>
              <a:t>P</a:t>
            </a:r>
            <a:r>
              <a:rPr lang="en-US" sz="3200" dirty="0" smtClean="0">
                <a:solidFill>
                  <a:srgbClr val="FFFF00"/>
                </a:solidFill>
                <a:latin typeface="Times New Roman"/>
                <a:cs typeface="Times New Roman"/>
              </a:rPr>
              <a:t>resent </a:t>
            </a:r>
            <a:r>
              <a:rPr lang="en-US" sz="3200" dirty="0">
                <a:solidFill>
                  <a:srgbClr val="FFFF00"/>
                </a:solidFill>
                <a:latin typeface="Times New Roman"/>
                <a:cs typeface="Times New Roman"/>
              </a:rPr>
              <a:t>I</a:t>
            </a:r>
            <a:r>
              <a:rPr lang="en-US" sz="3200" dirty="0" smtClean="0">
                <a:solidFill>
                  <a:srgbClr val="FFFF00"/>
                </a:solidFill>
                <a:latin typeface="Times New Roman"/>
                <a:cs typeface="Times New Roman"/>
              </a:rPr>
              <a:t>nitially</a:t>
            </a:r>
            <a:endParaRPr lang="en-US" sz="3200" dirty="0">
              <a:solidFill>
                <a:srgbClr val="FFFF00"/>
              </a:solidFill>
              <a:latin typeface="Times New Roman"/>
              <a:cs typeface="Times New Roman"/>
            </a:endParaRPr>
          </a:p>
        </p:txBody>
      </p:sp>
      <p:sp>
        <p:nvSpPr>
          <p:cNvPr id="5" name="TextBox 4"/>
          <p:cNvSpPr txBox="1"/>
          <p:nvPr/>
        </p:nvSpPr>
        <p:spPr>
          <a:xfrm>
            <a:off x="5840146" y="1621652"/>
            <a:ext cx="3117861" cy="2431435"/>
          </a:xfrm>
          <a:prstGeom prst="rect">
            <a:avLst/>
          </a:prstGeom>
          <a:noFill/>
        </p:spPr>
        <p:txBody>
          <a:bodyPr wrap="none" rtlCol="0">
            <a:spAutoFit/>
          </a:bodyPr>
          <a:lstStyle/>
          <a:p>
            <a:r>
              <a:rPr lang="en-US" sz="2400" baseline="30000" dirty="0" smtClean="0">
                <a:solidFill>
                  <a:schemeClr val="bg1"/>
                </a:solidFill>
                <a:latin typeface="Times New Roman"/>
                <a:cs typeface="Times New Roman"/>
              </a:rPr>
              <a:t>238</a:t>
            </a:r>
            <a:r>
              <a:rPr lang="en-US" sz="2400" dirty="0" smtClean="0">
                <a:solidFill>
                  <a:schemeClr val="bg1"/>
                </a:solidFill>
                <a:latin typeface="Times New Roman"/>
                <a:cs typeface="Times New Roman"/>
              </a:rPr>
              <a:t>U</a:t>
            </a:r>
            <a:r>
              <a:rPr lang="en-US" sz="2400" baseline="-25000" dirty="0" smtClean="0">
                <a:solidFill>
                  <a:schemeClr val="bg1"/>
                </a:solidFill>
                <a:latin typeface="Times New Roman"/>
                <a:cs typeface="Times New Roman"/>
              </a:rPr>
              <a:t>t</a:t>
            </a:r>
            <a:r>
              <a:rPr lang="en-US" sz="2400" dirty="0" smtClean="0">
                <a:solidFill>
                  <a:schemeClr val="bg1"/>
                </a:solidFill>
                <a:latin typeface="Times New Roman"/>
                <a:cs typeface="Times New Roman"/>
              </a:rPr>
              <a:t> = </a:t>
            </a:r>
            <a:r>
              <a:rPr lang="en-US" sz="2400" baseline="30000" dirty="0" smtClean="0">
                <a:solidFill>
                  <a:schemeClr val="bg1"/>
                </a:solidFill>
                <a:latin typeface="Times New Roman"/>
                <a:cs typeface="Times New Roman"/>
              </a:rPr>
              <a:t>238</a:t>
            </a:r>
            <a:r>
              <a:rPr lang="en-US" sz="2400" dirty="0" smtClean="0">
                <a:solidFill>
                  <a:schemeClr val="bg1"/>
                </a:solidFill>
                <a:latin typeface="Times New Roman"/>
                <a:cs typeface="Times New Roman"/>
              </a:rPr>
              <a:t>U</a:t>
            </a:r>
            <a:r>
              <a:rPr lang="en-US" sz="2400" baseline="-25000" dirty="0" smtClean="0">
                <a:solidFill>
                  <a:schemeClr val="bg1"/>
                </a:solidFill>
                <a:latin typeface="Times New Roman"/>
                <a:cs typeface="Times New Roman"/>
              </a:rPr>
              <a:t>0</a:t>
            </a:r>
            <a:r>
              <a:rPr lang="en-US" sz="2400" dirty="0" smtClean="0">
                <a:solidFill>
                  <a:schemeClr val="bg1"/>
                </a:solidFill>
                <a:latin typeface="Times New Roman"/>
                <a:cs typeface="Times New Roman"/>
              </a:rPr>
              <a:t> e</a:t>
            </a:r>
            <a:r>
              <a:rPr lang="en-US" sz="2400" baseline="30000" dirty="0" smtClean="0">
                <a:solidFill>
                  <a:schemeClr val="bg1"/>
                </a:solidFill>
                <a:latin typeface="Times New Roman"/>
                <a:cs typeface="Times New Roman"/>
              </a:rPr>
              <a:t>-</a:t>
            </a:r>
            <a:r>
              <a:rPr lang="en-US" sz="2400" baseline="30000" dirty="0" err="1" smtClean="0">
                <a:solidFill>
                  <a:schemeClr val="bg1"/>
                </a:solidFill>
                <a:latin typeface="Symbol" charset="2"/>
                <a:cs typeface="Symbol" charset="2"/>
              </a:rPr>
              <a:t>l</a:t>
            </a:r>
            <a:r>
              <a:rPr lang="en-US" sz="2400" baseline="30000" dirty="0" err="1" smtClean="0">
                <a:solidFill>
                  <a:schemeClr val="bg1"/>
                </a:solidFill>
                <a:latin typeface="Times New Roman"/>
                <a:cs typeface="Times New Roman"/>
              </a:rPr>
              <a:t>t</a:t>
            </a:r>
            <a:endParaRPr lang="en-US" sz="2400" baseline="30000" dirty="0" smtClean="0">
              <a:solidFill>
                <a:schemeClr val="bg1"/>
              </a:solidFill>
              <a:latin typeface="Times New Roman"/>
              <a:cs typeface="Times New Roman"/>
            </a:endParaRPr>
          </a:p>
          <a:p>
            <a:endParaRPr lang="en-US" sz="2400" baseline="30000" dirty="0" smtClean="0">
              <a:solidFill>
                <a:schemeClr val="bg1"/>
              </a:solidFill>
              <a:latin typeface="Times New Roman"/>
              <a:cs typeface="Times New Roman"/>
            </a:endParaRPr>
          </a:p>
          <a:p>
            <a:r>
              <a:rPr lang="en-US" sz="2400" baseline="30000" dirty="0" smtClean="0">
                <a:solidFill>
                  <a:schemeClr val="bg1"/>
                </a:solidFill>
                <a:latin typeface="Times New Roman"/>
                <a:cs typeface="Times New Roman"/>
              </a:rPr>
              <a:t>206</a:t>
            </a:r>
            <a:r>
              <a:rPr lang="en-US" sz="2400" dirty="0" smtClean="0">
                <a:solidFill>
                  <a:schemeClr val="bg1"/>
                </a:solidFill>
                <a:latin typeface="Times New Roman"/>
                <a:cs typeface="Times New Roman"/>
              </a:rPr>
              <a:t>Pb</a:t>
            </a:r>
            <a:r>
              <a:rPr lang="en-US" sz="2400" baseline="-25000" dirty="0" smtClean="0">
                <a:solidFill>
                  <a:schemeClr val="bg1"/>
                </a:solidFill>
                <a:latin typeface="Times New Roman"/>
                <a:cs typeface="Times New Roman"/>
              </a:rPr>
              <a:t>t</a:t>
            </a:r>
            <a:r>
              <a:rPr lang="en-US" sz="2400" dirty="0" smtClean="0">
                <a:solidFill>
                  <a:schemeClr val="bg1"/>
                </a:solidFill>
                <a:latin typeface="Times New Roman"/>
                <a:cs typeface="Times New Roman"/>
              </a:rPr>
              <a:t> = </a:t>
            </a:r>
            <a:r>
              <a:rPr lang="en-US" sz="2400" baseline="30000" dirty="0" smtClean="0">
                <a:solidFill>
                  <a:schemeClr val="bg1"/>
                </a:solidFill>
                <a:latin typeface="Times New Roman"/>
                <a:cs typeface="Times New Roman"/>
              </a:rPr>
              <a:t>238</a:t>
            </a:r>
            <a:r>
              <a:rPr lang="en-US" sz="2400" dirty="0" smtClean="0">
                <a:solidFill>
                  <a:schemeClr val="bg1"/>
                </a:solidFill>
                <a:latin typeface="Times New Roman"/>
                <a:cs typeface="Times New Roman"/>
              </a:rPr>
              <a:t>U</a:t>
            </a:r>
            <a:r>
              <a:rPr lang="en-US" sz="2400" baseline="-25000" dirty="0" smtClean="0">
                <a:solidFill>
                  <a:schemeClr val="bg1"/>
                </a:solidFill>
                <a:latin typeface="Times New Roman"/>
                <a:cs typeface="Times New Roman"/>
              </a:rPr>
              <a:t>0</a:t>
            </a:r>
            <a:r>
              <a:rPr lang="en-US" sz="2400" dirty="0" smtClean="0">
                <a:solidFill>
                  <a:schemeClr val="bg1"/>
                </a:solidFill>
                <a:latin typeface="Times New Roman"/>
                <a:cs typeface="Times New Roman"/>
              </a:rPr>
              <a:t> – </a:t>
            </a:r>
            <a:r>
              <a:rPr lang="en-US" sz="2400" baseline="30000" dirty="0" smtClean="0">
                <a:solidFill>
                  <a:schemeClr val="bg1"/>
                </a:solidFill>
                <a:latin typeface="Times New Roman"/>
                <a:cs typeface="Times New Roman"/>
              </a:rPr>
              <a:t>238</a:t>
            </a:r>
            <a:r>
              <a:rPr lang="en-US" sz="2400" dirty="0" smtClean="0">
                <a:solidFill>
                  <a:schemeClr val="bg1"/>
                </a:solidFill>
                <a:latin typeface="Times New Roman"/>
                <a:cs typeface="Times New Roman"/>
              </a:rPr>
              <a:t>U</a:t>
            </a:r>
            <a:r>
              <a:rPr lang="en-US" sz="2400" baseline="-25000" dirty="0" smtClean="0">
                <a:solidFill>
                  <a:schemeClr val="bg1"/>
                </a:solidFill>
                <a:latin typeface="Times New Roman"/>
                <a:cs typeface="Times New Roman"/>
              </a:rPr>
              <a:t>t</a:t>
            </a:r>
          </a:p>
          <a:p>
            <a:endParaRPr lang="en-US" sz="2400" baseline="-25000" dirty="0" smtClean="0">
              <a:solidFill>
                <a:schemeClr val="bg1"/>
              </a:solidFill>
              <a:latin typeface="Times New Roman"/>
              <a:cs typeface="Times New Roman"/>
            </a:endParaRPr>
          </a:p>
          <a:p>
            <a:r>
              <a:rPr lang="en-US" sz="2400" dirty="0" smtClean="0">
                <a:solidFill>
                  <a:schemeClr val="bg1"/>
                </a:solidFill>
                <a:latin typeface="Times New Roman"/>
                <a:cs typeface="Times New Roman"/>
              </a:rPr>
              <a:t>(</a:t>
            </a:r>
            <a:r>
              <a:rPr lang="en-US" sz="2400" baseline="30000" dirty="0" smtClean="0">
                <a:solidFill>
                  <a:schemeClr val="bg1"/>
                </a:solidFill>
                <a:latin typeface="Times New Roman"/>
                <a:cs typeface="Times New Roman"/>
              </a:rPr>
              <a:t>206</a:t>
            </a:r>
            <a:r>
              <a:rPr lang="en-US" sz="2400" dirty="0" smtClean="0">
                <a:solidFill>
                  <a:schemeClr val="bg1"/>
                </a:solidFill>
                <a:latin typeface="Times New Roman"/>
                <a:cs typeface="Times New Roman"/>
              </a:rPr>
              <a:t>Pb/</a:t>
            </a:r>
            <a:r>
              <a:rPr lang="en-US" sz="2400" baseline="30000" dirty="0" smtClean="0">
                <a:solidFill>
                  <a:schemeClr val="bg1"/>
                </a:solidFill>
                <a:latin typeface="Times New Roman"/>
                <a:cs typeface="Times New Roman"/>
              </a:rPr>
              <a:t>238</a:t>
            </a:r>
            <a:r>
              <a:rPr lang="en-US" sz="2400" dirty="0" smtClean="0">
                <a:solidFill>
                  <a:schemeClr val="bg1"/>
                </a:solidFill>
                <a:latin typeface="Times New Roman"/>
                <a:cs typeface="Times New Roman"/>
              </a:rPr>
              <a:t>U)</a:t>
            </a:r>
            <a:r>
              <a:rPr lang="en-US" sz="2400" baseline="-25000" dirty="0" smtClean="0">
                <a:solidFill>
                  <a:schemeClr val="bg1"/>
                </a:solidFill>
                <a:latin typeface="Times New Roman"/>
                <a:cs typeface="Times New Roman"/>
              </a:rPr>
              <a:t>t</a:t>
            </a:r>
            <a:r>
              <a:rPr lang="en-US" sz="2400" dirty="0" smtClean="0">
                <a:solidFill>
                  <a:schemeClr val="bg1"/>
                </a:solidFill>
                <a:latin typeface="Times New Roman"/>
                <a:cs typeface="Times New Roman"/>
              </a:rPr>
              <a:t> = e</a:t>
            </a:r>
            <a:r>
              <a:rPr lang="en-US" sz="2400" baseline="30000" dirty="0" smtClean="0">
                <a:solidFill>
                  <a:schemeClr val="bg1"/>
                </a:solidFill>
                <a:latin typeface="Symbol" charset="2"/>
                <a:cs typeface="Symbol" charset="2"/>
              </a:rPr>
              <a:t>l</a:t>
            </a:r>
            <a:r>
              <a:rPr lang="en-US" sz="2400" baseline="30000" dirty="0" smtClean="0">
                <a:solidFill>
                  <a:schemeClr val="bg1"/>
                </a:solidFill>
                <a:latin typeface="Times New Roman"/>
                <a:cs typeface="Times New Roman"/>
              </a:rPr>
              <a:t>238t</a:t>
            </a:r>
            <a:r>
              <a:rPr lang="en-US" sz="2400" dirty="0" smtClean="0">
                <a:solidFill>
                  <a:schemeClr val="bg1"/>
                </a:solidFill>
                <a:latin typeface="Times New Roman"/>
                <a:cs typeface="Times New Roman"/>
              </a:rPr>
              <a:t> + 1</a:t>
            </a:r>
          </a:p>
          <a:p>
            <a:endParaRPr lang="en-US" sz="2400" dirty="0">
              <a:solidFill>
                <a:schemeClr val="bg1"/>
              </a:solidFill>
              <a:latin typeface="Times New Roman"/>
              <a:cs typeface="Times New Roman"/>
            </a:endParaRPr>
          </a:p>
          <a:p>
            <a:r>
              <a:rPr lang="en-US" sz="2400" dirty="0" smtClean="0">
                <a:solidFill>
                  <a:schemeClr val="bg1"/>
                </a:solidFill>
                <a:latin typeface="Times New Roman"/>
                <a:cs typeface="Times New Roman"/>
              </a:rPr>
              <a:t>(</a:t>
            </a:r>
            <a:r>
              <a:rPr lang="en-US" sz="2400" baseline="30000" dirty="0" smtClean="0">
                <a:solidFill>
                  <a:schemeClr val="bg1"/>
                </a:solidFill>
                <a:latin typeface="Times New Roman"/>
                <a:cs typeface="Times New Roman"/>
              </a:rPr>
              <a:t>207</a:t>
            </a:r>
            <a:r>
              <a:rPr lang="en-US" sz="2400" dirty="0" smtClean="0">
                <a:solidFill>
                  <a:schemeClr val="bg1"/>
                </a:solidFill>
                <a:latin typeface="Times New Roman"/>
                <a:cs typeface="Times New Roman"/>
              </a:rPr>
              <a:t>Pb/</a:t>
            </a:r>
            <a:r>
              <a:rPr lang="en-US" sz="2400" baseline="30000" dirty="0" smtClean="0">
                <a:solidFill>
                  <a:schemeClr val="bg1"/>
                </a:solidFill>
                <a:latin typeface="Times New Roman"/>
                <a:cs typeface="Times New Roman"/>
              </a:rPr>
              <a:t>235</a:t>
            </a:r>
            <a:r>
              <a:rPr lang="en-US" sz="2400" dirty="0" smtClean="0">
                <a:solidFill>
                  <a:schemeClr val="bg1"/>
                </a:solidFill>
                <a:latin typeface="Times New Roman"/>
                <a:cs typeface="Times New Roman"/>
              </a:rPr>
              <a:t>U)</a:t>
            </a:r>
            <a:r>
              <a:rPr lang="en-US" sz="2400" baseline="-25000" dirty="0" smtClean="0">
                <a:solidFill>
                  <a:schemeClr val="bg1"/>
                </a:solidFill>
                <a:latin typeface="Times New Roman"/>
                <a:cs typeface="Times New Roman"/>
              </a:rPr>
              <a:t>t</a:t>
            </a:r>
            <a:r>
              <a:rPr lang="en-US" sz="2400" dirty="0" smtClean="0">
                <a:solidFill>
                  <a:schemeClr val="bg1"/>
                </a:solidFill>
                <a:latin typeface="Times New Roman"/>
                <a:cs typeface="Times New Roman"/>
              </a:rPr>
              <a:t> = e</a:t>
            </a:r>
            <a:r>
              <a:rPr lang="en-US" sz="2400" baseline="30000" dirty="0" smtClean="0">
                <a:solidFill>
                  <a:schemeClr val="bg1"/>
                </a:solidFill>
                <a:latin typeface="Symbol" charset="2"/>
                <a:cs typeface="Symbol" charset="2"/>
              </a:rPr>
              <a:t>l</a:t>
            </a:r>
            <a:r>
              <a:rPr lang="en-US" sz="2400" baseline="30000" dirty="0" smtClean="0">
                <a:solidFill>
                  <a:schemeClr val="bg1"/>
                </a:solidFill>
                <a:latin typeface="Times New Roman"/>
                <a:cs typeface="Times New Roman"/>
              </a:rPr>
              <a:t>235t</a:t>
            </a:r>
            <a:r>
              <a:rPr lang="en-US" sz="2400" dirty="0" smtClean="0">
                <a:solidFill>
                  <a:schemeClr val="bg1"/>
                </a:solidFill>
                <a:latin typeface="Times New Roman"/>
                <a:cs typeface="Times New Roman"/>
              </a:rPr>
              <a:t> + 1</a:t>
            </a:r>
            <a:endParaRPr lang="en-US" sz="2400" dirty="0">
              <a:solidFill>
                <a:schemeClr val="bg1"/>
              </a:solidFill>
              <a:latin typeface="Times New Roman"/>
              <a:cs typeface="Times New Roman"/>
            </a:endParaRPr>
          </a:p>
        </p:txBody>
      </p:sp>
    </p:spTree>
    <p:extLst>
      <p:ext uri="{BB962C8B-B14F-4D97-AF65-F5344CB8AC3E}">
        <p14:creationId xmlns:p14="http://schemas.microsoft.com/office/powerpoint/2010/main" val="9658947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304800" y="0"/>
            <a:ext cx="883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endParaRPr lang="en-US" sz="4400">
              <a:solidFill>
                <a:schemeClr val="tx2"/>
              </a:solidFill>
            </a:endParaRPr>
          </a:p>
        </p:txBody>
      </p:sp>
      <p:sp>
        <p:nvSpPr>
          <p:cNvPr id="100360" name="Rectangle 8"/>
          <p:cNvSpPr>
            <a:spLocks noChangeArrowheads="1"/>
          </p:cNvSpPr>
          <p:nvPr/>
        </p:nvSpPr>
        <p:spPr bwMode="auto">
          <a:xfrm>
            <a:off x="0" y="0"/>
            <a:ext cx="9144000" cy="75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600" dirty="0">
                <a:solidFill>
                  <a:srgbClr val="FFFF00"/>
                </a:solidFill>
                <a:latin typeface="Times New Roman"/>
                <a:cs typeface="Times New Roman"/>
              </a:rPr>
              <a:t>The Beginning of Terrestrial Crust Formation</a:t>
            </a:r>
            <a:endParaRPr lang="en-US" sz="4400" dirty="0">
              <a:solidFill>
                <a:srgbClr val="FFFF00"/>
              </a:solidFill>
              <a:latin typeface="Times New Roman"/>
              <a:cs typeface="Times New Roman"/>
            </a:endParaRPr>
          </a:p>
        </p:txBody>
      </p:sp>
      <p:pic>
        <p:nvPicPr>
          <p:cNvPr id="100361" name="Picture 9" descr="&#10;oldestzirconc                                                  000449F7Macintosh HD                   B75E31B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5410200" cy="807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0362" name="Picture 10" descr="Slavezircon.psd                                                0002F4CFMacintosh HD                   B75E31B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429000"/>
            <a:ext cx="38862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0363" name="Rectangle 11"/>
          <p:cNvSpPr>
            <a:spLocks noChangeArrowheads="1"/>
          </p:cNvSpPr>
          <p:nvPr/>
        </p:nvSpPr>
        <p:spPr bwMode="auto">
          <a:xfrm>
            <a:off x="609600" y="6324600"/>
            <a:ext cx="3962400" cy="2590800"/>
          </a:xfrm>
          <a:prstGeom prst="rect">
            <a:avLst/>
          </a:prstGeom>
          <a:solidFill>
            <a:schemeClr val="bg1"/>
          </a:solidFill>
          <a:ln w="317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0364" name="Text Box 12"/>
          <p:cNvSpPr txBox="1">
            <a:spLocks noChangeArrowheads="1"/>
          </p:cNvSpPr>
          <p:nvPr/>
        </p:nvSpPr>
        <p:spPr bwMode="auto">
          <a:xfrm>
            <a:off x="5506811" y="3879624"/>
            <a:ext cx="292419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err="1">
                <a:solidFill>
                  <a:srgbClr val="FFFFFF"/>
                </a:solidFill>
                <a:latin typeface="Times New Roman"/>
                <a:cs typeface="Times New Roman"/>
              </a:rPr>
              <a:t>Acasta</a:t>
            </a:r>
            <a:r>
              <a:rPr lang="en-US" sz="2400" dirty="0">
                <a:solidFill>
                  <a:srgbClr val="FFFFFF"/>
                </a:solidFill>
                <a:latin typeface="Times New Roman"/>
                <a:cs typeface="Times New Roman"/>
              </a:rPr>
              <a:t> Gneiss</a:t>
            </a:r>
          </a:p>
          <a:p>
            <a:r>
              <a:rPr lang="en-US" sz="2400" dirty="0">
                <a:solidFill>
                  <a:srgbClr val="FFFFFF"/>
                </a:solidFill>
                <a:latin typeface="Times New Roman"/>
                <a:cs typeface="Times New Roman"/>
              </a:rPr>
              <a:t>Slave </a:t>
            </a:r>
            <a:r>
              <a:rPr lang="en-US" sz="2400" dirty="0" err="1">
                <a:solidFill>
                  <a:srgbClr val="FFFFFF"/>
                </a:solidFill>
                <a:latin typeface="Times New Roman"/>
                <a:cs typeface="Times New Roman"/>
              </a:rPr>
              <a:t>Craton</a:t>
            </a:r>
            <a:r>
              <a:rPr lang="en-US" sz="2400" dirty="0">
                <a:solidFill>
                  <a:srgbClr val="FFFFFF"/>
                </a:solidFill>
                <a:latin typeface="Times New Roman"/>
                <a:cs typeface="Times New Roman"/>
              </a:rPr>
              <a:t>, Canada</a:t>
            </a:r>
          </a:p>
          <a:p>
            <a:r>
              <a:rPr lang="en-US" sz="2400" dirty="0">
                <a:solidFill>
                  <a:srgbClr val="FFFFFF"/>
                </a:solidFill>
                <a:latin typeface="Times New Roman"/>
                <a:cs typeface="Times New Roman"/>
              </a:rPr>
              <a:t>Zircon = 4036 Ma</a:t>
            </a:r>
          </a:p>
          <a:p>
            <a:r>
              <a:rPr lang="en-US" sz="2400" dirty="0">
                <a:solidFill>
                  <a:srgbClr val="FFFFFF"/>
                </a:solidFill>
                <a:latin typeface="Times New Roman"/>
                <a:cs typeface="Times New Roman"/>
              </a:rPr>
              <a:t>(Bowring et al., 1990)</a:t>
            </a:r>
          </a:p>
        </p:txBody>
      </p:sp>
      <p:sp>
        <p:nvSpPr>
          <p:cNvPr id="100365" name="Text Box 13"/>
          <p:cNvSpPr txBox="1">
            <a:spLocks noChangeArrowheads="1"/>
          </p:cNvSpPr>
          <p:nvPr/>
        </p:nvSpPr>
        <p:spPr bwMode="auto">
          <a:xfrm>
            <a:off x="5649686" y="1371600"/>
            <a:ext cx="3185886"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a:solidFill>
                  <a:schemeClr val="bg1"/>
                </a:solidFill>
                <a:latin typeface="Times New Roman"/>
                <a:cs typeface="Times New Roman"/>
              </a:rPr>
              <a:t>Jack Hills, Australia</a:t>
            </a:r>
          </a:p>
          <a:p>
            <a:r>
              <a:rPr lang="en-US" sz="2400" dirty="0">
                <a:solidFill>
                  <a:schemeClr val="bg1"/>
                </a:solidFill>
                <a:latin typeface="Times New Roman"/>
                <a:cs typeface="Times New Roman"/>
              </a:rPr>
              <a:t>Zircon </a:t>
            </a:r>
            <a:r>
              <a:rPr lang="en-US" sz="2400">
                <a:solidFill>
                  <a:schemeClr val="bg1"/>
                </a:solidFill>
                <a:latin typeface="Times New Roman"/>
                <a:cs typeface="Times New Roman"/>
              </a:rPr>
              <a:t>= </a:t>
            </a:r>
            <a:r>
              <a:rPr lang="en-US" sz="2400" smtClean="0">
                <a:solidFill>
                  <a:schemeClr val="bg1"/>
                </a:solidFill>
                <a:latin typeface="Times New Roman"/>
                <a:cs typeface="Times New Roman"/>
              </a:rPr>
              <a:t>4363 </a:t>
            </a:r>
            <a:r>
              <a:rPr lang="en-US" sz="2400" dirty="0">
                <a:solidFill>
                  <a:schemeClr val="bg1"/>
                </a:solidFill>
                <a:latin typeface="Times New Roman"/>
                <a:cs typeface="Times New Roman"/>
              </a:rPr>
              <a:t>+/- 8 Ma</a:t>
            </a:r>
          </a:p>
          <a:p>
            <a:r>
              <a:rPr lang="en-US" sz="2400" dirty="0">
                <a:solidFill>
                  <a:schemeClr val="bg1"/>
                </a:solidFill>
                <a:latin typeface="Times New Roman"/>
                <a:cs typeface="Times New Roman"/>
              </a:rPr>
              <a:t>(Wilde et al., 2002)</a:t>
            </a:r>
          </a:p>
        </p:txBody>
      </p:sp>
    </p:spTree>
    <p:extLst>
      <p:ext uri="{BB962C8B-B14F-4D97-AF65-F5344CB8AC3E}">
        <p14:creationId xmlns:p14="http://schemas.microsoft.com/office/powerpoint/2010/main" val="28481456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latin typeface="Times New Roman"/>
                <a:cs typeface="Times New Roman"/>
              </a:rPr>
              <a:t>Why is Estimating Continental Volume</a:t>
            </a:r>
            <a:br>
              <a:rPr lang="en-US" sz="3200" dirty="0" smtClean="0">
                <a:solidFill>
                  <a:srgbClr val="FFFF00"/>
                </a:solidFill>
                <a:latin typeface="Times New Roman"/>
                <a:cs typeface="Times New Roman"/>
              </a:rPr>
            </a:br>
            <a:r>
              <a:rPr lang="en-US" sz="3200" dirty="0" smtClean="0">
                <a:solidFill>
                  <a:srgbClr val="FFFF00"/>
                </a:solidFill>
                <a:latin typeface="Times New Roman"/>
                <a:cs typeface="Times New Roman"/>
              </a:rPr>
              <a:t>Through Time so Difficult?</a:t>
            </a:r>
            <a:endParaRPr lang="en-US" sz="3200" dirty="0">
              <a:solidFill>
                <a:srgbClr val="FFFF00"/>
              </a:solidFill>
              <a:latin typeface="Times New Roman"/>
              <a:cs typeface="Times New Roman"/>
            </a:endParaRPr>
          </a:p>
        </p:txBody>
      </p:sp>
      <p:sp>
        <p:nvSpPr>
          <p:cNvPr id="3" name="Content Placeholder 2"/>
          <p:cNvSpPr>
            <a:spLocks noGrp="1"/>
          </p:cNvSpPr>
          <p:nvPr>
            <p:ph idx="1"/>
          </p:nvPr>
        </p:nvSpPr>
        <p:spPr>
          <a:xfrm>
            <a:off x="457200" y="2017486"/>
            <a:ext cx="8229600" cy="4525963"/>
          </a:xfrm>
        </p:spPr>
        <p:txBody>
          <a:bodyPr/>
          <a:lstStyle/>
          <a:p>
            <a:r>
              <a:rPr lang="en-US" dirty="0" smtClean="0">
                <a:solidFill>
                  <a:schemeClr val="bg1"/>
                </a:solidFill>
                <a:latin typeface="Times New Roman"/>
                <a:cs typeface="Times New Roman"/>
              </a:rPr>
              <a:t>Accuracy/precision of geochronology</a:t>
            </a:r>
          </a:p>
          <a:p>
            <a:r>
              <a:rPr lang="en-US" dirty="0" smtClean="0">
                <a:solidFill>
                  <a:schemeClr val="bg1"/>
                </a:solidFill>
                <a:latin typeface="Times New Roman"/>
                <a:cs typeface="Times New Roman"/>
              </a:rPr>
              <a:t>Unraveling events in ancient lithosphere</a:t>
            </a:r>
          </a:p>
          <a:p>
            <a:r>
              <a:rPr lang="en-US" dirty="0" smtClean="0">
                <a:solidFill>
                  <a:srgbClr val="FFFF00"/>
                </a:solidFill>
                <a:latin typeface="Times New Roman"/>
                <a:cs typeface="Times New Roman"/>
              </a:rPr>
              <a:t>Bias </a:t>
            </a:r>
            <a:r>
              <a:rPr lang="en-US" dirty="0">
                <a:solidFill>
                  <a:srgbClr val="FFFF00"/>
                </a:solidFill>
                <a:latin typeface="Times New Roman"/>
                <a:cs typeface="Times New Roman"/>
              </a:rPr>
              <a:t>created by dependence on zircon</a:t>
            </a:r>
          </a:p>
          <a:p>
            <a:r>
              <a:rPr lang="en-US" dirty="0" smtClean="0">
                <a:solidFill>
                  <a:schemeClr val="bg1"/>
                </a:solidFill>
                <a:latin typeface="Times New Roman"/>
                <a:cs typeface="Times New Roman"/>
              </a:rPr>
              <a:t>Interpretation of new vs. reworked crust</a:t>
            </a:r>
          </a:p>
          <a:p>
            <a:r>
              <a:rPr lang="en-US" dirty="0" smtClean="0">
                <a:solidFill>
                  <a:schemeClr val="bg1"/>
                </a:solidFill>
                <a:latin typeface="Times New Roman"/>
                <a:cs typeface="Times New Roman"/>
              </a:rPr>
              <a:t>Relation of crust to mantle lithosphere</a:t>
            </a:r>
          </a:p>
          <a:p>
            <a:r>
              <a:rPr lang="en-US" dirty="0" smtClean="0">
                <a:solidFill>
                  <a:schemeClr val="bg1"/>
                </a:solidFill>
                <a:latin typeface="Times New Roman"/>
                <a:cs typeface="Times New Roman"/>
              </a:rPr>
              <a:t>Rate of continental lithosphere recycling</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28437431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42371" y="77119"/>
            <a:ext cx="8659257" cy="668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pic>
        <p:nvPicPr>
          <p:cNvPr id="14" name="Picture 4" descr="OlDiQz"/>
          <p:cNvPicPr>
            <a:picLocks noChangeAspect="1" noChangeArrowheads="1"/>
          </p:cNvPicPr>
          <p:nvPr/>
        </p:nvPicPr>
        <p:blipFill>
          <a:blip r:embed="rId3" cstate="print"/>
          <a:srcRect/>
          <a:stretch>
            <a:fillRect/>
          </a:stretch>
        </p:blipFill>
        <p:spPr bwMode="auto">
          <a:xfrm>
            <a:off x="609600" y="228600"/>
            <a:ext cx="3886200" cy="3555818"/>
          </a:xfrm>
          <a:prstGeom prst="rect">
            <a:avLst/>
          </a:prstGeom>
          <a:noFill/>
          <a:ln w="9525">
            <a:noFill/>
            <a:miter lim="800000"/>
            <a:headEnd/>
            <a:tailEnd/>
          </a:ln>
        </p:spPr>
      </p:pic>
      <p:sp>
        <p:nvSpPr>
          <p:cNvPr id="19" name="Oval 18"/>
          <p:cNvSpPr/>
          <p:nvPr/>
        </p:nvSpPr>
        <p:spPr>
          <a:xfrm>
            <a:off x="1372518" y="3099412"/>
            <a:ext cx="228600" cy="2286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21" name="Oval 20"/>
          <p:cNvSpPr/>
          <p:nvPr/>
        </p:nvSpPr>
        <p:spPr>
          <a:xfrm>
            <a:off x="3107675" y="2457680"/>
            <a:ext cx="228600" cy="228600"/>
          </a:xfrm>
          <a:prstGeom prst="ellipse">
            <a:avLst/>
          </a:prstGeom>
          <a:solidFill>
            <a:srgbClr val="F852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38" name="TextBox 37"/>
          <p:cNvSpPr txBox="1"/>
          <p:nvPr/>
        </p:nvSpPr>
        <p:spPr>
          <a:xfrm>
            <a:off x="44986" y="2291508"/>
            <a:ext cx="1676400" cy="523220"/>
          </a:xfrm>
          <a:prstGeom prst="rect">
            <a:avLst/>
          </a:prstGeom>
          <a:noFill/>
        </p:spPr>
        <p:txBody>
          <a:bodyPr wrap="square" rtlCol="0">
            <a:spAutoFit/>
          </a:bodyPr>
          <a:lstStyle/>
          <a:p>
            <a:pPr algn="ctr"/>
            <a:r>
              <a:rPr lang="en-US" sz="1400" b="1" i="1" dirty="0" smtClean="0">
                <a:latin typeface="Times New Roman"/>
                <a:cs typeface="Times New Roman"/>
              </a:rPr>
              <a:t>mantle</a:t>
            </a:r>
          </a:p>
          <a:p>
            <a:pPr algn="ctr"/>
            <a:r>
              <a:rPr lang="en-US" sz="1400" b="1" i="1" dirty="0" smtClean="0">
                <a:latin typeface="Times New Roman"/>
                <a:cs typeface="Times New Roman"/>
              </a:rPr>
              <a:t>composition</a:t>
            </a:r>
            <a:endParaRPr lang="en-US" sz="1400" b="1" i="1" dirty="0">
              <a:latin typeface="Times New Roman"/>
              <a:cs typeface="Times New Roman"/>
            </a:endParaRPr>
          </a:p>
        </p:txBody>
      </p:sp>
      <p:cxnSp>
        <p:nvCxnSpPr>
          <p:cNvPr id="41" name="Straight Arrow Connector 40"/>
          <p:cNvCxnSpPr/>
          <p:nvPr/>
        </p:nvCxnSpPr>
        <p:spPr>
          <a:xfrm rot="16200000" flipH="1">
            <a:off x="990600" y="2743200"/>
            <a:ext cx="381000"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20" idx="1"/>
          </p:cNvCxnSpPr>
          <p:nvPr/>
        </p:nvCxnSpPr>
        <p:spPr>
          <a:xfrm flipH="1">
            <a:off x="3276600" y="1467198"/>
            <a:ext cx="533400" cy="97120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3276600" y="2743200"/>
            <a:ext cx="152402" cy="1143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pic>
        <p:nvPicPr>
          <p:cNvPr id="18" name="Picture 3"/>
          <p:cNvPicPr>
            <a:picLocks noChangeAspect="1" noChangeArrowheads="1"/>
          </p:cNvPicPr>
          <p:nvPr/>
        </p:nvPicPr>
        <p:blipFill>
          <a:blip r:embed="rId4" cstate="print"/>
          <a:srcRect/>
          <a:stretch>
            <a:fillRect/>
          </a:stretch>
        </p:blipFill>
        <p:spPr bwMode="auto">
          <a:xfrm>
            <a:off x="5410200" y="1600200"/>
            <a:ext cx="3425938" cy="2039177"/>
          </a:xfrm>
          <a:prstGeom prst="rect">
            <a:avLst/>
          </a:prstGeom>
          <a:noFill/>
          <a:ln w="9525">
            <a:noFill/>
            <a:miter lim="800000"/>
            <a:headEnd/>
            <a:tailEnd/>
          </a:ln>
          <a:effectLst/>
        </p:spPr>
      </p:pic>
      <p:pic>
        <p:nvPicPr>
          <p:cNvPr id="20" name="Picture 6"/>
          <p:cNvPicPr>
            <a:picLocks noChangeAspect="1" noChangeArrowheads="1"/>
          </p:cNvPicPr>
          <p:nvPr/>
        </p:nvPicPr>
        <p:blipFill>
          <a:blip r:embed="rId5" cstate="print"/>
          <a:srcRect/>
          <a:stretch>
            <a:fillRect/>
          </a:stretch>
        </p:blipFill>
        <p:spPr bwMode="auto">
          <a:xfrm>
            <a:off x="3810000" y="304800"/>
            <a:ext cx="1591929" cy="2324796"/>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4302125" y="3796221"/>
            <a:ext cx="2784475" cy="2833179"/>
          </a:xfrm>
          <a:prstGeom prst="rect">
            <a:avLst/>
          </a:prstGeom>
          <a:noFill/>
          <a:ln w="9525">
            <a:noFill/>
            <a:miter lim="800000"/>
            <a:headEnd/>
            <a:tailEnd/>
          </a:ln>
          <a:effectLst/>
        </p:spPr>
      </p:pic>
      <p:sp>
        <p:nvSpPr>
          <p:cNvPr id="23" name="TextBox 22"/>
          <p:cNvSpPr txBox="1"/>
          <p:nvPr/>
        </p:nvSpPr>
        <p:spPr>
          <a:xfrm>
            <a:off x="6248255" y="533400"/>
            <a:ext cx="1674031" cy="646331"/>
          </a:xfrm>
          <a:prstGeom prst="rect">
            <a:avLst/>
          </a:prstGeom>
          <a:noFill/>
        </p:spPr>
        <p:txBody>
          <a:bodyPr wrap="none" rtlCol="0">
            <a:spAutoFit/>
          </a:bodyPr>
          <a:lstStyle/>
          <a:p>
            <a:pPr algn="ctr"/>
            <a:r>
              <a:rPr lang="en-US" b="1" dirty="0" smtClean="0">
                <a:latin typeface="Times New Roman"/>
                <a:cs typeface="Times New Roman"/>
              </a:rPr>
              <a:t>Jack Hills</a:t>
            </a:r>
          </a:p>
          <a:p>
            <a:pPr algn="ctr"/>
            <a:r>
              <a:rPr lang="en-US" b="1" dirty="0" err="1" smtClean="0">
                <a:latin typeface="Times New Roman"/>
                <a:cs typeface="Times New Roman"/>
              </a:rPr>
              <a:t>detrital</a:t>
            </a:r>
            <a:r>
              <a:rPr lang="en-US" b="1" dirty="0" smtClean="0">
                <a:latin typeface="Times New Roman"/>
                <a:cs typeface="Times New Roman"/>
              </a:rPr>
              <a:t> zircons</a:t>
            </a:r>
            <a:endParaRPr lang="en-US" b="1" dirty="0">
              <a:latin typeface="Times New Roman"/>
              <a:cs typeface="Times New Roman"/>
            </a:endParaRPr>
          </a:p>
        </p:txBody>
      </p:sp>
      <p:sp>
        <p:nvSpPr>
          <p:cNvPr id="24" name="TextBox 23"/>
          <p:cNvSpPr txBox="1"/>
          <p:nvPr/>
        </p:nvSpPr>
        <p:spPr>
          <a:xfrm>
            <a:off x="483561" y="4078069"/>
            <a:ext cx="966994" cy="646331"/>
          </a:xfrm>
          <a:prstGeom prst="rect">
            <a:avLst/>
          </a:prstGeom>
          <a:noFill/>
        </p:spPr>
        <p:txBody>
          <a:bodyPr wrap="none" rtlCol="0">
            <a:spAutoFit/>
          </a:bodyPr>
          <a:lstStyle/>
          <a:p>
            <a:pPr algn="ctr"/>
            <a:r>
              <a:rPr lang="en-US" b="1" dirty="0" err="1" smtClean="0">
                <a:latin typeface="Times New Roman"/>
                <a:cs typeface="Times New Roman"/>
              </a:rPr>
              <a:t>Acasta</a:t>
            </a:r>
            <a:endParaRPr lang="en-US" b="1" dirty="0" smtClean="0">
              <a:latin typeface="Times New Roman"/>
              <a:cs typeface="Times New Roman"/>
            </a:endParaRPr>
          </a:p>
          <a:p>
            <a:pPr algn="ctr"/>
            <a:r>
              <a:rPr lang="en-US" b="1" dirty="0" err="1" smtClean="0">
                <a:latin typeface="Times New Roman"/>
                <a:cs typeface="Times New Roman"/>
              </a:rPr>
              <a:t>gniesses</a:t>
            </a:r>
            <a:endParaRPr lang="en-US" b="1" dirty="0">
              <a:latin typeface="Times New Roman"/>
              <a:cs typeface="Times New Roman"/>
            </a:endParaRPr>
          </a:p>
        </p:txBody>
      </p:sp>
      <p:pic>
        <p:nvPicPr>
          <p:cNvPr id="3078" name="Picture 6"/>
          <p:cNvPicPr>
            <a:picLocks noChangeAspect="1" noChangeArrowheads="1"/>
          </p:cNvPicPr>
          <p:nvPr/>
        </p:nvPicPr>
        <p:blipFill>
          <a:blip r:embed="rId7" cstate="print"/>
          <a:srcRect/>
          <a:stretch>
            <a:fillRect/>
          </a:stretch>
        </p:blipFill>
        <p:spPr bwMode="auto">
          <a:xfrm>
            <a:off x="1600200" y="3886200"/>
            <a:ext cx="2570768" cy="1752600"/>
          </a:xfrm>
          <a:prstGeom prst="rect">
            <a:avLst/>
          </a:prstGeom>
          <a:noFill/>
          <a:ln w="19050">
            <a:solidFill>
              <a:schemeClr val="tx1"/>
            </a:solidFill>
            <a:miter lim="800000"/>
            <a:headEnd/>
            <a:tailEnd/>
          </a:ln>
        </p:spPr>
      </p:pic>
      <p:pic>
        <p:nvPicPr>
          <p:cNvPr id="3077" name="Picture 5"/>
          <p:cNvPicPr>
            <a:picLocks noChangeAspect="1" noChangeArrowheads="1"/>
          </p:cNvPicPr>
          <p:nvPr/>
        </p:nvPicPr>
        <p:blipFill>
          <a:blip r:embed="rId8" cstate="print"/>
          <a:srcRect/>
          <a:stretch>
            <a:fillRect/>
          </a:stretch>
        </p:blipFill>
        <p:spPr bwMode="auto">
          <a:xfrm>
            <a:off x="457200" y="5181600"/>
            <a:ext cx="2133600" cy="1430408"/>
          </a:xfrm>
          <a:prstGeom prst="rect">
            <a:avLst/>
          </a:prstGeom>
          <a:noFill/>
          <a:ln w="9525">
            <a:noFill/>
            <a:miter lim="800000"/>
            <a:headEnd/>
            <a:tailEnd/>
          </a:ln>
        </p:spPr>
      </p:pic>
      <p:sp>
        <p:nvSpPr>
          <p:cNvPr id="33" name="Rectangle 32"/>
          <p:cNvSpPr/>
          <p:nvPr/>
        </p:nvSpPr>
        <p:spPr>
          <a:xfrm>
            <a:off x="2514600" y="1524000"/>
            <a:ext cx="381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22" name="Oval 21"/>
          <p:cNvSpPr/>
          <p:nvPr/>
        </p:nvSpPr>
        <p:spPr>
          <a:xfrm>
            <a:off x="2357610" y="1731484"/>
            <a:ext cx="228600" cy="2286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a:cs typeface="Times New Roman"/>
            </a:endParaRPr>
          </a:p>
        </p:txBody>
      </p:sp>
      <p:sp>
        <p:nvSpPr>
          <p:cNvPr id="32" name="TextBox 31"/>
          <p:cNvSpPr txBox="1"/>
          <p:nvPr/>
        </p:nvSpPr>
        <p:spPr>
          <a:xfrm>
            <a:off x="2133600" y="1447800"/>
            <a:ext cx="1676400" cy="307777"/>
          </a:xfrm>
          <a:prstGeom prst="rect">
            <a:avLst/>
          </a:prstGeom>
          <a:noFill/>
        </p:spPr>
        <p:txBody>
          <a:bodyPr wrap="square" rtlCol="0">
            <a:spAutoFit/>
          </a:bodyPr>
          <a:lstStyle/>
          <a:p>
            <a:pPr algn="ctr"/>
            <a:r>
              <a:rPr lang="en-US" sz="1400" b="1" i="1" dirty="0" smtClean="0">
                <a:latin typeface="Times New Roman"/>
                <a:cs typeface="Times New Roman"/>
              </a:rPr>
              <a:t>1</a:t>
            </a:r>
            <a:r>
              <a:rPr lang="en-US" sz="1400" b="1" i="1" baseline="30000" dirty="0" smtClean="0">
                <a:latin typeface="Times New Roman"/>
                <a:cs typeface="Times New Roman"/>
              </a:rPr>
              <a:t>st</a:t>
            </a:r>
            <a:r>
              <a:rPr lang="en-US" sz="1400" b="1" i="1" dirty="0" smtClean="0">
                <a:latin typeface="Times New Roman"/>
                <a:cs typeface="Times New Roman"/>
              </a:rPr>
              <a:t> melt = basaltic</a:t>
            </a:r>
            <a:endParaRPr lang="en-US" sz="1400" b="1" i="1" dirty="0">
              <a:latin typeface="Times New Roman"/>
              <a:cs typeface="Times New Roman"/>
            </a:endParaRPr>
          </a:p>
        </p:txBody>
      </p:sp>
      <p:sp>
        <p:nvSpPr>
          <p:cNvPr id="34" name="TextBox 33"/>
          <p:cNvSpPr txBox="1"/>
          <p:nvPr/>
        </p:nvSpPr>
        <p:spPr>
          <a:xfrm>
            <a:off x="2819400" y="2514600"/>
            <a:ext cx="1676400" cy="307777"/>
          </a:xfrm>
          <a:prstGeom prst="rect">
            <a:avLst/>
          </a:prstGeom>
          <a:noFill/>
        </p:spPr>
        <p:txBody>
          <a:bodyPr wrap="square" rtlCol="0">
            <a:spAutoFit/>
          </a:bodyPr>
          <a:lstStyle/>
          <a:p>
            <a:pPr algn="ctr"/>
            <a:r>
              <a:rPr lang="en-US" sz="1400" b="1" i="1" dirty="0" smtClean="0">
                <a:latin typeface="Times New Roman"/>
                <a:cs typeface="Times New Roman"/>
              </a:rPr>
              <a:t>Granitic</a:t>
            </a:r>
            <a:endParaRPr lang="en-US" sz="1400" b="1" i="1" dirty="0">
              <a:latin typeface="Times New Roman"/>
              <a:cs typeface="Times New Roman"/>
            </a:endParaRPr>
          </a:p>
        </p:txBody>
      </p:sp>
      <p:sp>
        <p:nvSpPr>
          <p:cNvPr id="36" name="Text Box 16"/>
          <p:cNvSpPr txBox="1">
            <a:spLocks noChangeArrowheads="1"/>
          </p:cNvSpPr>
          <p:nvPr/>
        </p:nvSpPr>
        <p:spPr bwMode="auto">
          <a:xfrm>
            <a:off x="7315200" y="3581400"/>
            <a:ext cx="1357741" cy="261610"/>
          </a:xfrm>
          <a:prstGeom prst="rect">
            <a:avLst/>
          </a:prstGeom>
          <a:noFill/>
          <a:ln w="9525">
            <a:noFill/>
            <a:miter lim="800000"/>
            <a:headEnd/>
            <a:tailEnd/>
          </a:ln>
          <a:effectLst/>
        </p:spPr>
        <p:txBody>
          <a:bodyPr wrap="none">
            <a:spAutoFit/>
          </a:bodyPr>
          <a:lstStyle/>
          <a:p>
            <a:r>
              <a:rPr lang="en-CA" sz="1100" i="1" dirty="0" err="1" smtClean="0">
                <a:latin typeface="Times New Roman"/>
                <a:ea typeface="Verdana" pitchFamily="34" charset="0"/>
                <a:cs typeface="Times New Roman"/>
              </a:rPr>
              <a:t>Cavosie</a:t>
            </a:r>
            <a:r>
              <a:rPr lang="en-CA" sz="1100" i="1" dirty="0" smtClean="0">
                <a:latin typeface="Times New Roman"/>
                <a:ea typeface="Verdana" pitchFamily="34" charset="0"/>
                <a:cs typeface="Times New Roman"/>
              </a:rPr>
              <a:t> </a:t>
            </a:r>
            <a:r>
              <a:rPr lang="en-CA" sz="1100" i="1" dirty="0">
                <a:latin typeface="Times New Roman"/>
                <a:ea typeface="Verdana" pitchFamily="34" charset="0"/>
                <a:cs typeface="Times New Roman"/>
              </a:rPr>
              <a:t>et al., </a:t>
            </a:r>
            <a:r>
              <a:rPr lang="en-CA" sz="1100" i="1" dirty="0" smtClean="0">
                <a:latin typeface="Times New Roman"/>
                <a:ea typeface="Verdana" pitchFamily="34" charset="0"/>
                <a:cs typeface="Times New Roman"/>
              </a:rPr>
              <a:t>2007</a:t>
            </a:r>
            <a:endParaRPr lang="fr-CA" sz="1100" i="1" dirty="0">
              <a:latin typeface="Times New Roman"/>
              <a:ea typeface="Verdana" pitchFamily="34" charset="0"/>
              <a:cs typeface="Times New Roman"/>
            </a:endParaRPr>
          </a:p>
        </p:txBody>
      </p:sp>
      <p:sp>
        <p:nvSpPr>
          <p:cNvPr id="39" name="Text Box 16"/>
          <p:cNvSpPr txBox="1">
            <a:spLocks noChangeArrowheads="1"/>
          </p:cNvSpPr>
          <p:nvPr/>
        </p:nvSpPr>
        <p:spPr bwMode="auto">
          <a:xfrm>
            <a:off x="4038600" y="152400"/>
            <a:ext cx="1232381" cy="261610"/>
          </a:xfrm>
          <a:prstGeom prst="rect">
            <a:avLst/>
          </a:prstGeom>
          <a:noFill/>
          <a:ln w="9525">
            <a:noFill/>
            <a:miter lim="800000"/>
            <a:headEnd/>
            <a:tailEnd/>
          </a:ln>
          <a:effectLst/>
        </p:spPr>
        <p:txBody>
          <a:bodyPr wrap="none">
            <a:spAutoFit/>
          </a:bodyPr>
          <a:lstStyle/>
          <a:p>
            <a:r>
              <a:rPr lang="en-CA" sz="1100" i="1" dirty="0" smtClean="0">
                <a:latin typeface="Times New Roman"/>
                <a:ea typeface="Verdana" pitchFamily="34" charset="0"/>
                <a:cs typeface="Times New Roman"/>
              </a:rPr>
              <a:t>Kemp </a:t>
            </a:r>
            <a:r>
              <a:rPr lang="en-CA" sz="1100" i="1" dirty="0">
                <a:latin typeface="Times New Roman"/>
                <a:ea typeface="Verdana" pitchFamily="34" charset="0"/>
                <a:cs typeface="Times New Roman"/>
              </a:rPr>
              <a:t>et al., </a:t>
            </a:r>
            <a:r>
              <a:rPr lang="en-CA" sz="1100" i="1" dirty="0" smtClean="0">
                <a:latin typeface="Times New Roman"/>
                <a:ea typeface="Verdana" pitchFamily="34" charset="0"/>
                <a:cs typeface="Times New Roman"/>
              </a:rPr>
              <a:t>2010</a:t>
            </a:r>
            <a:endParaRPr lang="fr-CA" sz="1100" i="1" dirty="0">
              <a:latin typeface="Times New Roman"/>
              <a:ea typeface="Verdana" pitchFamily="34" charset="0"/>
              <a:cs typeface="Times New Roman"/>
            </a:endParaRPr>
          </a:p>
        </p:txBody>
      </p:sp>
      <p:sp>
        <p:nvSpPr>
          <p:cNvPr id="44" name="Text Box 16"/>
          <p:cNvSpPr txBox="1">
            <a:spLocks noChangeArrowheads="1"/>
          </p:cNvSpPr>
          <p:nvPr/>
        </p:nvSpPr>
        <p:spPr bwMode="auto">
          <a:xfrm>
            <a:off x="2819400" y="6291590"/>
            <a:ext cx="1283282" cy="261610"/>
          </a:xfrm>
          <a:prstGeom prst="rect">
            <a:avLst/>
          </a:prstGeom>
          <a:noFill/>
          <a:ln w="9525">
            <a:noFill/>
            <a:miter lim="800000"/>
            <a:headEnd/>
            <a:tailEnd/>
          </a:ln>
          <a:effectLst/>
        </p:spPr>
        <p:txBody>
          <a:bodyPr wrap="none">
            <a:spAutoFit/>
          </a:bodyPr>
          <a:lstStyle/>
          <a:p>
            <a:r>
              <a:rPr lang="en-CA" sz="1100" i="1" dirty="0" err="1" smtClean="0">
                <a:latin typeface="Times New Roman"/>
                <a:ea typeface="Verdana" pitchFamily="34" charset="0"/>
                <a:cs typeface="Times New Roman"/>
              </a:rPr>
              <a:t>Iizuka</a:t>
            </a:r>
            <a:r>
              <a:rPr lang="en-CA" sz="1100" i="1" dirty="0" smtClean="0">
                <a:latin typeface="Times New Roman"/>
                <a:ea typeface="Verdana" pitchFamily="34" charset="0"/>
                <a:cs typeface="Times New Roman"/>
              </a:rPr>
              <a:t> </a:t>
            </a:r>
            <a:r>
              <a:rPr lang="en-CA" sz="1100" i="1" dirty="0">
                <a:latin typeface="Times New Roman"/>
                <a:ea typeface="Verdana" pitchFamily="34" charset="0"/>
                <a:cs typeface="Times New Roman"/>
              </a:rPr>
              <a:t>et al., </a:t>
            </a:r>
            <a:r>
              <a:rPr lang="en-CA" sz="1100" i="1" dirty="0" smtClean="0">
                <a:latin typeface="Times New Roman"/>
                <a:ea typeface="Verdana" pitchFamily="34" charset="0"/>
                <a:cs typeface="Times New Roman"/>
              </a:rPr>
              <a:t>2006, </a:t>
            </a:r>
            <a:endParaRPr lang="fr-CA" sz="1100" i="1" dirty="0">
              <a:latin typeface="Times New Roman"/>
              <a:ea typeface="Verdana" pitchFamily="34" charset="0"/>
              <a:cs typeface="Times New Roman"/>
            </a:endParaRPr>
          </a:p>
        </p:txBody>
      </p:sp>
      <p:sp>
        <p:nvSpPr>
          <p:cNvPr id="45" name="Text Box 16"/>
          <p:cNvSpPr txBox="1">
            <a:spLocks noChangeArrowheads="1"/>
          </p:cNvSpPr>
          <p:nvPr/>
        </p:nvSpPr>
        <p:spPr bwMode="auto">
          <a:xfrm>
            <a:off x="3733800" y="6443990"/>
            <a:ext cx="515419" cy="261610"/>
          </a:xfrm>
          <a:prstGeom prst="rect">
            <a:avLst/>
          </a:prstGeom>
          <a:noFill/>
          <a:ln w="9525">
            <a:noFill/>
            <a:miter lim="800000"/>
            <a:headEnd/>
            <a:tailEnd/>
          </a:ln>
          <a:effectLst/>
        </p:spPr>
        <p:txBody>
          <a:bodyPr wrap="none">
            <a:spAutoFit/>
          </a:bodyPr>
          <a:lstStyle/>
          <a:p>
            <a:r>
              <a:rPr lang="en-CA" sz="1100" i="1" dirty="0" smtClean="0">
                <a:latin typeface="Times New Roman"/>
                <a:ea typeface="Verdana" pitchFamily="34" charset="0"/>
                <a:cs typeface="Times New Roman"/>
              </a:rPr>
              <a:t>2007</a:t>
            </a:r>
            <a:endParaRPr lang="fr-CA" sz="1100" i="1" dirty="0">
              <a:latin typeface="Times New Roman"/>
              <a:ea typeface="Verdana" pitchFamily="34" charset="0"/>
              <a:cs typeface="Times New Roman"/>
            </a:endParaRPr>
          </a:p>
        </p:txBody>
      </p:sp>
    </p:spTree>
    <p:extLst>
      <p:ext uri="{BB962C8B-B14F-4D97-AF65-F5344CB8AC3E}">
        <p14:creationId xmlns:p14="http://schemas.microsoft.com/office/powerpoint/2010/main" val="8683779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9749" y="188626"/>
            <a:ext cx="4870622" cy="841948"/>
          </a:xfrm>
        </p:spPr>
        <p:txBody>
          <a:bodyPr>
            <a:normAutofit fontScale="90000"/>
          </a:bodyPr>
          <a:lstStyle/>
          <a:p>
            <a:r>
              <a:rPr lang="en-US" sz="3200" dirty="0" smtClean="0">
                <a:solidFill>
                  <a:srgbClr val="FFFF00"/>
                </a:solidFill>
                <a:latin typeface="Times New Roman"/>
                <a:cs typeface="Times New Roman"/>
              </a:rPr>
              <a:t>Zircons are an imperfect sample of continental crust</a:t>
            </a:r>
            <a:endParaRPr lang="en-US" sz="3200" dirty="0">
              <a:solidFill>
                <a:srgbClr val="FFFF00"/>
              </a:solidFill>
              <a:latin typeface="Times New Roman"/>
              <a:cs typeface="Times New Roman"/>
            </a:endParaRPr>
          </a:p>
        </p:txBody>
      </p:sp>
      <p:pic>
        <p:nvPicPr>
          <p:cNvPr id="6" name="Picture 5"/>
          <p:cNvPicPr>
            <a:picLocks noChangeAspect="1"/>
          </p:cNvPicPr>
          <p:nvPr/>
        </p:nvPicPr>
        <p:blipFill>
          <a:blip r:embed="rId3"/>
          <a:stretch>
            <a:fillRect/>
          </a:stretch>
        </p:blipFill>
        <p:spPr>
          <a:xfrm>
            <a:off x="3267746" y="1451548"/>
            <a:ext cx="5876253" cy="5406451"/>
          </a:xfrm>
          <a:prstGeom prst="rect">
            <a:avLst/>
          </a:prstGeom>
        </p:spPr>
      </p:pic>
      <p:pic>
        <p:nvPicPr>
          <p:cNvPr id="7" name="Picture 6"/>
          <p:cNvPicPr>
            <a:picLocks noChangeAspect="1"/>
          </p:cNvPicPr>
          <p:nvPr/>
        </p:nvPicPr>
        <p:blipFill>
          <a:blip r:embed="rId4"/>
          <a:stretch>
            <a:fillRect/>
          </a:stretch>
        </p:blipFill>
        <p:spPr>
          <a:xfrm>
            <a:off x="0" y="4100619"/>
            <a:ext cx="3173590" cy="2757381"/>
          </a:xfrm>
          <a:prstGeom prst="rect">
            <a:avLst/>
          </a:prstGeom>
        </p:spPr>
      </p:pic>
      <p:pic>
        <p:nvPicPr>
          <p:cNvPr id="5" name="Picture 4"/>
          <p:cNvPicPr>
            <a:picLocks noChangeAspect="1"/>
          </p:cNvPicPr>
          <p:nvPr/>
        </p:nvPicPr>
        <p:blipFill>
          <a:blip r:embed="rId5"/>
          <a:stretch>
            <a:fillRect/>
          </a:stretch>
        </p:blipFill>
        <p:spPr>
          <a:xfrm>
            <a:off x="0" y="416816"/>
            <a:ext cx="4082269" cy="3109454"/>
          </a:xfrm>
          <a:prstGeom prst="rect">
            <a:avLst/>
          </a:prstGeom>
        </p:spPr>
      </p:pic>
      <p:sp>
        <p:nvSpPr>
          <p:cNvPr id="3" name="TextBox 2"/>
          <p:cNvSpPr txBox="1"/>
          <p:nvPr/>
        </p:nvSpPr>
        <p:spPr>
          <a:xfrm>
            <a:off x="81643" y="3638294"/>
            <a:ext cx="3005438" cy="307777"/>
          </a:xfrm>
          <a:prstGeom prst="rect">
            <a:avLst/>
          </a:prstGeom>
          <a:noFill/>
        </p:spPr>
        <p:txBody>
          <a:bodyPr wrap="none" rtlCol="0">
            <a:spAutoFit/>
          </a:bodyPr>
          <a:lstStyle/>
          <a:p>
            <a:r>
              <a:rPr lang="en-US" sz="1400" dirty="0" err="1" smtClean="0">
                <a:solidFill>
                  <a:schemeClr val="bg1"/>
                </a:solidFill>
                <a:latin typeface="Times New Roman"/>
                <a:cs typeface="Times New Roman"/>
              </a:rPr>
              <a:t>Moecher</a:t>
            </a:r>
            <a:r>
              <a:rPr lang="en-US" sz="1400" dirty="0" smtClean="0">
                <a:solidFill>
                  <a:schemeClr val="bg1"/>
                </a:solidFill>
                <a:latin typeface="Times New Roman"/>
                <a:cs typeface="Times New Roman"/>
              </a:rPr>
              <a:t> and Samson, EPSL 247, 2006</a:t>
            </a:r>
            <a:endParaRPr lang="en-US" sz="1400" dirty="0">
              <a:solidFill>
                <a:schemeClr val="bg1"/>
              </a:solidFill>
              <a:latin typeface="Times New Roman"/>
              <a:cs typeface="Times New Roman"/>
            </a:endParaRPr>
          </a:p>
        </p:txBody>
      </p:sp>
    </p:spTree>
    <p:extLst>
      <p:ext uri="{BB962C8B-B14F-4D97-AF65-F5344CB8AC3E}">
        <p14:creationId xmlns:p14="http://schemas.microsoft.com/office/powerpoint/2010/main" val="31894011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latin typeface="Times New Roman"/>
                <a:cs typeface="Times New Roman"/>
              </a:rPr>
              <a:t>Why is Estimating Continental Volume</a:t>
            </a:r>
            <a:br>
              <a:rPr lang="en-US" sz="3200" dirty="0" smtClean="0">
                <a:solidFill>
                  <a:srgbClr val="FFFF00"/>
                </a:solidFill>
                <a:latin typeface="Times New Roman"/>
                <a:cs typeface="Times New Roman"/>
              </a:rPr>
            </a:br>
            <a:r>
              <a:rPr lang="en-US" sz="3200" dirty="0" smtClean="0">
                <a:solidFill>
                  <a:srgbClr val="FFFF00"/>
                </a:solidFill>
                <a:latin typeface="Times New Roman"/>
                <a:cs typeface="Times New Roman"/>
              </a:rPr>
              <a:t>Through Time so Difficult?</a:t>
            </a:r>
            <a:endParaRPr lang="en-US" sz="3200" dirty="0">
              <a:solidFill>
                <a:srgbClr val="FFFF00"/>
              </a:solidFill>
              <a:latin typeface="Times New Roman"/>
              <a:cs typeface="Times New Roman"/>
            </a:endParaRPr>
          </a:p>
        </p:txBody>
      </p:sp>
      <p:sp>
        <p:nvSpPr>
          <p:cNvPr id="3" name="Content Placeholder 2"/>
          <p:cNvSpPr>
            <a:spLocks noGrp="1"/>
          </p:cNvSpPr>
          <p:nvPr>
            <p:ph idx="1"/>
          </p:nvPr>
        </p:nvSpPr>
        <p:spPr>
          <a:xfrm>
            <a:off x="457200" y="2017486"/>
            <a:ext cx="8229600" cy="4525963"/>
          </a:xfrm>
        </p:spPr>
        <p:txBody>
          <a:bodyPr/>
          <a:lstStyle/>
          <a:p>
            <a:r>
              <a:rPr lang="en-US" dirty="0" smtClean="0">
                <a:solidFill>
                  <a:srgbClr val="FFFF00"/>
                </a:solidFill>
                <a:latin typeface="Times New Roman"/>
                <a:cs typeface="Times New Roman"/>
              </a:rPr>
              <a:t>Accuracy/precision of geochronology</a:t>
            </a:r>
          </a:p>
          <a:p>
            <a:r>
              <a:rPr lang="en-US" dirty="0" smtClean="0">
                <a:solidFill>
                  <a:schemeClr val="bg1"/>
                </a:solidFill>
                <a:latin typeface="Times New Roman"/>
                <a:cs typeface="Times New Roman"/>
              </a:rPr>
              <a:t>Unraveling events in ancient lithosphere</a:t>
            </a:r>
          </a:p>
          <a:p>
            <a:r>
              <a:rPr lang="en-US" dirty="0" smtClean="0">
                <a:solidFill>
                  <a:schemeClr val="bg1"/>
                </a:solidFill>
                <a:latin typeface="Times New Roman"/>
                <a:cs typeface="Times New Roman"/>
              </a:rPr>
              <a:t>Bias created by dependence on zircon</a:t>
            </a:r>
          </a:p>
          <a:p>
            <a:r>
              <a:rPr lang="en-US" dirty="0" smtClean="0">
                <a:solidFill>
                  <a:schemeClr val="bg1"/>
                </a:solidFill>
                <a:latin typeface="Times New Roman"/>
                <a:cs typeface="Times New Roman"/>
              </a:rPr>
              <a:t>Interpretation of new vs. reworked crust</a:t>
            </a:r>
          </a:p>
          <a:p>
            <a:r>
              <a:rPr lang="en-US" dirty="0" smtClean="0">
                <a:solidFill>
                  <a:schemeClr val="bg1"/>
                </a:solidFill>
                <a:latin typeface="Times New Roman"/>
                <a:cs typeface="Times New Roman"/>
              </a:rPr>
              <a:t>Relation of crust to mantle lithosphere</a:t>
            </a:r>
          </a:p>
          <a:p>
            <a:r>
              <a:rPr lang="en-US" dirty="0" smtClean="0">
                <a:solidFill>
                  <a:schemeClr val="bg1"/>
                </a:solidFill>
                <a:latin typeface="Times New Roman"/>
                <a:cs typeface="Times New Roman"/>
              </a:rPr>
              <a:t>Rate of continental lithosphere recycling</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24816301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9" y="111352"/>
            <a:ext cx="8690428" cy="1143000"/>
          </a:xfrm>
        </p:spPr>
        <p:txBody>
          <a:bodyPr>
            <a:normAutofit/>
          </a:bodyPr>
          <a:lstStyle/>
          <a:p>
            <a:r>
              <a:rPr lang="en-US" sz="3200" dirty="0" smtClean="0">
                <a:solidFill>
                  <a:srgbClr val="FFFF00"/>
                </a:solidFill>
                <a:latin typeface="Times New Roman"/>
                <a:cs typeface="Times New Roman"/>
              </a:rPr>
              <a:t>Do Peaks in Zircon Ages Reflect Crustal Growth Peaks, or Zircon Production/Preservation Peaks?</a:t>
            </a:r>
            <a:endParaRPr lang="en-US" sz="3200" dirty="0">
              <a:solidFill>
                <a:srgbClr val="FFFF00"/>
              </a:solidFill>
              <a:latin typeface="Times New Roman"/>
              <a:cs typeface="Times New Roman"/>
            </a:endParaRPr>
          </a:p>
        </p:txBody>
      </p:sp>
      <p:pic>
        <p:nvPicPr>
          <p:cNvPr id="4" name="Picture 3"/>
          <p:cNvPicPr>
            <a:picLocks noChangeAspect="1"/>
          </p:cNvPicPr>
          <p:nvPr/>
        </p:nvPicPr>
        <p:blipFill>
          <a:blip r:embed="rId3"/>
          <a:stretch>
            <a:fillRect/>
          </a:stretch>
        </p:blipFill>
        <p:spPr>
          <a:xfrm>
            <a:off x="0" y="1651000"/>
            <a:ext cx="9144000" cy="3554377"/>
          </a:xfrm>
          <a:prstGeom prst="rect">
            <a:avLst/>
          </a:prstGeom>
        </p:spPr>
      </p:pic>
      <p:pic>
        <p:nvPicPr>
          <p:cNvPr id="5" name="Picture 4"/>
          <p:cNvPicPr>
            <a:picLocks noChangeAspect="1"/>
          </p:cNvPicPr>
          <p:nvPr/>
        </p:nvPicPr>
        <p:blipFill>
          <a:blip r:embed="rId4"/>
          <a:stretch>
            <a:fillRect/>
          </a:stretch>
        </p:blipFill>
        <p:spPr>
          <a:xfrm>
            <a:off x="827794" y="5205377"/>
            <a:ext cx="7291386" cy="759957"/>
          </a:xfrm>
          <a:prstGeom prst="rect">
            <a:avLst/>
          </a:prstGeom>
        </p:spPr>
      </p:pic>
      <p:sp>
        <p:nvSpPr>
          <p:cNvPr id="3" name="TextBox 2"/>
          <p:cNvSpPr txBox="1"/>
          <p:nvPr/>
        </p:nvSpPr>
        <p:spPr>
          <a:xfrm>
            <a:off x="5941786" y="6050642"/>
            <a:ext cx="3057222" cy="369332"/>
          </a:xfrm>
          <a:prstGeom prst="rect">
            <a:avLst/>
          </a:prstGeom>
          <a:noFill/>
        </p:spPr>
        <p:txBody>
          <a:bodyPr wrap="none" rtlCol="0">
            <a:spAutoFit/>
          </a:bodyPr>
          <a:lstStyle/>
          <a:p>
            <a:r>
              <a:rPr lang="en-US" dirty="0" err="1" smtClean="0">
                <a:solidFill>
                  <a:schemeClr val="bg1"/>
                </a:solidFill>
                <a:latin typeface="Times New Roman"/>
                <a:cs typeface="Times New Roman"/>
              </a:rPr>
              <a:t>Cawood</a:t>
            </a:r>
            <a:r>
              <a:rPr lang="en-US" dirty="0" smtClean="0">
                <a:solidFill>
                  <a:schemeClr val="bg1"/>
                </a:solidFill>
                <a:latin typeface="Times New Roman"/>
                <a:cs typeface="Times New Roman"/>
              </a:rPr>
              <a:t> et al., GSA Bull. 2013</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40730712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latin typeface="Times New Roman"/>
                <a:cs typeface="Times New Roman"/>
              </a:rPr>
              <a:t>Why is Estimating Continental Volume</a:t>
            </a:r>
            <a:br>
              <a:rPr lang="en-US" sz="3200" dirty="0" smtClean="0">
                <a:solidFill>
                  <a:srgbClr val="FFFF00"/>
                </a:solidFill>
                <a:latin typeface="Times New Roman"/>
                <a:cs typeface="Times New Roman"/>
              </a:rPr>
            </a:br>
            <a:r>
              <a:rPr lang="en-US" sz="3200" dirty="0" smtClean="0">
                <a:solidFill>
                  <a:srgbClr val="FFFF00"/>
                </a:solidFill>
                <a:latin typeface="Times New Roman"/>
                <a:cs typeface="Times New Roman"/>
              </a:rPr>
              <a:t>Through Time so Difficult?</a:t>
            </a:r>
            <a:endParaRPr lang="en-US" sz="3200" dirty="0">
              <a:solidFill>
                <a:srgbClr val="FFFF00"/>
              </a:solidFill>
              <a:latin typeface="Times New Roman"/>
              <a:cs typeface="Times New Roman"/>
            </a:endParaRPr>
          </a:p>
        </p:txBody>
      </p:sp>
      <p:sp>
        <p:nvSpPr>
          <p:cNvPr id="3" name="Content Placeholder 2"/>
          <p:cNvSpPr>
            <a:spLocks noGrp="1"/>
          </p:cNvSpPr>
          <p:nvPr>
            <p:ph idx="1"/>
          </p:nvPr>
        </p:nvSpPr>
        <p:spPr>
          <a:xfrm>
            <a:off x="457200" y="2017486"/>
            <a:ext cx="8229600" cy="4525963"/>
          </a:xfrm>
        </p:spPr>
        <p:txBody>
          <a:bodyPr/>
          <a:lstStyle/>
          <a:p>
            <a:r>
              <a:rPr lang="en-US" dirty="0" smtClean="0">
                <a:solidFill>
                  <a:schemeClr val="bg1"/>
                </a:solidFill>
                <a:latin typeface="Times New Roman"/>
                <a:cs typeface="Times New Roman"/>
              </a:rPr>
              <a:t>Accuracy/precision of geochronology</a:t>
            </a:r>
          </a:p>
          <a:p>
            <a:r>
              <a:rPr lang="en-US" dirty="0" smtClean="0">
                <a:solidFill>
                  <a:schemeClr val="bg1"/>
                </a:solidFill>
                <a:latin typeface="Times New Roman"/>
                <a:cs typeface="Times New Roman"/>
              </a:rPr>
              <a:t>Unraveling events in ancient lithosphere</a:t>
            </a:r>
          </a:p>
          <a:p>
            <a:r>
              <a:rPr lang="en-US" dirty="0" smtClean="0">
                <a:solidFill>
                  <a:schemeClr val="bg1"/>
                </a:solidFill>
                <a:latin typeface="Times New Roman"/>
                <a:cs typeface="Times New Roman"/>
              </a:rPr>
              <a:t>Bias </a:t>
            </a:r>
            <a:r>
              <a:rPr lang="en-US" dirty="0">
                <a:solidFill>
                  <a:schemeClr val="bg1"/>
                </a:solidFill>
                <a:latin typeface="Times New Roman"/>
                <a:cs typeface="Times New Roman"/>
              </a:rPr>
              <a:t>created by dependence on zircon</a:t>
            </a:r>
          </a:p>
          <a:p>
            <a:r>
              <a:rPr lang="en-US" dirty="0" smtClean="0">
                <a:solidFill>
                  <a:srgbClr val="FFFF00"/>
                </a:solidFill>
                <a:latin typeface="Times New Roman"/>
                <a:cs typeface="Times New Roman"/>
              </a:rPr>
              <a:t>Interpretation of new vs. reworked crust</a:t>
            </a:r>
          </a:p>
          <a:p>
            <a:r>
              <a:rPr lang="en-US" dirty="0" smtClean="0">
                <a:solidFill>
                  <a:schemeClr val="bg1"/>
                </a:solidFill>
                <a:latin typeface="Times New Roman"/>
                <a:cs typeface="Times New Roman"/>
              </a:rPr>
              <a:t>Relation of crust to mantle lithosphere</a:t>
            </a:r>
          </a:p>
          <a:p>
            <a:r>
              <a:rPr lang="en-US" dirty="0" smtClean="0">
                <a:solidFill>
                  <a:schemeClr val="bg1"/>
                </a:solidFill>
                <a:latin typeface="Times New Roman"/>
                <a:cs typeface="Times New Roman"/>
              </a:rPr>
              <a:t>Rate of continental lithosphere recycling</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39670043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73199"/>
            <a:ext cx="9144000" cy="48848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62340" y="1317454"/>
            <a:ext cx="4464232" cy="4848791"/>
          </a:xfrm>
          <a:prstGeom prst="rect">
            <a:avLst/>
          </a:prstGeom>
        </p:spPr>
      </p:pic>
      <p:pic>
        <p:nvPicPr>
          <p:cNvPr id="5" name="Picture 4"/>
          <p:cNvPicPr>
            <a:picLocks noChangeAspect="1"/>
          </p:cNvPicPr>
          <p:nvPr/>
        </p:nvPicPr>
        <p:blipFill>
          <a:blip r:embed="rId4"/>
          <a:stretch>
            <a:fillRect/>
          </a:stretch>
        </p:blipFill>
        <p:spPr>
          <a:xfrm>
            <a:off x="4480343" y="1270104"/>
            <a:ext cx="4420127" cy="4896141"/>
          </a:xfrm>
          <a:prstGeom prst="rect">
            <a:avLst/>
          </a:prstGeom>
        </p:spPr>
      </p:pic>
      <p:sp>
        <p:nvSpPr>
          <p:cNvPr id="7" name="Rectangle 6"/>
          <p:cNvSpPr/>
          <p:nvPr/>
        </p:nvSpPr>
        <p:spPr>
          <a:xfrm>
            <a:off x="0" y="629871"/>
            <a:ext cx="9144000" cy="369332"/>
          </a:xfrm>
          <a:prstGeom prst="rect">
            <a:avLst/>
          </a:prstGeom>
        </p:spPr>
        <p:txBody>
          <a:bodyPr wrap="square">
            <a:spAutoFit/>
          </a:bodyPr>
          <a:lstStyle/>
          <a:p>
            <a:pPr algn="ctr"/>
            <a:r>
              <a:rPr lang="en-US" dirty="0">
                <a:solidFill>
                  <a:srgbClr val="FFFFFF"/>
                </a:solidFill>
                <a:latin typeface="Times New Roman"/>
                <a:cs typeface="Times New Roman"/>
              </a:rPr>
              <a:t>T</a:t>
            </a:r>
            <a:r>
              <a:rPr lang="en-US" baseline="-25000" dirty="0">
                <a:solidFill>
                  <a:srgbClr val="FFFFFF"/>
                </a:solidFill>
                <a:latin typeface="Times New Roman"/>
                <a:cs typeface="Times New Roman"/>
              </a:rPr>
              <a:t>C</a:t>
            </a:r>
            <a:r>
              <a:rPr lang="en-US" baseline="-25000" dirty="0">
                <a:solidFill>
                  <a:schemeClr val="bg1"/>
                </a:solidFill>
                <a:latin typeface="Times New Roman"/>
                <a:cs typeface="Times New Roman"/>
              </a:rPr>
              <a:t>HUR</a:t>
            </a:r>
            <a:r>
              <a:rPr lang="en-US" dirty="0">
                <a:solidFill>
                  <a:schemeClr val="bg1"/>
                </a:solidFill>
                <a:latin typeface="Times New Roman"/>
                <a:cs typeface="Times New Roman"/>
              </a:rPr>
              <a:t> = 1/</a:t>
            </a:r>
            <a:r>
              <a:rPr lang="en-US" dirty="0">
                <a:solidFill>
                  <a:schemeClr val="bg1"/>
                </a:solidFill>
                <a:latin typeface="Symbol" charset="2"/>
                <a:cs typeface="Symbol" charset="2"/>
              </a:rPr>
              <a:t>l</a:t>
            </a:r>
            <a:r>
              <a:rPr lang="en-US" dirty="0">
                <a:solidFill>
                  <a:schemeClr val="bg1"/>
                </a:solidFill>
                <a:latin typeface="Times New Roman"/>
                <a:cs typeface="Times New Roman"/>
              </a:rPr>
              <a:t> x </a:t>
            </a:r>
            <a:r>
              <a:rPr lang="en-US" dirty="0" err="1">
                <a:solidFill>
                  <a:schemeClr val="bg1"/>
                </a:solidFill>
                <a:latin typeface="Times New Roman"/>
                <a:cs typeface="Times New Roman"/>
              </a:rPr>
              <a:t>ln</a:t>
            </a:r>
            <a:r>
              <a:rPr lang="en-US" dirty="0">
                <a:solidFill>
                  <a:schemeClr val="bg1"/>
                </a:solidFill>
                <a:latin typeface="Times New Roman"/>
                <a:cs typeface="Times New Roman"/>
              </a:rPr>
              <a:t>((</a:t>
            </a:r>
            <a:r>
              <a:rPr lang="en-US" baseline="30000" dirty="0">
                <a:solidFill>
                  <a:schemeClr val="bg1"/>
                </a:solidFill>
                <a:latin typeface="Times New Roman"/>
                <a:cs typeface="Times New Roman"/>
              </a:rPr>
              <a:t>143</a:t>
            </a:r>
            <a:r>
              <a:rPr lang="en-US" dirty="0">
                <a:solidFill>
                  <a:schemeClr val="bg1"/>
                </a:solidFill>
                <a:latin typeface="Times New Roman"/>
                <a:cs typeface="Times New Roman"/>
              </a:rPr>
              <a:t>Nd/</a:t>
            </a:r>
            <a:r>
              <a:rPr lang="en-US" baseline="30000" dirty="0">
                <a:solidFill>
                  <a:schemeClr val="bg1"/>
                </a:solidFill>
                <a:latin typeface="Times New Roman"/>
                <a:cs typeface="Times New Roman"/>
              </a:rPr>
              <a:t>144</a:t>
            </a:r>
            <a:r>
              <a:rPr lang="en-US" dirty="0">
                <a:solidFill>
                  <a:schemeClr val="bg1"/>
                </a:solidFill>
                <a:latin typeface="Times New Roman"/>
                <a:cs typeface="Times New Roman"/>
              </a:rPr>
              <a:t>Nd)</a:t>
            </a:r>
            <a:r>
              <a:rPr lang="en-US" baseline="-25000" dirty="0">
                <a:solidFill>
                  <a:schemeClr val="bg1"/>
                </a:solidFill>
                <a:latin typeface="Times New Roman"/>
                <a:cs typeface="Times New Roman"/>
              </a:rPr>
              <a:t>M</a:t>
            </a:r>
            <a:r>
              <a:rPr lang="en-US" dirty="0">
                <a:solidFill>
                  <a:schemeClr val="bg1"/>
                </a:solidFill>
                <a:latin typeface="Times New Roman"/>
                <a:cs typeface="Times New Roman"/>
              </a:rPr>
              <a:t> –(</a:t>
            </a:r>
            <a:r>
              <a:rPr lang="en-US" baseline="30000" dirty="0">
                <a:solidFill>
                  <a:schemeClr val="bg1"/>
                </a:solidFill>
                <a:latin typeface="Times New Roman"/>
                <a:cs typeface="Times New Roman"/>
              </a:rPr>
              <a:t>143</a:t>
            </a:r>
            <a:r>
              <a:rPr lang="en-US" dirty="0">
                <a:solidFill>
                  <a:schemeClr val="bg1"/>
                </a:solidFill>
                <a:latin typeface="Times New Roman"/>
                <a:cs typeface="Times New Roman"/>
              </a:rPr>
              <a:t>Nd/</a:t>
            </a:r>
            <a:r>
              <a:rPr lang="en-US" baseline="30000" dirty="0">
                <a:solidFill>
                  <a:schemeClr val="bg1"/>
                </a:solidFill>
                <a:latin typeface="Times New Roman"/>
                <a:cs typeface="Times New Roman"/>
              </a:rPr>
              <a:t>144</a:t>
            </a:r>
            <a:r>
              <a:rPr lang="en-US" dirty="0">
                <a:solidFill>
                  <a:schemeClr val="bg1"/>
                </a:solidFill>
                <a:latin typeface="Times New Roman"/>
                <a:cs typeface="Times New Roman"/>
              </a:rPr>
              <a:t>Nd)</a:t>
            </a:r>
            <a:r>
              <a:rPr lang="en-US" baseline="-25000" dirty="0">
                <a:solidFill>
                  <a:schemeClr val="bg1"/>
                </a:solidFill>
                <a:latin typeface="Times New Roman"/>
                <a:cs typeface="Times New Roman"/>
              </a:rPr>
              <a:t>CHUR</a:t>
            </a:r>
            <a:r>
              <a:rPr lang="en-US" dirty="0">
                <a:solidFill>
                  <a:schemeClr val="bg1"/>
                </a:solidFill>
                <a:latin typeface="Times New Roman"/>
                <a:cs typeface="Times New Roman"/>
              </a:rPr>
              <a:t>)/((</a:t>
            </a:r>
            <a:r>
              <a:rPr lang="en-US" baseline="30000" dirty="0">
                <a:solidFill>
                  <a:schemeClr val="bg1"/>
                </a:solidFill>
                <a:latin typeface="Times New Roman"/>
                <a:cs typeface="Times New Roman"/>
              </a:rPr>
              <a:t>147</a:t>
            </a:r>
            <a:r>
              <a:rPr lang="en-US" dirty="0">
                <a:solidFill>
                  <a:schemeClr val="bg1"/>
                </a:solidFill>
                <a:latin typeface="Times New Roman"/>
                <a:cs typeface="Times New Roman"/>
              </a:rPr>
              <a:t>Sm/</a:t>
            </a:r>
            <a:r>
              <a:rPr lang="en-US" baseline="30000" dirty="0">
                <a:solidFill>
                  <a:schemeClr val="bg1"/>
                </a:solidFill>
                <a:latin typeface="Times New Roman"/>
                <a:cs typeface="Times New Roman"/>
              </a:rPr>
              <a:t>144</a:t>
            </a:r>
            <a:r>
              <a:rPr lang="en-US" dirty="0">
                <a:solidFill>
                  <a:schemeClr val="bg1"/>
                </a:solidFill>
                <a:latin typeface="Times New Roman"/>
                <a:cs typeface="Times New Roman"/>
              </a:rPr>
              <a:t>Nd)</a:t>
            </a:r>
            <a:r>
              <a:rPr lang="en-US" baseline="-25000" dirty="0">
                <a:solidFill>
                  <a:schemeClr val="bg1"/>
                </a:solidFill>
                <a:latin typeface="Times New Roman"/>
                <a:cs typeface="Times New Roman"/>
              </a:rPr>
              <a:t>M</a:t>
            </a:r>
            <a:r>
              <a:rPr lang="en-US" dirty="0">
                <a:solidFill>
                  <a:schemeClr val="bg1"/>
                </a:solidFill>
                <a:latin typeface="Times New Roman"/>
                <a:cs typeface="Times New Roman"/>
              </a:rPr>
              <a:t> – (</a:t>
            </a:r>
            <a:r>
              <a:rPr lang="en-US" baseline="30000" dirty="0">
                <a:solidFill>
                  <a:schemeClr val="bg1"/>
                </a:solidFill>
                <a:latin typeface="Times New Roman"/>
                <a:cs typeface="Times New Roman"/>
              </a:rPr>
              <a:t>147</a:t>
            </a:r>
            <a:r>
              <a:rPr lang="en-US" dirty="0">
                <a:solidFill>
                  <a:schemeClr val="bg1"/>
                </a:solidFill>
                <a:latin typeface="Times New Roman"/>
                <a:cs typeface="Times New Roman"/>
              </a:rPr>
              <a:t>Sm/</a:t>
            </a:r>
            <a:r>
              <a:rPr lang="en-US" baseline="30000" dirty="0">
                <a:solidFill>
                  <a:schemeClr val="bg1"/>
                </a:solidFill>
                <a:latin typeface="Times New Roman"/>
                <a:cs typeface="Times New Roman"/>
              </a:rPr>
              <a:t>144</a:t>
            </a:r>
            <a:r>
              <a:rPr lang="en-US" dirty="0">
                <a:solidFill>
                  <a:schemeClr val="bg1"/>
                </a:solidFill>
                <a:latin typeface="Times New Roman"/>
                <a:cs typeface="Times New Roman"/>
              </a:rPr>
              <a:t>Nd)</a:t>
            </a:r>
            <a:r>
              <a:rPr lang="en-US" baseline="-25000" dirty="0">
                <a:solidFill>
                  <a:schemeClr val="bg1"/>
                </a:solidFill>
                <a:latin typeface="Times New Roman"/>
                <a:cs typeface="Times New Roman"/>
              </a:rPr>
              <a:t>CHUR</a:t>
            </a:r>
            <a:r>
              <a:rPr lang="en-US" dirty="0">
                <a:solidFill>
                  <a:schemeClr val="bg1"/>
                </a:solidFill>
                <a:latin typeface="Times New Roman"/>
                <a:cs typeface="Times New Roman"/>
              </a:rPr>
              <a:t>)</a:t>
            </a:r>
          </a:p>
        </p:txBody>
      </p:sp>
      <p:sp>
        <p:nvSpPr>
          <p:cNvPr id="9" name="Rectangle 8"/>
          <p:cNvSpPr/>
          <p:nvPr/>
        </p:nvSpPr>
        <p:spPr>
          <a:xfrm>
            <a:off x="0" y="999203"/>
            <a:ext cx="9144000" cy="369332"/>
          </a:xfrm>
          <a:prstGeom prst="rect">
            <a:avLst/>
          </a:prstGeom>
        </p:spPr>
        <p:txBody>
          <a:bodyPr wrap="square">
            <a:spAutoFit/>
          </a:bodyPr>
          <a:lstStyle/>
          <a:p>
            <a:pPr algn="ctr"/>
            <a:r>
              <a:rPr lang="en-US" dirty="0" smtClean="0">
                <a:solidFill>
                  <a:srgbClr val="FFFFFF"/>
                </a:solidFill>
                <a:latin typeface="Times New Roman"/>
                <a:cs typeface="Times New Roman"/>
              </a:rPr>
              <a:t>T</a:t>
            </a:r>
            <a:r>
              <a:rPr lang="en-US" baseline="-25000" dirty="0" smtClean="0">
                <a:solidFill>
                  <a:srgbClr val="FFFFFF"/>
                </a:solidFill>
                <a:latin typeface="Times New Roman"/>
                <a:cs typeface="Times New Roman"/>
              </a:rPr>
              <a:t>DM</a:t>
            </a:r>
            <a:r>
              <a:rPr lang="en-US" baseline="-25000" dirty="0" smtClean="0">
                <a:solidFill>
                  <a:schemeClr val="bg1"/>
                </a:solidFill>
                <a:latin typeface="Times New Roman"/>
                <a:cs typeface="Times New Roman"/>
              </a:rPr>
              <a:t> </a:t>
            </a:r>
            <a:r>
              <a:rPr lang="en-US" dirty="0">
                <a:solidFill>
                  <a:schemeClr val="bg1"/>
                </a:solidFill>
                <a:latin typeface="Times New Roman"/>
                <a:cs typeface="Times New Roman"/>
              </a:rPr>
              <a:t>= 1/</a:t>
            </a:r>
            <a:r>
              <a:rPr lang="en-US" dirty="0">
                <a:solidFill>
                  <a:schemeClr val="bg1"/>
                </a:solidFill>
                <a:latin typeface="Symbol" charset="2"/>
                <a:cs typeface="Symbol" charset="2"/>
              </a:rPr>
              <a:t>l</a:t>
            </a:r>
            <a:r>
              <a:rPr lang="en-US" dirty="0">
                <a:solidFill>
                  <a:schemeClr val="bg1"/>
                </a:solidFill>
                <a:latin typeface="Times New Roman"/>
                <a:cs typeface="Times New Roman"/>
              </a:rPr>
              <a:t> x </a:t>
            </a:r>
            <a:r>
              <a:rPr lang="en-US" dirty="0" err="1">
                <a:solidFill>
                  <a:schemeClr val="bg1"/>
                </a:solidFill>
                <a:latin typeface="Times New Roman"/>
                <a:cs typeface="Times New Roman"/>
              </a:rPr>
              <a:t>ln</a:t>
            </a:r>
            <a:r>
              <a:rPr lang="en-US" dirty="0">
                <a:solidFill>
                  <a:schemeClr val="bg1"/>
                </a:solidFill>
                <a:latin typeface="Times New Roman"/>
                <a:cs typeface="Times New Roman"/>
              </a:rPr>
              <a:t>((</a:t>
            </a:r>
            <a:r>
              <a:rPr lang="en-US" baseline="30000" dirty="0">
                <a:solidFill>
                  <a:schemeClr val="bg1"/>
                </a:solidFill>
                <a:latin typeface="Times New Roman"/>
                <a:cs typeface="Times New Roman"/>
              </a:rPr>
              <a:t>143</a:t>
            </a:r>
            <a:r>
              <a:rPr lang="en-US" dirty="0">
                <a:solidFill>
                  <a:schemeClr val="bg1"/>
                </a:solidFill>
                <a:latin typeface="Times New Roman"/>
                <a:cs typeface="Times New Roman"/>
              </a:rPr>
              <a:t>Nd/</a:t>
            </a:r>
            <a:r>
              <a:rPr lang="en-US" baseline="30000" dirty="0">
                <a:solidFill>
                  <a:schemeClr val="bg1"/>
                </a:solidFill>
                <a:latin typeface="Times New Roman"/>
                <a:cs typeface="Times New Roman"/>
              </a:rPr>
              <a:t>144</a:t>
            </a:r>
            <a:r>
              <a:rPr lang="en-US" dirty="0">
                <a:solidFill>
                  <a:schemeClr val="bg1"/>
                </a:solidFill>
                <a:latin typeface="Times New Roman"/>
                <a:cs typeface="Times New Roman"/>
              </a:rPr>
              <a:t>Nd)</a:t>
            </a:r>
            <a:r>
              <a:rPr lang="en-US" baseline="-25000" dirty="0">
                <a:solidFill>
                  <a:schemeClr val="bg1"/>
                </a:solidFill>
                <a:latin typeface="Times New Roman"/>
                <a:cs typeface="Times New Roman"/>
              </a:rPr>
              <a:t>M</a:t>
            </a:r>
            <a:r>
              <a:rPr lang="en-US" dirty="0">
                <a:solidFill>
                  <a:schemeClr val="bg1"/>
                </a:solidFill>
                <a:latin typeface="Times New Roman"/>
                <a:cs typeface="Times New Roman"/>
              </a:rPr>
              <a:t> –(</a:t>
            </a:r>
            <a:r>
              <a:rPr lang="en-US" baseline="30000" dirty="0">
                <a:solidFill>
                  <a:schemeClr val="bg1"/>
                </a:solidFill>
                <a:latin typeface="Times New Roman"/>
                <a:cs typeface="Times New Roman"/>
              </a:rPr>
              <a:t>143</a:t>
            </a:r>
            <a:r>
              <a:rPr lang="en-US" dirty="0">
                <a:solidFill>
                  <a:schemeClr val="bg1"/>
                </a:solidFill>
                <a:latin typeface="Times New Roman"/>
                <a:cs typeface="Times New Roman"/>
              </a:rPr>
              <a:t>Nd/</a:t>
            </a:r>
            <a:r>
              <a:rPr lang="en-US" baseline="30000" dirty="0">
                <a:solidFill>
                  <a:schemeClr val="bg1"/>
                </a:solidFill>
                <a:latin typeface="Times New Roman"/>
                <a:cs typeface="Times New Roman"/>
              </a:rPr>
              <a:t>144</a:t>
            </a:r>
            <a:r>
              <a:rPr lang="en-US" dirty="0">
                <a:solidFill>
                  <a:schemeClr val="bg1"/>
                </a:solidFill>
                <a:latin typeface="Times New Roman"/>
                <a:cs typeface="Times New Roman"/>
              </a:rPr>
              <a:t>Nd</a:t>
            </a:r>
            <a:r>
              <a:rPr lang="en-US" dirty="0" smtClean="0">
                <a:solidFill>
                  <a:schemeClr val="bg1"/>
                </a:solidFill>
                <a:latin typeface="Times New Roman"/>
                <a:cs typeface="Times New Roman"/>
              </a:rPr>
              <a:t>)</a:t>
            </a:r>
            <a:r>
              <a:rPr lang="en-US" baseline="-25000" dirty="0" smtClean="0">
                <a:solidFill>
                  <a:schemeClr val="bg1"/>
                </a:solidFill>
                <a:latin typeface="Times New Roman"/>
                <a:cs typeface="Times New Roman"/>
              </a:rPr>
              <a:t>DM</a:t>
            </a:r>
            <a:r>
              <a:rPr lang="en-US" dirty="0" smtClean="0">
                <a:solidFill>
                  <a:schemeClr val="bg1"/>
                </a:solidFill>
                <a:latin typeface="Times New Roman"/>
                <a:cs typeface="Times New Roman"/>
              </a:rPr>
              <a:t>)</a:t>
            </a:r>
            <a:r>
              <a:rPr lang="en-US" dirty="0">
                <a:solidFill>
                  <a:schemeClr val="bg1"/>
                </a:solidFill>
                <a:latin typeface="Times New Roman"/>
                <a:cs typeface="Times New Roman"/>
              </a:rPr>
              <a:t>/((</a:t>
            </a:r>
            <a:r>
              <a:rPr lang="en-US" baseline="30000" dirty="0">
                <a:solidFill>
                  <a:schemeClr val="bg1"/>
                </a:solidFill>
                <a:latin typeface="Times New Roman"/>
                <a:cs typeface="Times New Roman"/>
              </a:rPr>
              <a:t>147</a:t>
            </a:r>
            <a:r>
              <a:rPr lang="en-US" dirty="0">
                <a:solidFill>
                  <a:schemeClr val="bg1"/>
                </a:solidFill>
                <a:latin typeface="Times New Roman"/>
                <a:cs typeface="Times New Roman"/>
              </a:rPr>
              <a:t>Sm/</a:t>
            </a:r>
            <a:r>
              <a:rPr lang="en-US" baseline="30000" dirty="0">
                <a:solidFill>
                  <a:schemeClr val="bg1"/>
                </a:solidFill>
                <a:latin typeface="Times New Roman"/>
                <a:cs typeface="Times New Roman"/>
              </a:rPr>
              <a:t>144</a:t>
            </a:r>
            <a:r>
              <a:rPr lang="en-US" dirty="0">
                <a:solidFill>
                  <a:schemeClr val="bg1"/>
                </a:solidFill>
                <a:latin typeface="Times New Roman"/>
                <a:cs typeface="Times New Roman"/>
              </a:rPr>
              <a:t>Nd)</a:t>
            </a:r>
            <a:r>
              <a:rPr lang="en-US" baseline="-25000" dirty="0">
                <a:solidFill>
                  <a:schemeClr val="bg1"/>
                </a:solidFill>
                <a:latin typeface="Times New Roman"/>
                <a:cs typeface="Times New Roman"/>
              </a:rPr>
              <a:t>M</a:t>
            </a:r>
            <a:r>
              <a:rPr lang="en-US" dirty="0">
                <a:solidFill>
                  <a:schemeClr val="bg1"/>
                </a:solidFill>
                <a:latin typeface="Times New Roman"/>
                <a:cs typeface="Times New Roman"/>
              </a:rPr>
              <a:t> – (</a:t>
            </a:r>
            <a:r>
              <a:rPr lang="en-US" baseline="30000" dirty="0">
                <a:solidFill>
                  <a:schemeClr val="bg1"/>
                </a:solidFill>
                <a:latin typeface="Times New Roman"/>
                <a:cs typeface="Times New Roman"/>
              </a:rPr>
              <a:t>147</a:t>
            </a:r>
            <a:r>
              <a:rPr lang="en-US" dirty="0">
                <a:solidFill>
                  <a:schemeClr val="bg1"/>
                </a:solidFill>
                <a:latin typeface="Times New Roman"/>
                <a:cs typeface="Times New Roman"/>
              </a:rPr>
              <a:t>Sm/</a:t>
            </a:r>
            <a:r>
              <a:rPr lang="en-US" baseline="30000" dirty="0">
                <a:solidFill>
                  <a:schemeClr val="bg1"/>
                </a:solidFill>
                <a:latin typeface="Times New Roman"/>
                <a:cs typeface="Times New Roman"/>
              </a:rPr>
              <a:t>144</a:t>
            </a:r>
            <a:r>
              <a:rPr lang="en-US" dirty="0">
                <a:solidFill>
                  <a:schemeClr val="bg1"/>
                </a:solidFill>
                <a:latin typeface="Times New Roman"/>
                <a:cs typeface="Times New Roman"/>
              </a:rPr>
              <a:t>Nd</a:t>
            </a:r>
            <a:r>
              <a:rPr lang="en-US" dirty="0" smtClean="0">
                <a:solidFill>
                  <a:schemeClr val="bg1"/>
                </a:solidFill>
                <a:latin typeface="Times New Roman"/>
                <a:cs typeface="Times New Roman"/>
              </a:rPr>
              <a:t>)</a:t>
            </a:r>
            <a:r>
              <a:rPr lang="en-US" baseline="-25000" dirty="0" smtClean="0">
                <a:solidFill>
                  <a:schemeClr val="bg1"/>
                </a:solidFill>
                <a:latin typeface="Times New Roman"/>
                <a:cs typeface="Times New Roman"/>
              </a:rPr>
              <a:t>DM</a:t>
            </a:r>
            <a:r>
              <a:rPr lang="en-US" dirty="0" smtClean="0">
                <a:solidFill>
                  <a:schemeClr val="bg1"/>
                </a:solidFill>
                <a:latin typeface="Times New Roman"/>
                <a:cs typeface="Times New Roman"/>
              </a:rPr>
              <a:t>)</a:t>
            </a:r>
            <a:endParaRPr lang="en-US" dirty="0">
              <a:solidFill>
                <a:schemeClr val="bg1"/>
              </a:solidFill>
              <a:latin typeface="Times New Roman"/>
              <a:cs typeface="Times New Roman"/>
            </a:endParaRPr>
          </a:p>
        </p:txBody>
      </p:sp>
      <p:sp>
        <p:nvSpPr>
          <p:cNvPr id="8" name="TextBox 7"/>
          <p:cNvSpPr txBox="1"/>
          <p:nvPr/>
        </p:nvSpPr>
        <p:spPr>
          <a:xfrm>
            <a:off x="0" y="70499"/>
            <a:ext cx="9144000" cy="523220"/>
          </a:xfrm>
          <a:prstGeom prst="rect">
            <a:avLst/>
          </a:prstGeom>
          <a:noFill/>
        </p:spPr>
        <p:txBody>
          <a:bodyPr wrap="square" rtlCol="0">
            <a:spAutoFit/>
          </a:bodyPr>
          <a:lstStyle/>
          <a:p>
            <a:pPr algn="ctr"/>
            <a:r>
              <a:rPr lang="en-US" sz="2800" dirty="0" smtClean="0">
                <a:solidFill>
                  <a:srgbClr val="FFFF00"/>
                </a:solidFill>
                <a:latin typeface="Times New Roman"/>
                <a:cs typeface="Times New Roman"/>
              </a:rPr>
              <a:t>Model Ages: Distinguishing New from Reworked Crust</a:t>
            </a:r>
            <a:endParaRPr lang="en-US" sz="2800" dirty="0">
              <a:solidFill>
                <a:srgbClr val="FFFF00"/>
              </a:solidFill>
              <a:latin typeface="Times New Roman"/>
              <a:cs typeface="Times New Roman"/>
            </a:endParaRPr>
          </a:p>
        </p:txBody>
      </p:sp>
      <p:sp>
        <p:nvSpPr>
          <p:cNvPr id="10" name="TextBox 9"/>
          <p:cNvSpPr txBox="1"/>
          <p:nvPr/>
        </p:nvSpPr>
        <p:spPr>
          <a:xfrm>
            <a:off x="0" y="1371819"/>
            <a:ext cx="9144000" cy="369332"/>
          </a:xfrm>
          <a:prstGeom prst="rect">
            <a:avLst/>
          </a:prstGeom>
          <a:noFill/>
        </p:spPr>
        <p:txBody>
          <a:bodyPr wrap="square" rtlCol="0">
            <a:spAutoFit/>
          </a:bodyPr>
          <a:lstStyle/>
          <a:p>
            <a:pPr algn="ctr"/>
            <a:r>
              <a:rPr lang="en-US" dirty="0" err="1" smtClean="0">
                <a:solidFill>
                  <a:schemeClr val="bg1"/>
                </a:solidFill>
                <a:latin typeface="Symbol" charset="2"/>
                <a:cs typeface="Symbol" charset="2"/>
              </a:rPr>
              <a:t>e</a:t>
            </a:r>
            <a:r>
              <a:rPr lang="en-US" baseline="-25000" dirty="0" err="1" smtClean="0">
                <a:solidFill>
                  <a:schemeClr val="bg1"/>
                </a:solidFill>
                <a:latin typeface="Times New Roman"/>
                <a:cs typeface="Times New Roman"/>
              </a:rPr>
              <a:t>Nd</a:t>
            </a:r>
            <a:r>
              <a:rPr lang="en-US" dirty="0" smtClean="0">
                <a:solidFill>
                  <a:schemeClr val="bg1"/>
                </a:solidFill>
                <a:latin typeface="Times New Roman"/>
                <a:cs typeface="Times New Roman"/>
              </a:rPr>
              <a:t> = ((</a:t>
            </a:r>
            <a:r>
              <a:rPr lang="en-US" baseline="30000" dirty="0" smtClean="0">
                <a:solidFill>
                  <a:schemeClr val="bg1"/>
                </a:solidFill>
                <a:latin typeface="Times New Roman"/>
                <a:cs typeface="Times New Roman"/>
              </a:rPr>
              <a:t>143</a:t>
            </a:r>
            <a:r>
              <a:rPr lang="en-US" dirty="0" smtClean="0">
                <a:solidFill>
                  <a:schemeClr val="bg1"/>
                </a:solidFill>
                <a:latin typeface="Times New Roman"/>
                <a:cs typeface="Times New Roman"/>
              </a:rPr>
              <a:t>Nd/</a:t>
            </a:r>
            <a:r>
              <a:rPr lang="en-US" baseline="30000" dirty="0" smtClean="0">
                <a:solidFill>
                  <a:schemeClr val="bg1"/>
                </a:solidFill>
                <a:latin typeface="Times New Roman"/>
                <a:cs typeface="Times New Roman"/>
              </a:rPr>
              <a:t>144</a:t>
            </a:r>
            <a:r>
              <a:rPr lang="en-US" dirty="0" smtClean="0">
                <a:solidFill>
                  <a:schemeClr val="bg1"/>
                </a:solidFill>
                <a:latin typeface="Times New Roman"/>
                <a:cs typeface="Times New Roman"/>
              </a:rPr>
              <a:t>Nd)</a:t>
            </a:r>
            <a:r>
              <a:rPr lang="en-US" baseline="-25000" dirty="0" smtClean="0">
                <a:solidFill>
                  <a:schemeClr val="bg1"/>
                </a:solidFill>
                <a:latin typeface="Times New Roman"/>
                <a:cs typeface="Times New Roman"/>
              </a:rPr>
              <a:t>Sample</a:t>
            </a:r>
            <a:r>
              <a:rPr lang="en-US" dirty="0" smtClean="0">
                <a:solidFill>
                  <a:schemeClr val="bg1"/>
                </a:solidFill>
                <a:latin typeface="Times New Roman"/>
                <a:cs typeface="Times New Roman"/>
              </a:rPr>
              <a:t>/(</a:t>
            </a:r>
            <a:r>
              <a:rPr lang="en-US" baseline="30000" dirty="0" smtClean="0">
                <a:solidFill>
                  <a:schemeClr val="bg1"/>
                </a:solidFill>
                <a:latin typeface="Times New Roman"/>
                <a:cs typeface="Times New Roman"/>
              </a:rPr>
              <a:t>143</a:t>
            </a:r>
            <a:r>
              <a:rPr lang="en-US" dirty="0" smtClean="0">
                <a:solidFill>
                  <a:schemeClr val="bg1"/>
                </a:solidFill>
                <a:latin typeface="Times New Roman"/>
                <a:cs typeface="Times New Roman"/>
              </a:rPr>
              <a:t>Nd/</a:t>
            </a:r>
            <a:r>
              <a:rPr lang="en-US" baseline="30000" dirty="0" smtClean="0">
                <a:solidFill>
                  <a:schemeClr val="bg1"/>
                </a:solidFill>
                <a:latin typeface="Times New Roman"/>
                <a:cs typeface="Times New Roman"/>
              </a:rPr>
              <a:t>144</a:t>
            </a:r>
            <a:r>
              <a:rPr lang="en-US" dirty="0" smtClean="0">
                <a:solidFill>
                  <a:schemeClr val="bg1"/>
                </a:solidFill>
                <a:latin typeface="Times New Roman"/>
                <a:cs typeface="Times New Roman"/>
              </a:rPr>
              <a:t>Nd)</a:t>
            </a:r>
            <a:r>
              <a:rPr lang="en-US" baseline="-25000" dirty="0" smtClean="0">
                <a:solidFill>
                  <a:schemeClr val="bg1"/>
                </a:solidFill>
                <a:latin typeface="Times New Roman"/>
                <a:cs typeface="Times New Roman"/>
              </a:rPr>
              <a:t>CHUR</a:t>
            </a:r>
            <a:r>
              <a:rPr lang="en-US" dirty="0" smtClean="0">
                <a:solidFill>
                  <a:schemeClr val="bg1"/>
                </a:solidFill>
                <a:latin typeface="Times New Roman"/>
                <a:cs typeface="Times New Roman"/>
              </a:rPr>
              <a:t> – 1) * 10,000</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12858377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1071" y="1759857"/>
            <a:ext cx="7474858" cy="451076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66" name="Rectangle 2"/>
          <p:cNvSpPr>
            <a:spLocks noGrp="1" noChangeArrowheads="1"/>
          </p:cNvSpPr>
          <p:nvPr>
            <p:ph type="title"/>
          </p:nvPr>
        </p:nvSpPr>
        <p:spPr>
          <a:xfrm>
            <a:off x="457200" y="256495"/>
            <a:ext cx="8229600" cy="1143000"/>
          </a:xfrm>
        </p:spPr>
        <p:txBody>
          <a:bodyPr>
            <a:normAutofit fontScale="90000"/>
          </a:bodyPr>
          <a:lstStyle/>
          <a:p>
            <a:r>
              <a:rPr lang="en-US" sz="3200" dirty="0" smtClean="0">
                <a:solidFill>
                  <a:srgbClr val="FFFF00"/>
                </a:solidFill>
                <a:latin typeface="Times New Roman"/>
                <a:cs typeface="Times New Roman"/>
              </a:rPr>
              <a:t>Model Mantle Evolution in </a:t>
            </a:r>
            <a:r>
              <a:rPr lang="en-US" sz="3200" dirty="0" err="1" smtClean="0">
                <a:solidFill>
                  <a:srgbClr val="FFFF00"/>
                </a:solidFill>
                <a:latin typeface="Times New Roman"/>
                <a:cs typeface="Times New Roman"/>
              </a:rPr>
              <a:t>Nd</a:t>
            </a:r>
            <a:r>
              <a:rPr lang="en-US" sz="3200" dirty="0" smtClean="0">
                <a:solidFill>
                  <a:srgbClr val="FFFF00"/>
                </a:solidFill>
                <a:latin typeface="Times New Roman"/>
                <a:cs typeface="Times New Roman"/>
              </a:rPr>
              <a:t> and </a:t>
            </a:r>
            <a:r>
              <a:rPr lang="en-US" sz="3200" dirty="0" err="1" smtClean="0">
                <a:solidFill>
                  <a:srgbClr val="FFFF00"/>
                </a:solidFill>
                <a:latin typeface="Times New Roman"/>
                <a:cs typeface="Times New Roman"/>
              </a:rPr>
              <a:t>Hf</a:t>
            </a:r>
            <a:r>
              <a:rPr lang="en-US" sz="3200" dirty="0" smtClean="0">
                <a:solidFill>
                  <a:srgbClr val="FFFF00"/>
                </a:solidFill>
                <a:latin typeface="Times New Roman"/>
                <a:cs typeface="Times New Roman"/>
              </a:rPr>
              <a:t> is not a Given – it Reflects the Integrated History of Crust-Mantle Differentiation on Earth</a:t>
            </a:r>
            <a:endParaRPr lang="en-US" dirty="0">
              <a:solidFill>
                <a:srgbClr val="FFFF00"/>
              </a:solidFill>
              <a:latin typeface="Times New Roman"/>
              <a:cs typeface="Times New Roman"/>
            </a:endParaRPr>
          </a:p>
        </p:txBody>
      </p:sp>
      <p:pic>
        <p:nvPicPr>
          <p:cNvPr id="1126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86643" y="1981200"/>
            <a:ext cx="5384120" cy="4114800"/>
          </a:xfrm>
          <a:noFill/>
          <a:ln/>
        </p:spPr>
      </p:pic>
      <p:sp>
        <p:nvSpPr>
          <p:cNvPr id="11269" name="Text Box 5"/>
          <p:cNvSpPr txBox="1">
            <a:spLocks noChangeArrowheads="1"/>
          </p:cNvSpPr>
          <p:nvPr/>
        </p:nvSpPr>
        <p:spPr bwMode="auto">
          <a:xfrm>
            <a:off x="5943599" y="3048000"/>
            <a:ext cx="2211615" cy="369332"/>
          </a:xfrm>
          <a:prstGeom prst="rect">
            <a:avLst/>
          </a:prstGeom>
          <a:solidFill>
            <a:schemeClr val="bg1"/>
          </a:solidFill>
          <a:ln>
            <a:noFill/>
          </a:ln>
          <a:effectLst/>
          <a:extLst/>
        </p:spPr>
        <p:txBody>
          <a:bodyPr wrap="square">
            <a:spAutoFit/>
          </a:bodyPr>
          <a:lstStyle/>
          <a:p>
            <a:r>
              <a:rPr lang="en-US" dirty="0">
                <a:solidFill>
                  <a:srgbClr val="FF0000"/>
                </a:solidFill>
              </a:rPr>
              <a:t>Rapid Early Depletion</a:t>
            </a:r>
            <a:endParaRPr lang="en-US" dirty="0"/>
          </a:p>
        </p:txBody>
      </p:sp>
      <p:sp>
        <p:nvSpPr>
          <p:cNvPr id="11270" name="Text Box 6"/>
          <p:cNvSpPr txBox="1">
            <a:spLocks noChangeArrowheads="1"/>
          </p:cNvSpPr>
          <p:nvPr/>
        </p:nvSpPr>
        <p:spPr bwMode="auto">
          <a:xfrm>
            <a:off x="3200400" y="58674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solidFill>
                  <a:srgbClr val="FF0000"/>
                </a:solidFill>
              </a:rPr>
              <a:t>A Period of Rapid Crust Recycling?</a:t>
            </a:r>
            <a:endParaRPr lang="en-US"/>
          </a:p>
        </p:txBody>
      </p:sp>
      <p:sp>
        <p:nvSpPr>
          <p:cNvPr id="11271" name="Text Box 7"/>
          <p:cNvSpPr txBox="1">
            <a:spLocks noChangeArrowheads="1"/>
          </p:cNvSpPr>
          <p:nvPr/>
        </p:nvSpPr>
        <p:spPr bwMode="auto">
          <a:xfrm>
            <a:off x="1330884" y="4114800"/>
            <a:ext cx="14123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err="1" smtClean="0">
                <a:solidFill>
                  <a:srgbClr val="FF0000"/>
                </a:solidFill>
              </a:rPr>
              <a:t>SteadyState</a:t>
            </a:r>
            <a:r>
              <a:rPr lang="en-US" dirty="0">
                <a:solidFill>
                  <a:srgbClr val="FF0000"/>
                </a:solidFill>
              </a:rPr>
              <a:t>?</a:t>
            </a:r>
            <a:endParaRPr lang="en-US" dirty="0"/>
          </a:p>
        </p:txBody>
      </p:sp>
      <p:sp>
        <p:nvSpPr>
          <p:cNvPr id="11272" name="Line 8"/>
          <p:cNvSpPr>
            <a:spLocks noChangeShapeType="1"/>
          </p:cNvSpPr>
          <p:nvPr/>
        </p:nvSpPr>
        <p:spPr bwMode="auto">
          <a:xfrm flipV="1">
            <a:off x="2743200" y="3429000"/>
            <a:ext cx="914400" cy="685800"/>
          </a:xfrm>
          <a:prstGeom prst="line">
            <a:avLst/>
          </a:prstGeom>
          <a:noFill/>
          <a:ln w="9525">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5" name="Line 11"/>
          <p:cNvSpPr>
            <a:spLocks noChangeShapeType="1"/>
          </p:cNvSpPr>
          <p:nvPr/>
        </p:nvSpPr>
        <p:spPr bwMode="auto">
          <a:xfrm flipV="1">
            <a:off x="6400800" y="3581400"/>
            <a:ext cx="76200" cy="1066800"/>
          </a:xfrm>
          <a:prstGeom prst="line">
            <a:avLst/>
          </a:prstGeom>
          <a:noFill/>
          <a:ln w="9525">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6" name="Line 12"/>
          <p:cNvSpPr>
            <a:spLocks noChangeShapeType="1"/>
          </p:cNvSpPr>
          <p:nvPr/>
        </p:nvSpPr>
        <p:spPr bwMode="auto">
          <a:xfrm flipH="1">
            <a:off x="3505200" y="4343400"/>
            <a:ext cx="2057400" cy="1524000"/>
          </a:xfrm>
          <a:prstGeom prst="line">
            <a:avLst/>
          </a:prstGeom>
          <a:noFill/>
          <a:ln w="9525">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7" name="Text Box 13"/>
          <p:cNvSpPr txBox="1">
            <a:spLocks noChangeArrowheads="1"/>
          </p:cNvSpPr>
          <p:nvPr/>
        </p:nvSpPr>
        <p:spPr bwMode="auto">
          <a:xfrm>
            <a:off x="212725" y="6270625"/>
            <a:ext cx="1592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schemeClr val="bg1"/>
                </a:solidFill>
                <a:latin typeface="Times New Roman"/>
                <a:cs typeface="Times New Roman"/>
              </a:rPr>
              <a:t>Bennett, TOG 2003</a:t>
            </a:r>
            <a:endParaRPr lang="en-US" dirty="0">
              <a:solidFill>
                <a:schemeClr val="bg1"/>
              </a:solidFill>
              <a:latin typeface="Times New Roman"/>
              <a:cs typeface="Times New Roman"/>
            </a:endParaRPr>
          </a:p>
        </p:txBody>
      </p:sp>
      <p:sp>
        <p:nvSpPr>
          <p:cNvPr id="11279" name="Text Box 15"/>
          <p:cNvSpPr txBox="1">
            <a:spLocks noChangeArrowheads="1"/>
          </p:cNvSpPr>
          <p:nvPr/>
        </p:nvSpPr>
        <p:spPr bwMode="auto">
          <a:xfrm>
            <a:off x="838200" y="1965325"/>
            <a:ext cx="1676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Increasing</a:t>
            </a:r>
          </a:p>
          <a:p>
            <a:r>
              <a:rPr lang="en-US"/>
              <a:t>Mantle </a:t>
            </a:r>
          </a:p>
          <a:p>
            <a:r>
              <a:rPr lang="en-US"/>
              <a:t>Depletion</a:t>
            </a:r>
          </a:p>
        </p:txBody>
      </p:sp>
      <p:sp>
        <p:nvSpPr>
          <p:cNvPr id="11280" name="AutoShape 16"/>
          <p:cNvSpPr>
            <a:spLocks noChangeArrowheads="1"/>
          </p:cNvSpPr>
          <p:nvPr/>
        </p:nvSpPr>
        <p:spPr bwMode="auto">
          <a:xfrm>
            <a:off x="1295400" y="3200400"/>
            <a:ext cx="304800" cy="609600"/>
          </a:xfrm>
          <a:prstGeom prst="upArrow">
            <a:avLst>
              <a:gd name="adj1" fmla="val 50000"/>
              <a:gd name="adj2"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TextBox 2"/>
          <p:cNvSpPr txBox="1"/>
          <p:nvPr/>
        </p:nvSpPr>
        <p:spPr>
          <a:xfrm>
            <a:off x="4549813" y="2549072"/>
            <a:ext cx="1850987" cy="307777"/>
          </a:xfrm>
          <a:prstGeom prst="rect">
            <a:avLst/>
          </a:prstGeom>
          <a:noFill/>
        </p:spPr>
        <p:txBody>
          <a:bodyPr wrap="none" rtlCol="0">
            <a:spAutoFit/>
          </a:bodyPr>
          <a:lstStyle/>
          <a:p>
            <a:r>
              <a:rPr lang="en-US" sz="1400" dirty="0" smtClean="0">
                <a:latin typeface="Helvetica"/>
                <a:cs typeface="Helvetica"/>
              </a:rPr>
              <a:t>Mantle-derived rocks</a:t>
            </a:r>
            <a:endParaRPr lang="en-US" sz="1400" dirty="0">
              <a:latin typeface="Helvetica"/>
              <a:cs typeface="Helvetica"/>
            </a:endParaRPr>
          </a:p>
        </p:txBody>
      </p:sp>
      <p:cxnSp>
        <p:nvCxnSpPr>
          <p:cNvPr id="5" name="Straight Connector 4"/>
          <p:cNvCxnSpPr/>
          <p:nvPr/>
        </p:nvCxnSpPr>
        <p:spPr>
          <a:xfrm flipH="1" flipV="1">
            <a:off x="1600200" y="5061857"/>
            <a:ext cx="5212443" cy="18144"/>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295400" y="4818391"/>
            <a:ext cx="1406355" cy="523220"/>
          </a:xfrm>
          <a:prstGeom prst="rect">
            <a:avLst/>
          </a:prstGeom>
          <a:noFill/>
        </p:spPr>
        <p:txBody>
          <a:bodyPr wrap="none" rtlCol="0">
            <a:spAutoFit/>
          </a:bodyPr>
          <a:lstStyle/>
          <a:p>
            <a:r>
              <a:rPr lang="en-US" sz="1400" dirty="0" smtClean="0">
                <a:latin typeface="Times New Roman"/>
                <a:cs typeface="Times New Roman"/>
              </a:rPr>
              <a:t>Chondritic</a:t>
            </a:r>
          </a:p>
          <a:p>
            <a:r>
              <a:rPr lang="en-US" sz="1400" dirty="0" smtClean="0">
                <a:latin typeface="Times New Roman"/>
                <a:cs typeface="Times New Roman"/>
              </a:rPr>
              <a:t>Primitive Mantle</a:t>
            </a:r>
            <a:endParaRPr lang="en-US" sz="1400" dirty="0">
              <a:latin typeface="Times New Roman"/>
              <a:cs typeface="Times New Roman"/>
            </a:endParaRPr>
          </a:p>
        </p:txBody>
      </p:sp>
    </p:spTree>
    <p:extLst>
      <p:ext uri="{BB962C8B-B14F-4D97-AF65-F5344CB8AC3E}">
        <p14:creationId xmlns:p14="http://schemas.microsoft.com/office/powerpoint/2010/main" val="287576449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0" y="3335338"/>
            <a:ext cx="9144000" cy="3522662"/>
          </a:xfrm>
          <a:prstGeom prst="rect">
            <a:avLst/>
          </a:prstGeom>
          <a:solidFill>
            <a:srgbClr val="FFFFFF"/>
          </a:solidFill>
          <a:ln w="9525">
            <a:solidFill>
              <a:schemeClr val="tx1"/>
            </a:solidFill>
            <a:round/>
            <a:headEnd/>
            <a:tailEnd/>
          </a:ln>
        </p:spPr>
        <p:txBody>
          <a:bodyPr/>
          <a:lstStyle/>
          <a:p>
            <a:endParaRPr lang="en-US"/>
          </a:p>
        </p:txBody>
      </p:sp>
      <p:sp>
        <p:nvSpPr>
          <p:cNvPr id="38914" name="Text Box 10"/>
          <p:cNvSpPr txBox="1">
            <a:spLocks noChangeArrowheads="1"/>
          </p:cNvSpPr>
          <p:nvPr/>
        </p:nvSpPr>
        <p:spPr bwMode="auto">
          <a:xfrm>
            <a:off x="0" y="114300"/>
            <a:ext cx="9234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r>
              <a:rPr lang="en-US" dirty="0" smtClean="0">
                <a:solidFill>
                  <a:srgbClr val="FFFF00"/>
                </a:solidFill>
              </a:rPr>
              <a:t>A Change in Crust Formation Processes at ~3 </a:t>
            </a:r>
            <a:r>
              <a:rPr lang="en-US" dirty="0" err="1" smtClean="0">
                <a:solidFill>
                  <a:srgbClr val="FFFF00"/>
                </a:solidFill>
              </a:rPr>
              <a:t>Ga</a:t>
            </a:r>
            <a:r>
              <a:rPr lang="en-US" dirty="0">
                <a:solidFill>
                  <a:srgbClr val="FFFF00"/>
                </a:solidFill>
              </a:rPr>
              <a:t>?</a:t>
            </a:r>
            <a:endParaRPr lang="en-US" b="1" dirty="0">
              <a:solidFill>
                <a:srgbClr val="FFFF00"/>
              </a:solidFill>
            </a:endParaRPr>
          </a:p>
        </p:txBody>
      </p:sp>
      <p:sp>
        <p:nvSpPr>
          <p:cNvPr id="38915" name="Text Box 11"/>
          <p:cNvSpPr txBox="1">
            <a:spLocks noChangeArrowheads="1"/>
          </p:cNvSpPr>
          <p:nvPr/>
        </p:nvSpPr>
        <p:spPr bwMode="auto">
          <a:xfrm>
            <a:off x="381000" y="898525"/>
            <a:ext cx="825980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dirty="0" smtClean="0">
                <a:solidFill>
                  <a:schemeClr val="bg1"/>
                </a:solidFill>
              </a:rPr>
              <a:t>Mantle-derived rocks show a rapid increase in </a:t>
            </a:r>
            <a:r>
              <a:rPr lang="en-US" dirty="0" err="1" smtClean="0">
                <a:solidFill>
                  <a:schemeClr val="bg1"/>
                </a:solidFill>
                <a:latin typeface="Symbol" charset="2"/>
                <a:cs typeface="Symbol" charset="2"/>
              </a:rPr>
              <a:t>e</a:t>
            </a:r>
            <a:r>
              <a:rPr lang="en-US" baseline="-25000" dirty="0" err="1" smtClean="0">
                <a:solidFill>
                  <a:schemeClr val="bg1"/>
                </a:solidFill>
              </a:rPr>
              <a:t>Nd</a:t>
            </a:r>
            <a:r>
              <a:rPr lang="en-US" dirty="0" smtClean="0">
                <a:solidFill>
                  <a:schemeClr val="bg1"/>
                </a:solidFill>
              </a:rPr>
              <a:t> between 4.4 and 3.5 Ga.  Could this reflect rapid and voluminous crust production right at Earth formation with the onset of major crustal recycling not starting until ~3 </a:t>
            </a:r>
            <a:r>
              <a:rPr lang="en-US" dirty="0" err="1" smtClean="0">
                <a:solidFill>
                  <a:schemeClr val="bg1"/>
                </a:solidFill>
              </a:rPr>
              <a:t>Ga</a:t>
            </a:r>
            <a:r>
              <a:rPr lang="en-US" dirty="0" smtClean="0">
                <a:solidFill>
                  <a:schemeClr val="bg1"/>
                </a:solidFill>
              </a:rPr>
              <a:t>?  </a:t>
            </a:r>
            <a:endParaRPr lang="en-US" dirty="0">
              <a:solidFill>
                <a:schemeClr val="bg1"/>
              </a:solidFill>
            </a:endParaRPr>
          </a:p>
        </p:txBody>
      </p:sp>
      <p:pic>
        <p:nvPicPr>
          <p:cNvPr id="3891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4572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429000"/>
            <a:ext cx="38354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 Box 14"/>
          <p:cNvSpPr txBox="1">
            <a:spLocks noChangeArrowheads="1"/>
          </p:cNvSpPr>
          <p:nvPr/>
        </p:nvSpPr>
        <p:spPr bwMode="auto">
          <a:xfrm>
            <a:off x="6553200" y="3810000"/>
            <a:ext cx="230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000"/>
              <a:t>Figure after Shirey et al., 2007 with data from numerous literature sources</a:t>
            </a:r>
            <a:endParaRPr lang="en-US"/>
          </a:p>
        </p:txBody>
      </p:sp>
      <p:sp>
        <p:nvSpPr>
          <p:cNvPr id="38919" name="Text Box 15"/>
          <p:cNvSpPr txBox="1">
            <a:spLocks noChangeArrowheads="1"/>
          </p:cNvSpPr>
          <p:nvPr/>
        </p:nvSpPr>
        <p:spPr bwMode="auto">
          <a:xfrm>
            <a:off x="5867400" y="3360738"/>
            <a:ext cx="3005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Initial </a:t>
            </a:r>
            <a:r>
              <a:rPr lang="en-US" sz="1400">
                <a:latin typeface="Symbol" charset="0"/>
                <a:sym typeface="Symbol" charset="0"/>
              </a:rPr>
              <a:t></a:t>
            </a:r>
            <a:r>
              <a:rPr lang="en-US" sz="1400" baseline="30000"/>
              <a:t>143</a:t>
            </a:r>
            <a:r>
              <a:rPr lang="en-US" sz="1400"/>
              <a:t>Nd in Mantle-Derived Rocks</a:t>
            </a:r>
            <a:endParaRPr lang="en-US"/>
          </a:p>
        </p:txBody>
      </p:sp>
      <p:sp>
        <p:nvSpPr>
          <p:cNvPr id="38920" name="Rectangle 16"/>
          <p:cNvSpPr>
            <a:spLocks noChangeArrowheads="1"/>
          </p:cNvSpPr>
          <p:nvPr/>
        </p:nvSpPr>
        <p:spPr bwMode="auto">
          <a:xfrm>
            <a:off x="990600" y="3352800"/>
            <a:ext cx="354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aseline="30000"/>
              <a:t>142</a:t>
            </a:r>
            <a:r>
              <a:rPr lang="en-US" sz="1400"/>
              <a:t>Nd/</a:t>
            </a:r>
            <a:r>
              <a:rPr lang="en-US" sz="1400" baseline="30000"/>
              <a:t>144</a:t>
            </a:r>
            <a:r>
              <a:rPr lang="en-US" sz="1400"/>
              <a:t>Nd in Archean Mantle-Derived Rocks</a:t>
            </a:r>
          </a:p>
        </p:txBody>
      </p:sp>
      <p:sp>
        <p:nvSpPr>
          <p:cNvPr id="38921" name="TextBox 2"/>
          <p:cNvSpPr txBox="1">
            <a:spLocks noChangeArrowheads="1"/>
          </p:cNvSpPr>
          <p:nvPr/>
        </p:nvSpPr>
        <p:spPr bwMode="auto">
          <a:xfrm>
            <a:off x="3446463" y="6550025"/>
            <a:ext cx="315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a:t>From Carlson &amp; Boyet, Phil. Trans. 2008</a:t>
            </a:r>
          </a:p>
        </p:txBody>
      </p:sp>
    </p:spTree>
    <p:extLst>
      <p:ext uri="{BB962C8B-B14F-4D97-AF65-F5344CB8AC3E}">
        <p14:creationId xmlns:p14="http://schemas.microsoft.com/office/powerpoint/2010/main" val="28022212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9130" y="943721"/>
            <a:ext cx="2454870" cy="4147713"/>
          </a:xfrm>
        </p:spPr>
        <p:txBody>
          <a:bodyPr>
            <a:normAutofit/>
          </a:bodyPr>
          <a:lstStyle/>
          <a:p>
            <a:r>
              <a:rPr lang="en-US" sz="2400" dirty="0" smtClean="0">
                <a:solidFill>
                  <a:srgbClr val="FFFF00"/>
                </a:solidFill>
                <a:latin typeface="Times New Roman"/>
                <a:cs typeface="Times New Roman"/>
              </a:rPr>
              <a:t>Strong change in ratio of new to reworked/ crust at ~3 Ga.  Mirrored by increased crustal </a:t>
            </a:r>
            <a:r>
              <a:rPr lang="en-US" sz="2400" dirty="0" err="1" smtClean="0">
                <a:solidFill>
                  <a:srgbClr val="FFFF00"/>
                </a:solidFill>
                <a:latin typeface="Times New Roman"/>
                <a:cs typeface="Times New Roman"/>
              </a:rPr>
              <a:t>recyling</a:t>
            </a:r>
            <a:r>
              <a:rPr lang="en-US" sz="2400" dirty="0" smtClean="0">
                <a:solidFill>
                  <a:srgbClr val="FFFF00"/>
                </a:solidFill>
                <a:latin typeface="Times New Roman"/>
                <a:cs typeface="Times New Roman"/>
              </a:rPr>
              <a:t> into mantle?</a:t>
            </a:r>
            <a:endParaRPr lang="en-US" sz="2400" dirty="0">
              <a:solidFill>
                <a:srgbClr val="FFFF00"/>
              </a:solidFill>
              <a:latin typeface="Times New Roman"/>
              <a:cs typeface="Times New Roman"/>
            </a:endParaRPr>
          </a:p>
        </p:txBody>
      </p:sp>
      <p:pic>
        <p:nvPicPr>
          <p:cNvPr id="5" name="Picture 4"/>
          <p:cNvPicPr>
            <a:picLocks noChangeAspect="1"/>
          </p:cNvPicPr>
          <p:nvPr/>
        </p:nvPicPr>
        <p:blipFill>
          <a:blip r:embed="rId3"/>
          <a:stretch>
            <a:fillRect/>
          </a:stretch>
        </p:blipFill>
        <p:spPr>
          <a:xfrm>
            <a:off x="0" y="0"/>
            <a:ext cx="6689130" cy="6858000"/>
          </a:xfrm>
          <a:prstGeom prst="rect">
            <a:avLst/>
          </a:prstGeom>
        </p:spPr>
      </p:pic>
      <p:sp>
        <p:nvSpPr>
          <p:cNvPr id="3" name="TextBox 2"/>
          <p:cNvSpPr txBox="1"/>
          <p:nvPr/>
        </p:nvSpPr>
        <p:spPr>
          <a:xfrm>
            <a:off x="2352541" y="157355"/>
            <a:ext cx="1705429" cy="646331"/>
          </a:xfrm>
          <a:prstGeom prst="rect">
            <a:avLst/>
          </a:prstGeom>
          <a:noFill/>
        </p:spPr>
        <p:txBody>
          <a:bodyPr wrap="square" rtlCol="0">
            <a:spAutoFit/>
          </a:bodyPr>
          <a:lstStyle/>
          <a:p>
            <a:r>
              <a:rPr lang="en-US" dirty="0" err="1" smtClean="0">
                <a:latin typeface="Times New Roman"/>
                <a:cs typeface="Times New Roman"/>
              </a:rPr>
              <a:t>Dhuime</a:t>
            </a:r>
            <a:r>
              <a:rPr lang="en-US" dirty="0" smtClean="0">
                <a:latin typeface="Times New Roman"/>
                <a:cs typeface="Times New Roman"/>
              </a:rPr>
              <a:t> et al., Science 2012</a:t>
            </a:r>
            <a:endParaRPr lang="en-US" dirty="0">
              <a:latin typeface="Times New Roman"/>
              <a:cs typeface="Times New Roman"/>
            </a:endParaRPr>
          </a:p>
        </p:txBody>
      </p:sp>
      <p:sp>
        <p:nvSpPr>
          <p:cNvPr id="7" name="Rectangle 6"/>
          <p:cNvSpPr/>
          <p:nvPr/>
        </p:nvSpPr>
        <p:spPr>
          <a:xfrm>
            <a:off x="0" y="3145738"/>
            <a:ext cx="6689130" cy="3712262"/>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346" y="3484090"/>
            <a:ext cx="5418234"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flipH="1" flipV="1">
            <a:off x="827300" y="3833140"/>
            <a:ext cx="5115280" cy="2271922"/>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538080" y="4182666"/>
            <a:ext cx="0" cy="16518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948909" y="4747734"/>
            <a:ext cx="0" cy="11301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281734" y="5834538"/>
            <a:ext cx="1768596" cy="369332"/>
          </a:xfrm>
          <a:prstGeom prst="rect">
            <a:avLst/>
          </a:prstGeom>
          <a:noFill/>
        </p:spPr>
        <p:txBody>
          <a:bodyPr wrap="none" rtlCol="0">
            <a:spAutoFit/>
          </a:bodyPr>
          <a:lstStyle/>
          <a:p>
            <a:r>
              <a:rPr lang="en-US" dirty="0" smtClean="0"/>
              <a:t>Crustal Recycling</a:t>
            </a:r>
            <a:endParaRPr lang="en-US" dirty="0"/>
          </a:p>
        </p:txBody>
      </p:sp>
    </p:spTree>
    <p:extLst>
      <p:ext uri="{BB962C8B-B14F-4D97-AF65-F5344CB8AC3E}">
        <p14:creationId xmlns:p14="http://schemas.microsoft.com/office/powerpoint/2010/main" val="34816945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latin typeface="Times New Roman"/>
                <a:cs typeface="Times New Roman"/>
              </a:rPr>
              <a:t>Why is Estimating Continental Volume</a:t>
            </a:r>
            <a:br>
              <a:rPr lang="en-US" sz="3200" dirty="0" smtClean="0">
                <a:solidFill>
                  <a:srgbClr val="FFFF00"/>
                </a:solidFill>
                <a:latin typeface="Times New Roman"/>
                <a:cs typeface="Times New Roman"/>
              </a:rPr>
            </a:br>
            <a:r>
              <a:rPr lang="en-US" sz="3200" dirty="0" smtClean="0">
                <a:solidFill>
                  <a:srgbClr val="FFFF00"/>
                </a:solidFill>
                <a:latin typeface="Times New Roman"/>
                <a:cs typeface="Times New Roman"/>
              </a:rPr>
              <a:t>Through Time so Difficult?</a:t>
            </a:r>
            <a:endParaRPr lang="en-US" sz="3200" dirty="0">
              <a:solidFill>
                <a:srgbClr val="FFFF00"/>
              </a:solidFill>
              <a:latin typeface="Times New Roman"/>
              <a:cs typeface="Times New Roman"/>
            </a:endParaRPr>
          </a:p>
        </p:txBody>
      </p:sp>
      <p:sp>
        <p:nvSpPr>
          <p:cNvPr id="3" name="Content Placeholder 2"/>
          <p:cNvSpPr>
            <a:spLocks noGrp="1"/>
          </p:cNvSpPr>
          <p:nvPr>
            <p:ph idx="1"/>
          </p:nvPr>
        </p:nvSpPr>
        <p:spPr>
          <a:xfrm>
            <a:off x="457200" y="2017486"/>
            <a:ext cx="8229600" cy="4525963"/>
          </a:xfrm>
        </p:spPr>
        <p:txBody>
          <a:bodyPr/>
          <a:lstStyle/>
          <a:p>
            <a:r>
              <a:rPr lang="en-US" dirty="0" smtClean="0">
                <a:solidFill>
                  <a:schemeClr val="bg1"/>
                </a:solidFill>
                <a:latin typeface="Times New Roman"/>
                <a:cs typeface="Times New Roman"/>
              </a:rPr>
              <a:t>Accuracy/precision of geochronology</a:t>
            </a:r>
          </a:p>
          <a:p>
            <a:r>
              <a:rPr lang="en-US" dirty="0" smtClean="0">
                <a:solidFill>
                  <a:schemeClr val="bg1"/>
                </a:solidFill>
                <a:latin typeface="Times New Roman"/>
                <a:cs typeface="Times New Roman"/>
              </a:rPr>
              <a:t>Unraveling events in ancient lithosphere</a:t>
            </a:r>
          </a:p>
          <a:p>
            <a:r>
              <a:rPr lang="en-US" dirty="0" smtClean="0">
                <a:solidFill>
                  <a:schemeClr val="bg1"/>
                </a:solidFill>
                <a:latin typeface="Times New Roman"/>
                <a:cs typeface="Times New Roman"/>
              </a:rPr>
              <a:t>Bias </a:t>
            </a:r>
            <a:r>
              <a:rPr lang="en-US" dirty="0">
                <a:solidFill>
                  <a:schemeClr val="bg1"/>
                </a:solidFill>
                <a:latin typeface="Times New Roman"/>
                <a:cs typeface="Times New Roman"/>
              </a:rPr>
              <a:t>created by dependence on zircon</a:t>
            </a:r>
          </a:p>
          <a:p>
            <a:r>
              <a:rPr lang="en-US" dirty="0" smtClean="0">
                <a:solidFill>
                  <a:schemeClr val="bg1"/>
                </a:solidFill>
                <a:latin typeface="Times New Roman"/>
                <a:cs typeface="Times New Roman"/>
              </a:rPr>
              <a:t>Interpretation of new vs. reworked crust</a:t>
            </a:r>
          </a:p>
          <a:p>
            <a:r>
              <a:rPr lang="en-US" dirty="0" smtClean="0">
                <a:solidFill>
                  <a:srgbClr val="FFFF00"/>
                </a:solidFill>
                <a:latin typeface="Times New Roman"/>
                <a:cs typeface="Times New Roman"/>
              </a:rPr>
              <a:t>Relation of crust to mantle lithosphere</a:t>
            </a:r>
          </a:p>
          <a:p>
            <a:r>
              <a:rPr lang="en-US" dirty="0" smtClean="0">
                <a:solidFill>
                  <a:schemeClr val="bg1"/>
                </a:solidFill>
                <a:latin typeface="Times New Roman"/>
                <a:cs typeface="Times New Roman"/>
              </a:rPr>
              <a:t>Rate of continental lithosphere recycling</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12561750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7525"/>
            <a:ext cx="7772400" cy="1143000"/>
          </a:xfrm>
        </p:spPr>
        <p:txBody>
          <a:bodyPr>
            <a:normAutofit/>
          </a:bodyPr>
          <a:lstStyle/>
          <a:p>
            <a:r>
              <a:rPr lang="en-US" sz="3200" dirty="0" smtClean="0">
                <a:solidFill>
                  <a:srgbClr val="FFFF00"/>
                </a:solidFill>
                <a:latin typeface="Times New Roman"/>
                <a:cs typeface="Times New Roman"/>
              </a:rPr>
              <a:t>Continents are Not Just the Crust</a:t>
            </a:r>
            <a:endParaRPr lang="en-US" sz="3200" dirty="0">
              <a:solidFill>
                <a:srgbClr val="FFFF00"/>
              </a:solidFill>
              <a:latin typeface="Times New Roman"/>
              <a:cs typeface="Times New Roman"/>
            </a:endParaRPr>
          </a:p>
        </p:txBody>
      </p:sp>
      <p:pic>
        <p:nvPicPr>
          <p:cNvPr id="5" name="Picture 4"/>
          <p:cNvPicPr>
            <a:picLocks noChangeAspect="1"/>
          </p:cNvPicPr>
          <p:nvPr/>
        </p:nvPicPr>
        <p:blipFill>
          <a:blip r:embed="rId3"/>
          <a:stretch>
            <a:fillRect/>
          </a:stretch>
        </p:blipFill>
        <p:spPr>
          <a:xfrm>
            <a:off x="-1" y="1844245"/>
            <a:ext cx="9166431" cy="3995970"/>
          </a:xfrm>
          <a:prstGeom prst="rect">
            <a:avLst/>
          </a:prstGeom>
        </p:spPr>
      </p:pic>
      <p:sp>
        <p:nvSpPr>
          <p:cNvPr id="3" name="TextBox 2"/>
          <p:cNvSpPr txBox="1"/>
          <p:nvPr/>
        </p:nvSpPr>
        <p:spPr>
          <a:xfrm>
            <a:off x="3714209" y="5893191"/>
            <a:ext cx="5429791" cy="369332"/>
          </a:xfrm>
          <a:prstGeom prst="rect">
            <a:avLst/>
          </a:prstGeom>
          <a:noFill/>
        </p:spPr>
        <p:txBody>
          <a:bodyPr wrap="none" rtlCol="0">
            <a:spAutoFit/>
          </a:bodyPr>
          <a:lstStyle/>
          <a:p>
            <a:r>
              <a:rPr lang="en-US" dirty="0">
                <a:solidFill>
                  <a:schemeClr val="bg1"/>
                </a:solidFill>
                <a:latin typeface="Times New Roman"/>
                <a:cs typeface="Times New Roman"/>
              </a:rPr>
              <a:t>s</a:t>
            </a:r>
            <a:r>
              <a:rPr lang="en-US" dirty="0" smtClean="0">
                <a:solidFill>
                  <a:schemeClr val="bg1"/>
                </a:solidFill>
                <a:latin typeface="Times New Roman"/>
                <a:cs typeface="Times New Roman"/>
              </a:rPr>
              <a:t>20rts seismic velocity model from </a:t>
            </a:r>
            <a:r>
              <a:rPr lang="en-US" dirty="0" err="1" smtClean="0">
                <a:solidFill>
                  <a:schemeClr val="bg1"/>
                </a:solidFill>
                <a:latin typeface="Times New Roman"/>
                <a:cs typeface="Times New Roman"/>
              </a:rPr>
              <a:t>Ritsema</a:t>
            </a:r>
            <a:r>
              <a:rPr lang="en-US" dirty="0" smtClean="0">
                <a:solidFill>
                  <a:schemeClr val="bg1"/>
                </a:solidFill>
                <a:latin typeface="Times New Roman"/>
                <a:cs typeface="Times New Roman"/>
              </a:rPr>
              <a:t> et al. (2004)</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35207502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ChangeArrowheads="1"/>
          </p:cNvSpPr>
          <p:nvPr/>
        </p:nvSpPr>
        <p:spPr bwMode="auto">
          <a:xfrm>
            <a:off x="1066800" y="1828800"/>
            <a:ext cx="7086600" cy="449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66" name="Rectangle 2"/>
          <p:cNvSpPr>
            <a:spLocks noGrp="1" noChangeArrowheads="1"/>
          </p:cNvSpPr>
          <p:nvPr>
            <p:ph type="title"/>
          </p:nvPr>
        </p:nvSpPr>
        <p:spPr>
          <a:xfrm>
            <a:off x="81643" y="304800"/>
            <a:ext cx="8871857" cy="990600"/>
          </a:xfrm>
        </p:spPr>
        <p:txBody>
          <a:bodyPr>
            <a:noAutofit/>
          </a:bodyPr>
          <a:lstStyle/>
          <a:p>
            <a:r>
              <a:rPr lang="en-US" sz="3200" dirty="0">
                <a:solidFill>
                  <a:srgbClr val="FFFF00"/>
                </a:solidFill>
                <a:latin typeface="Times New Roman"/>
                <a:cs typeface="Times New Roman"/>
              </a:rPr>
              <a:t>Understanding Continental Lithosphere History:</a:t>
            </a:r>
            <a:r>
              <a:rPr lang="en-US" sz="3200" dirty="0">
                <a:solidFill>
                  <a:schemeClr val="accent2"/>
                </a:solidFill>
                <a:latin typeface="Times New Roman"/>
                <a:cs typeface="Times New Roman"/>
              </a:rPr>
              <a:t> </a:t>
            </a:r>
            <a:br>
              <a:rPr lang="en-US" sz="3200" dirty="0">
                <a:solidFill>
                  <a:schemeClr val="accent2"/>
                </a:solidFill>
                <a:latin typeface="Times New Roman"/>
                <a:cs typeface="Times New Roman"/>
              </a:rPr>
            </a:br>
            <a:r>
              <a:rPr lang="en-US" sz="3200" dirty="0">
                <a:solidFill>
                  <a:schemeClr val="bg1"/>
                </a:solidFill>
                <a:latin typeface="Times New Roman"/>
                <a:cs typeface="Times New Roman"/>
              </a:rPr>
              <a:t>Age Dating the Continental Lithospheric Mantle</a:t>
            </a:r>
            <a:endParaRPr lang="en-US" sz="3200" dirty="0">
              <a:latin typeface="Times New Roman"/>
              <a:cs typeface="Times New Roman"/>
            </a:endParaRPr>
          </a:p>
        </p:txBody>
      </p:sp>
      <p:pic>
        <p:nvPicPr>
          <p:cNvPr id="1126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0638" y="1981200"/>
            <a:ext cx="6561137" cy="4114800"/>
          </a:xfrm>
          <a:noFill/>
          <a:ln/>
        </p:spPr>
      </p:pic>
    </p:spTree>
    <p:extLst>
      <p:ext uri="{BB962C8B-B14F-4D97-AF65-F5344CB8AC3E}">
        <p14:creationId xmlns:p14="http://schemas.microsoft.com/office/powerpoint/2010/main" val="38431373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601788"/>
            <a:ext cx="5867400" cy="4875212"/>
          </a:xfrm>
        </p:spPr>
      </p:pic>
      <p:sp>
        <p:nvSpPr>
          <p:cNvPr id="16388" name="Rectangle 4"/>
          <p:cNvSpPr>
            <a:spLocks noGrp="1" noChangeArrowheads="1"/>
          </p:cNvSpPr>
          <p:nvPr>
            <p:ph type="title"/>
          </p:nvPr>
        </p:nvSpPr>
        <p:spPr>
          <a:xfrm>
            <a:off x="685800" y="228600"/>
            <a:ext cx="7772400" cy="1143000"/>
          </a:xfrm>
        </p:spPr>
        <p:txBody>
          <a:bodyPr/>
          <a:lstStyle/>
          <a:p>
            <a:r>
              <a:rPr lang="en-US" sz="3200" dirty="0" smtClean="0">
                <a:solidFill>
                  <a:srgbClr val="FFFF00"/>
                </a:solidFill>
                <a:latin typeface="Times New Roman"/>
                <a:cs typeface="Times New Roman"/>
              </a:rPr>
              <a:t>High Temperatures,</a:t>
            </a:r>
            <a:r>
              <a:rPr lang="en-US" sz="3200" dirty="0">
                <a:solidFill>
                  <a:srgbClr val="FFFF00"/>
                </a:solidFill>
                <a:latin typeface="Times New Roman"/>
                <a:cs typeface="Times New Roman"/>
              </a:rPr>
              <a:t> </a:t>
            </a:r>
            <a:r>
              <a:rPr lang="en-US" sz="3200" dirty="0" smtClean="0">
                <a:solidFill>
                  <a:srgbClr val="FFFF00"/>
                </a:solidFill>
                <a:latin typeface="Times New Roman"/>
                <a:cs typeface="Times New Roman"/>
              </a:rPr>
              <a:t>and Lack of Zircon, in Mantle Lithosphere Confounds Age Dating</a:t>
            </a:r>
            <a:endParaRPr lang="en-US" dirty="0">
              <a:latin typeface="Times New Roman"/>
              <a:cs typeface="Times New Roman"/>
            </a:endParaRPr>
          </a:p>
        </p:txBody>
      </p:sp>
    </p:spTree>
    <p:extLst>
      <p:ext uri="{BB962C8B-B14F-4D97-AF65-F5344CB8AC3E}">
        <p14:creationId xmlns:p14="http://schemas.microsoft.com/office/powerpoint/2010/main" val="36635611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4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p:cNvSpPr txBox="1">
            <a:spLocks noChangeArrowheads="1"/>
          </p:cNvSpPr>
          <p:nvPr/>
        </p:nvSpPr>
        <p:spPr bwMode="auto">
          <a:xfrm>
            <a:off x="4038600" y="0"/>
            <a:ext cx="5105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FFFF00"/>
                </a:solidFill>
              </a:rPr>
              <a:t>How Does Radioactive Dating Work?</a:t>
            </a:r>
          </a:p>
        </p:txBody>
      </p:sp>
      <p:sp>
        <p:nvSpPr>
          <p:cNvPr id="40964" name="TextBox 3"/>
          <p:cNvSpPr txBox="1">
            <a:spLocks noChangeArrowheads="1"/>
          </p:cNvSpPr>
          <p:nvPr/>
        </p:nvSpPr>
        <p:spPr bwMode="auto">
          <a:xfrm>
            <a:off x="4191000" y="1143000"/>
            <a:ext cx="495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FF00"/>
                </a:solidFill>
              </a:rPr>
              <a:t>Parent isotopes:</a:t>
            </a:r>
          </a:p>
          <a:p>
            <a:r>
              <a:rPr lang="en-US" sz="1800" dirty="0" smtClean="0">
                <a:solidFill>
                  <a:schemeClr val="bg1"/>
                </a:solidFill>
              </a:rPr>
              <a:t>40Potassium (K), 87Rubidium (</a:t>
            </a:r>
            <a:r>
              <a:rPr lang="en-US" sz="1800" dirty="0" err="1" smtClean="0">
                <a:solidFill>
                  <a:schemeClr val="bg1"/>
                </a:solidFill>
              </a:rPr>
              <a:t>Rb</a:t>
            </a:r>
            <a:r>
              <a:rPr lang="en-US" sz="1800" dirty="0" smtClean="0">
                <a:solidFill>
                  <a:schemeClr val="bg1"/>
                </a:solidFill>
              </a:rPr>
              <a:t>), 146Samarium, 147Samarium (</a:t>
            </a:r>
            <a:r>
              <a:rPr lang="en-US" sz="1800" dirty="0" err="1" smtClean="0">
                <a:solidFill>
                  <a:schemeClr val="bg1"/>
                </a:solidFill>
              </a:rPr>
              <a:t>Sm</a:t>
            </a:r>
            <a:r>
              <a:rPr lang="en-US" sz="1800" dirty="0" smtClean="0">
                <a:solidFill>
                  <a:schemeClr val="bg1"/>
                </a:solidFill>
              </a:rPr>
              <a:t>), 176Lutetium (Lu), 187Rhenium (Re), 230Thorium (</a:t>
            </a:r>
            <a:r>
              <a:rPr lang="en-US" sz="1800" dirty="0" err="1" smtClean="0">
                <a:solidFill>
                  <a:schemeClr val="bg1"/>
                </a:solidFill>
              </a:rPr>
              <a:t>Th</a:t>
            </a:r>
            <a:r>
              <a:rPr lang="en-US" sz="1800" dirty="0" smtClean="0">
                <a:solidFill>
                  <a:schemeClr val="bg1"/>
                </a:solidFill>
              </a:rPr>
              <a:t>), </a:t>
            </a:r>
            <a:r>
              <a:rPr lang="en-US" sz="1800" dirty="0">
                <a:solidFill>
                  <a:schemeClr val="bg1"/>
                </a:solidFill>
              </a:rPr>
              <a:t>235Uranium, </a:t>
            </a:r>
            <a:r>
              <a:rPr lang="en-US" sz="1800" dirty="0" smtClean="0">
                <a:solidFill>
                  <a:schemeClr val="bg1"/>
                </a:solidFill>
              </a:rPr>
              <a:t>238Uranium (U)</a:t>
            </a:r>
            <a:endParaRPr lang="en-US" sz="1800" dirty="0">
              <a:solidFill>
                <a:schemeClr val="bg1"/>
              </a:solidFill>
            </a:endParaRPr>
          </a:p>
        </p:txBody>
      </p:sp>
      <p:sp>
        <p:nvSpPr>
          <p:cNvPr id="40965" name="TextBox 4"/>
          <p:cNvSpPr txBox="1">
            <a:spLocks noChangeArrowheads="1"/>
          </p:cNvSpPr>
          <p:nvPr/>
        </p:nvSpPr>
        <p:spPr bwMode="auto">
          <a:xfrm>
            <a:off x="4267200" y="4386943"/>
            <a:ext cx="48768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FF00"/>
                </a:solidFill>
              </a:rPr>
              <a:t>Daughter Isotopes:</a:t>
            </a:r>
          </a:p>
          <a:p>
            <a:r>
              <a:rPr lang="en-US" sz="1800" dirty="0" smtClean="0">
                <a:solidFill>
                  <a:schemeClr val="bg1"/>
                </a:solidFill>
              </a:rPr>
              <a:t>40Argon (</a:t>
            </a:r>
            <a:r>
              <a:rPr lang="en-US" sz="1800" dirty="0" err="1" smtClean="0">
                <a:solidFill>
                  <a:schemeClr val="bg1"/>
                </a:solidFill>
              </a:rPr>
              <a:t>Ar</a:t>
            </a:r>
            <a:r>
              <a:rPr lang="en-US" sz="1800" dirty="0" smtClean="0">
                <a:solidFill>
                  <a:schemeClr val="bg1"/>
                </a:solidFill>
              </a:rPr>
              <a:t>), 87Strontium (</a:t>
            </a:r>
            <a:r>
              <a:rPr lang="en-US" sz="1800" dirty="0" err="1" smtClean="0">
                <a:solidFill>
                  <a:schemeClr val="bg1"/>
                </a:solidFill>
              </a:rPr>
              <a:t>Sr</a:t>
            </a:r>
            <a:r>
              <a:rPr lang="en-US" sz="1800" dirty="0" smtClean="0">
                <a:solidFill>
                  <a:schemeClr val="bg1"/>
                </a:solidFill>
              </a:rPr>
              <a:t>), </a:t>
            </a:r>
            <a:r>
              <a:rPr lang="en-US" sz="1800" dirty="0">
                <a:solidFill>
                  <a:schemeClr val="bg1"/>
                </a:solidFill>
              </a:rPr>
              <a:t>142Neodymium</a:t>
            </a:r>
          </a:p>
          <a:p>
            <a:r>
              <a:rPr lang="en-US" sz="1800" dirty="0" smtClean="0">
                <a:solidFill>
                  <a:schemeClr val="bg1"/>
                </a:solidFill>
              </a:rPr>
              <a:t>143Neodymium (</a:t>
            </a:r>
            <a:r>
              <a:rPr lang="en-US" sz="1800" dirty="0" err="1" smtClean="0">
                <a:solidFill>
                  <a:schemeClr val="bg1"/>
                </a:solidFill>
              </a:rPr>
              <a:t>Nd</a:t>
            </a:r>
            <a:r>
              <a:rPr lang="en-US" sz="1800" dirty="0" smtClean="0">
                <a:solidFill>
                  <a:schemeClr val="bg1"/>
                </a:solidFill>
              </a:rPr>
              <a:t>), 176Hafnium (</a:t>
            </a:r>
            <a:r>
              <a:rPr lang="en-US" sz="1800" dirty="0" err="1" smtClean="0">
                <a:solidFill>
                  <a:schemeClr val="bg1"/>
                </a:solidFill>
              </a:rPr>
              <a:t>Hf</a:t>
            </a:r>
            <a:r>
              <a:rPr lang="en-US" sz="1800" dirty="0" smtClean="0">
                <a:solidFill>
                  <a:schemeClr val="bg1"/>
                </a:solidFill>
              </a:rPr>
              <a:t>), 187Osmium (</a:t>
            </a:r>
            <a:r>
              <a:rPr lang="en-US" sz="1800" dirty="0" err="1" smtClean="0">
                <a:solidFill>
                  <a:schemeClr val="bg1"/>
                </a:solidFill>
              </a:rPr>
              <a:t>Os</a:t>
            </a:r>
            <a:r>
              <a:rPr lang="en-US" sz="1800" dirty="0" smtClean="0">
                <a:solidFill>
                  <a:schemeClr val="bg1"/>
                </a:solidFill>
              </a:rPr>
              <a:t>), 208Lead</a:t>
            </a:r>
            <a:r>
              <a:rPr lang="en-US" sz="1800" dirty="0">
                <a:solidFill>
                  <a:schemeClr val="bg1"/>
                </a:solidFill>
              </a:rPr>
              <a:t>, 207 Lead, 206Lead</a:t>
            </a:r>
          </a:p>
        </p:txBody>
      </p:sp>
      <p:sp>
        <p:nvSpPr>
          <p:cNvPr id="40966" name="TextBox 5"/>
          <p:cNvSpPr txBox="1">
            <a:spLocks noChangeArrowheads="1"/>
          </p:cNvSpPr>
          <p:nvPr/>
        </p:nvSpPr>
        <p:spPr bwMode="auto">
          <a:xfrm>
            <a:off x="4267200" y="2743200"/>
            <a:ext cx="4876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FF00"/>
                </a:solidFill>
              </a:rPr>
              <a:t>Decay Rate:</a:t>
            </a:r>
          </a:p>
          <a:p>
            <a:r>
              <a:rPr lang="en-US" sz="1800" dirty="0">
                <a:solidFill>
                  <a:srgbClr val="FFFFFF"/>
                </a:solidFill>
              </a:rPr>
              <a:t>Half-lives of millions to hundreds of billion years</a:t>
            </a:r>
          </a:p>
          <a:p>
            <a:r>
              <a:rPr lang="en-US" sz="1800" dirty="0">
                <a:solidFill>
                  <a:srgbClr val="FFFFFF"/>
                </a:solidFill>
              </a:rPr>
              <a:t>1 ppm U = 45 decays per hour</a:t>
            </a:r>
          </a:p>
          <a:p>
            <a:r>
              <a:rPr lang="en-US" sz="1800" dirty="0">
                <a:solidFill>
                  <a:srgbClr val="FFFFFF"/>
                </a:solidFill>
              </a:rPr>
              <a:t>After 1 billion years = </a:t>
            </a:r>
            <a:r>
              <a:rPr lang="en-US" sz="1800" dirty="0" smtClean="0">
                <a:solidFill>
                  <a:srgbClr val="FFFFFF"/>
                </a:solidFill>
              </a:rPr>
              <a:t>700 </a:t>
            </a:r>
            <a:r>
              <a:rPr lang="en-US" sz="1800" dirty="0" err="1" smtClean="0">
                <a:solidFill>
                  <a:srgbClr val="FFFFFF"/>
                </a:solidFill>
              </a:rPr>
              <a:t>nanograms</a:t>
            </a:r>
            <a:r>
              <a:rPr lang="en-US" sz="1800" dirty="0" smtClean="0">
                <a:solidFill>
                  <a:srgbClr val="FFFFFF"/>
                </a:solidFill>
              </a:rPr>
              <a:t> of 206Lead (</a:t>
            </a:r>
            <a:r>
              <a:rPr lang="en-US" sz="1800" dirty="0" err="1" smtClean="0">
                <a:solidFill>
                  <a:srgbClr val="FFFFFF"/>
                </a:solidFill>
              </a:rPr>
              <a:t>Pb</a:t>
            </a:r>
            <a:r>
              <a:rPr lang="en-US" sz="1800" dirty="0" smtClean="0">
                <a:solidFill>
                  <a:srgbClr val="FFFFFF"/>
                </a:solidFill>
              </a:rPr>
              <a:t>)</a:t>
            </a:r>
            <a:endParaRPr lang="en-US" sz="1800" dirty="0">
              <a:solidFill>
                <a:srgbClr val="FFFFFF"/>
              </a:solidFill>
            </a:endParaRPr>
          </a:p>
          <a:p>
            <a:endParaRPr lang="en-US" dirty="0">
              <a:solidFill>
                <a:srgbClr val="FFFFFF"/>
              </a:solidFill>
            </a:endParaRPr>
          </a:p>
        </p:txBody>
      </p:sp>
      <p:cxnSp>
        <p:nvCxnSpPr>
          <p:cNvPr id="40967" name="Straight Arrow Connector 7"/>
          <p:cNvCxnSpPr>
            <a:cxnSpLocks noChangeShapeType="1"/>
          </p:cNvCxnSpPr>
          <p:nvPr/>
        </p:nvCxnSpPr>
        <p:spPr bwMode="auto">
          <a:xfrm rot="10800000" flipV="1">
            <a:off x="2514600" y="1447800"/>
            <a:ext cx="1676400" cy="1143000"/>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40968" name="Straight Arrow Connector 13"/>
          <p:cNvCxnSpPr>
            <a:cxnSpLocks noChangeShapeType="1"/>
          </p:cNvCxnSpPr>
          <p:nvPr/>
        </p:nvCxnSpPr>
        <p:spPr bwMode="auto">
          <a:xfrm flipH="1">
            <a:off x="2286000" y="4682192"/>
            <a:ext cx="1981200" cy="499408"/>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40969" name="Straight Arrow Connector 15"/>
          <p:cNvCxnSpPr>
            <a:cxnSpLocks noChangeShapeType="1"/>
          </p:cNvCxnSpPr>
          <p:nvPr/>
        </p:nvCxnSpPr>
        <p:spPr bwMode="auto">
          <a:xfrm rot="10800000" flipV="1">
            <a:off x="2133600" y="3048000"/>
            <a:ext cx="2133600" cy="381000"/>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
        <p:nvSpPr>
          <p:cNvPr id="3" name="TextBox 2"/>
          <p:cNvSpPr txBox="1"/>
          <p:nvPr/>
        </p:nvSpPr>
        <p:spPr>
          <a:xfrm>
            <a:off x="4116017" y="5809120"/>
            <a:ext cx="5027984" cy="369332"/>
          </a:xfrm>
          <a:prstGeom prst="rect">
            <a:avLst/>
          </a:prstGeom>
          <a:noFill/>
        </p:spPr>
        <p:txBody>
          <a:bodyPr wrap="square" rtlCol="0">
            <a:spAutoFit/>
          </a:bodyPr>
          <a:lstStyle/>
          <a:p>
            <a:endParaRPr lang="en-US" dirty="0">
              <a:solidFill>
                <a:srgbClr val="FFFFFF"/>
              </a:solidFill>
              <a:latin typeface="Times New Roman"/>
              <a:cs typeface="Times New Roman"/>
            </a:endParaRPr>
          </a:p>
        </p:txBody>
      </p:sp>
    </p:spTree>
    <p:extLst>
      <p:ext uri="{BB962C8B-B14F-4D97-AF65-F5344CB8AC3E}">
        <p14:creationId xmlns:p14="http://schemas.microsoft.com/office/powerpoint/2010/main" val="15358156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5"/>
          <p:cNvSpPr>
            <a:spLocks noChangeArrowheads="1"/>
          </p:cNvSpPr>
          <p:nvPr/>
        </p:nvSpPr>
        <p:spPr bwMode="auto">
          <a:xfrm>
            <a:off x="1295400" y="1524000"/>
            <a:ext cx="7010400" cy="4495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434" name="Rectangle 2"/>
          <p:cNvSpPr>
            <a:spLocks noGrp="1" noChangeArrowheads="1"/>
          </p:cNvSpPr>
          <p:nvPr>
            <p:ph type="title"/>
          </p:nvPr>
        </p:nvSpPr>
        <p:spPr>
          <a:xfrm>
            <a:off x="685800" y="228600"/>
            <a:ext cx="7772400" cy="762000"/>
          </a:xfrm>
        </p:spPr>
        <p:txBody>
          <a:bodyPr/>
          <a:lstStyle/>
          <a:p>
            <a:r>
              <a:rPr lang="en-US" sz="3200" dirty="0">
                <a:solidFill>
                  <a:srgbClr val="FFFF00"/>
                </a:solidFill>
                <a:latin typeface="Times New Roman"/>
                <a:cs typeface="Times New Roman"/>
              </a:rPr>
              <a:t>Mineral Isochrons at Mantle Temperatures</a:t>
            </a:r>
            <a:endParaRPr lang="en-US" dirty="0">
              <a:latin typeface="Times New Roman"/>
              <a:cs typeface="Times New Roman"/>
            </a:endParaRPr>
          </a:p>
        </p:txBody>
      </p:sp>
      <p:pic>
        <p:nvPicPr>
          <p:cNvPr id="1843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473200"/>
            <a:ext cx="6781800" cy="4679950"/>
          </a:xfrm>
          <a:noFill/>
          <a:ln/>
        </p:spPr>
      </p:pic>
    </p:spTree>
    <p:extLst>
      <p:ext uri="{BB962C8B-B14F-4D97-AF65-F5344CB8AC3E}">
        <p14:creationId xmlns:p14="http://schemas.microsoft.com/office/powerpoint/2010/main" val="25516800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74900" y="1206500"/>
            <a:ext cx="6769100" cy="468085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816429"/>
          </a:xfrm>
        </p:spPr>
        <p:txBody>
          <a:bodyPr/>
          <a:lstStyle/>
          <a:p>
            <a:r>
              <a:rPr lang="en-US" sz="3200" dirty="0" smtClean="0">
                <a:solidFill>
                  <a:srgbClr val="FFFF00"/>
                </a:solidFill>
                <a:latin typeface="Times" charset="0"/>
                <a:ea typeface="ＭＳ Ｐゴシック" charset="0"/>
                <a:cs typeface="ＭＳ Ｐゴシック" charset="0"/>
              </a:rPr>
              <a:t>The First Evidence for Ancient Lithospheric Mantle</a:t>
            </a:r>
            <a:endParaRPr lang="en-US" sz="3200" dirty="0">
              <a:solidFill>
                <a:srgbClr val="FFFF00"/>
              </a:solidFill>
              <a:latin typeface="Times" charset="0"/>
              <a:ea typeface="ＭＳ Ｐゴシック" charset="0"/>
              <a:cs typeface="ＭＳ Ｐゴシック" charset="0"/>
            </a:endParaRPr>
          </a:p>
        </p:txBody>
      </p:sp>
      <p:pic>
        <p:nvPicPr>
          <p:cNvPr id="48132"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74900" y="1358900"/>
            <a:ext cx="6629400" cy="4117975"/>
          </a:xfrm>
          <a:noFill/>
        </p:spPr>
      </p:pic>
      <p:pic>
        <p:nvPicPr>
          <p:cNvPr id="481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28511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6"/>
          <p:cNvSpPr txBox="1">
            <a:spLocks noChangeArrowheads="1"/>
          </p:cNvSpPr>
          <p:nvPr/>
        </p:nvSpPr>
        <p:spPr bwMode="auto">
          <a:xfrm>
            <a:off x="5791200" y="6324600"/>
            <a:ext cx="3062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solidFill>
                  <a:schemeClr val="bg1"/>
                </a:solidFill>
              </a:rPr>
              <a:t>Richardson et al., Nature, 1984</a:t>
            </a:r>
          </a:p>
        </p:txBody>
      </p:sp>
    </p:spTree>
    <p:extLst>
      <p:ext uri="{BB962C8B-B14F-4D97-AF65-F5344CB8AC3E}">
        <p14:creationId xmlns:p14="http://schemas.microsoft.com/office/powerpoint/2010/main" val="17053194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47415" y="102062"/>
            <a:ext cx="8860513" cy="78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37160" tIns="0" rIns="164592" bIns="0" anchor="ctr"/>
          <a:lstStyle/>
          <a:p>
            <a:pPr algn="ctr" eaLnBrk="1" hangingPunct="1">
              <a:lnSpc>
                <a:spcPct val="102000"/>
              </a:lnSpc>
              <a:tabLst>
                <a:tab pos="0" algn="l"/>
                <a:tab pos="914400" algn="l"/>
                <a:tab pos="1828800" algn="l"/>
                <a:tab pos="2743200" algn="l"/>
                <a:tab pos="3657600" algn="l"/>
                <a:tab pos="4572000" algn="l"/>
                <a:tab pos="5486400" algn="l"/>
                <a:tab pos="6400800" algn="l"/>
                <a:tab pos="7315200" algn="l"/>
              </a:tabLst>
            </a:pPr>
            <a:r>
              <a:rPr lang="en-US" sz="3200" dirty="0" smtClean="0">
                <a:solidFill>
                  <a:srgbClr val="FFFF00"/>
                </a:solidFill>
                <a:latin typeface="Times New Roman" charset="0"/>
                <a:cs typeface="Comic Sans MS" charset="0"/>
                <a:sym typeface="Comic Sans MS" charset="0"/>
              </a:rPr>
              <a:t>Diamond – A Good </a:t>
            </a:r>
            <a:r>
              <a:rPr lang="en-US" sz="1400" dirty="0" smtClean="0">
                <a:solidFill>
                  <a:srgbClr val="FFFF00"/>
                </a:solidFill>
                <a:latin typeface="Times New Roman" charset="0"/>
                <a:cs typeface="Comic Sans MS" charset="0"/>
                <a:sym typeface="Comic Sans MS" charset="0"/>
              </a:rPr>
              <a:t>(but unfortunately somewhat rare) </a:t>
            </a:r>
            <a:r>
              <a:rPr lang="en-US" sz="3200" dirty="0" smtClean="0">
                <a:solidFill>
                  <a:srgbClr val="FFFF00"/>
                </a:solidFill>
                <a:latin typeface="Times New Roman" charset="0"/>
                <a:cs typeface="Comic Sans MS" charset="0"/>
                <a:sym typeface="Comic Sans MS" charset="0"/>
              </a:rPr>
              <a:t>Diffusion Barrier</a:t>
            </a:r>
          </a:p>
        </p:txBody>
      </p:sp>
      <p:sp>
        <p:nvSpPr>
          <p:cNvPr id="45059" name="Rectangle 3"/>
          <p:cNvSpPr>
            <a:spLocks noChangeArrowheads="1"/>
          </p:cNvSpPr>
          <p:nvPr/>
        </p:nvSpPr>
        <p:spPr bwMode="auto">
          <a:xfrm>
            <a:off x="5067300" y="5118100"/>
            <a:ext cx="8382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lnSpc>
                <a:spcPct val="99000"/>
              </a:lnSpc>
              <a:tabLst>
                <a:tab pos="0" algn="l"/>
              </a:tabLst>
            </a:pPr>
            <a:r>
              <a:rPr lang="en-US" sz="2000">
                <a:solidFill>
                  <a:srgbClr val="BADFE2"/>
                </a:solidFill>
                <a:latin typeface="Comic Sans MS" charset="0"/>
                <a:cs typeface="Comic Sans MS" charset="0"/>
                <a:sym typeface="Comic Sans MS" charset="0"/>
              </a:rPr>
              <a:t>20 </a:t>
            </a:r>
            <a:r>
              <a:rPr lang="en-US" sz="2000">
                <a:solidFill>
                  <a:srgbClr val="BADFE2"/>
                </a:solidFill>
                <a:latin typeface="Symbol" charset="0"/>
                <a:cs typeface="Symbol" charset="0"/>
                <a:sym typeface="Symbol" charset="0"/>
              </a:rPr>
              <a:t>μ</a:t>
            </a:r>
            <a:r>
              <a:rPr lang="en-US" sz="2000">
                <a:solidFill>
                  <a:srgbClr val="BADFE2"/>
                </a:solidFill>
                <a:latin typeface="Comic Sans MS" charset="0"/>
                <a:cs typeface="Comic Sans MS" charset="0"/>
                <a:sym typeface="Comic Sans MS" charset="0"/>
              </a:rPr>
              <a:t>m</a:t>
            </a:r>
          </a:p>
        </p:txBody>
      </p:sp>
      <p:sp>
        <p:nvSpPr>
          <p:cNvPr id="45060" name="Line 4"/>
          <p:cNvSpPr>
            <a:spLocks noChangeShapeType="1"/>
          </p:cNvSpPr>
          <p:nvPr/>
        </p:nvSpPr>
        <p:spPr bwMode="auto">
          <a:xfrm>
            <a:off x="5029200" y="5556250"/>
            <a:ext cx="914400" cy="12700"/>
          </a:xfrm>
          <a:prstGeom prst="line">
            <a:avLst/>
          </a:prstGeom>
          <a:noFill/>
          <a:ln w="25400">
            <a:solidFill>
              <a:srgbClr val="BADFE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50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4570413"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450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32019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5063" name="Text Box 8"/>
          <p:cNvSpPr txBox="1">
            <a:spLocks noChangeArrowheads="1"/>
          </p:cNvSpPr>
          <p:nvPr/>
        </p:nvSpPr>
        <p:spPr bwMode="auto">
          <a:xfrm>
            <a:off x="381000" y="6172200"/>
            <a:ext cx="372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chemeClr val="bg1"/>
                </a:solidFill>
                <a:latin typeface="Times New Roman" charset="0"/>
              </a:rPr>
              <a:t>100 micron sulfide grain seen through a diamond</a:t>
            </a:r>
            <a:endParaRPr lang="en-US">
              <a:solidFill>
                <a:schemeClr val="bg1"/>
              </a:solidFill>
            </a:endParaRPr>
          </a:p>
        </p:txBody>
      </p:sp>
      <p:sp>
        <p:nvSpPr>
          <p:cNvPr id="45064" name="Text Box 9"/>
          <p:cNvSpPr txBox="1">
            <a:spLocks noChangeArrowheads="1"/>
          </p:cNvSpPr>
          <p:nvPr/>
        </p:nvSpPr>
        <p:spPr bwMode="auto">
          <a:xfrm>
            <a:off x="4648200" y="6172200"/>
            <a:ext cx="418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latin typeface="Times New Roman" charset="0"/>
              </a:rPr>
              <a:t>SEM images of sulfides extracted from inside diamonds</a:t>
            </a:r>
            <a:endParaRPr lang="en-US">
              <a:solidFill>
                <a:srgbClr val="FFFFFF"/>
              </a:solidFill>
            </a:endParaRPr>
          </a:p>
        </p:txBody>
      </p:sp>
      <p:sp>
        <p:nvSpPr>
          <p:cNvPr id="45065" name="Text Box 10"/>
          <p:cNvSpPr txBox="1">
            <a:spLocks noChangeArrowheads="1"/>
          </p:cNvSpPr>
          <p:nvPr/>
        </p:nvSpPr>
        <p:spPr bwMode="auto">
          <a:xfrm>
            <a:off x="2819400" y="6553200"/>
            <a:ext cx="2890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latin typeface="Times New Roman" charset="0"/>
              </a:rPr>
              <a:t>Photographs courtesy of Steve Shirey</a:t>
            </a:r>
            <a:endParaRPr lang="en-US">
              <a:solidFill>
                <a:srgbClr val="FFFFFF"/>
              </a:solidFill>
            </a:endParaRPr>
          </a:p>
        </p:txBody>
      </p:sp>
    </p:spTree>
    <p:extLst>
      <p:ext uri="{BB962C8B-B14F-4D97-AF65-F5344CB8AC3E}">
        <p14:creationId xmlns:p14="http://schemas.microsoft.com/office/powerpoint/2010/main" val="57035914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6113512" y="1295400"/>
            <a:ext cx="294685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7175500" algn="l"/>
              </a:tabLst>
            </a:pPr>
            <a:r>
              <a:rPr lang="en-US" sz="2800" dirty="0">
                <a:solidFill>
                  <a:schemeClr val="bg1"/>
                </a:solidFill>
                <a:latin typeface="Times New Roman" charset="0"/>
                <a:cs typeface="Comic Sans MS" charset="0"/>
                <a:sym typeface="Comic Sans MS" charset="0"/>
              </a:rPr>
              <a:t>Squares are measurements of sulfides included in diamonds from the Panda kimberlite pipe, Slave </a:t>
            </a:r>
            <a:r>
              <a:rPr lang="en-US" sz="2800" dirty="0" err="1">
                <a:solidFill>
                  <a:schemeClr val="bg1"/>
                </a:solidFill>
                <a:latin typeface="Times New Roman" charset="0"/>
                <a:cs typeface="Comic Sans MS" charset="0"/>
                <a:sym typeface="Comic Sans MS" charset="0"/>
              </a:rPr>
              <a:t>Craton</a:t>
            </a:r>
            <a:r>
              <a:rPr lang="en-US" sz="2800" dirty="0">
                <a:solidFill>
                  <a:schemeClr val="bg1"/>
                </a:solidFill>
                <a:latin typeface="Times New Roman" charset="0"/>
                <a:cs typeface="Comic Sans MS" charset="0"/>
                <a:sym typeface="Comic Sans MS" charset="0"/>
              </a:rPr>
              <a:t>, Canada.</a:t>
            </a:r>
          </a:p>
          <a:p>
            <a:pPr algn="ct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 pos="7175500" algn="l"/>
              </a:tabLst>
            </a:pPr>
            <a:r>
              <a:rPr lang="en-US" sz="2800" dirty="0">
                <a:solidFill>
                  <a:schemeClr val="bg1"/>
                </a:solidFill>
                <a:latin typeface="Times New Roman" charset="0"/>
                <a:cs typeface="Comic Sans MS" charset="0"/>
                <a:sym typeface="Comic Sans MS" charset="0"/>
              </a:rPr>
              <a:t>Age = 3.56 ± 0.15 billion years</a:t>
            </a:r>
            <a:endParaRPr lang="en-US" sz="2800" b="1" dirty="0">
              <a:solidFill>
                <a:schemeClr val="bg1"/>
              </a:solidFill>
              <a:latin typeface="Comic Sans MS" charset="0"/>
              <a:cs typeface="Comic Sans MS" charset="0"/>
              <a:sym typeface="Comic Sans MS" charset="0"/>
            </a:endParaRPr>
          </a:p>
        </p:txBody>
      </p:sp>
      <p:sp>
        <p:nvSpPr>
          <p:cNvPr id="46083" name="Rectangle 5"/>
          <p:cNvSpPr>
            <a:spLocks noChangeArrowheads="1"/>
          </p:cNvSpPr>
          <p:nvPr/>
        </p:nvSpPr>
        <p:spPr bwMode="auto">
          <a:xfrm>
            <a:off x="2973607" y="6438900"/>
            <a:ext cx="2590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400" dirty="0">
                <a:solidFill>
                  <a:srgbClr val="FFFFFF"/>
                </a:solidFill>
                <a:latin typeface="Times New Roman" charset="0"/>
                <a:cs typeface="Comic Sans MS" charset="0"/>
                <a:sym typeface="Comic Sans MS" charset="0"/>
              </a:rPr>
              <a:t>(</a:t>
            </a:r>
            <a:r>
              <a:rPr lang="en-US" sz="1400" dirty="0" err="1">
                <a:solidFill>
                  <a:srgbClr val="FFFFFF"/>
                </a:solidFill>
                <a:latin typeface="Times New Roman" charset="0"/>
                <a:cs typeface="Comic Sans MS" charset="0"/>
                <a:sym typeface="Comic Sans MS" charset="0"/>
              </a:rPr>
              <a:t>Westerlund</a:t>
            </a:r>
            <a:r>
              <a:rPr lang="en-US" sz="1400" dirty="0">
                <a:solidFill>
                  <a:srgbClr val="FFFFFF"/>
                </a:solidFill>
                <a:latin typeface="Times New Roman" charset="0"/>
                <a:cs typeface="Comic Sans MS" charset="0"/>
                <a:sym typeface="Comic Sans MS" charset="0"/>
              </a:rPr>
              <a:t> et al., </a:t>
            </a:r>
            <a:r>
              <a:rPr lang="en-US" sz="1400" dirty="0" smtClean="0">
                <a:solidFill>
                  <a:srgbClr val="FFFFFF"/>
                </a:solidFill>
                <a:latin typeface="Times New Roman" charset="0"/>
                <a:cs typeface="Comic Sans MS" charset="0"/>
                <a:sym typeface="Comic Sans MS" charset="0"/>
              </a:rPr>
              <a:t>CMP 2006</a:t>
            </a:r>
            <a:r>
              <a:rPr lang="en-US" sz="1400" dirty="0">
                <a:solidFill>
                  <a:srgbClr val="FFFFFF"/>
                </a:solidFill>
                <a:latin typeface="Times New Roman" charset="0"/>
                <a:cs typeface="Comic Sans MS" charset="0"/>
                <a:sym typeface="Comic Sans MS" charset="0"/>
              </a:rPr>
              <a:t>)</a:t>
            </a:r>
            <a:endParaRPr lang="en-US" sz="1600" dirty="0">
              <a:solidFill>
                <a:srgbClr val="FFFFFF"/>
              </a:solidFill>
              <a:latin typeface="Comic Sans MS" charset="0"/>
              <a:cs typeface="Comic Sans MS" charset="0"/>
              <a:sym typeface="Comic Sans MS" charset="0"/>
            </a:endParaRPr>
          </a:p>
        </p:txBody>
      </p:sp>
      <p:sp>
        <p:nvSpPr>
          <p:cNvPr id="46085" name="Rectangle 7"/>
          <p:cNvSpPr>
            <a:spLocks noChangeArrowheads="1"/>
          </p:cNvSpPr>
          <p:nvPr/>
        </p:nvSpPr>
        <p:spPr bwMode="auto">
          <a:xfrm>
            <a:off x="0" y="18581"/>
            <a:ext cx="91440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800" dirty="0" smtClean="0">
                <a:solidFill>
                  <a:srgbClr val="FFFF00"/>
                </a:solidFill>
                <a:latin typeface="Times New Roman" charset="0"/>
                <a:cs typeface="Comic Sans MS" charset="0"/>
                <a:sym typeface="Comic Sans MS" charset="0"/>
              </a:rPr>
              <a:t>Diamond as a Diffusion Barrier:</a:t>
            </a:r>
            <a:endParaRPr lang="en-US" sz="2800" dirty="0">
              <a:solidFill>
                <a:srgbClr val="FFFF00"/>
              </a:solidFill>
              <a:latin typeface="Times New Roman" charset="0"/>
              <a:cs typeface="Comic Sans MS" charset="0"/>
              <a:sym typeface="Comic Sans MS" charset="0"/>
            </a:endParaRPr>
          </a:p>
          <a:p>
            <a:pPr algn="ctr"/>
            <a:r>
              <a:rPr lang="en-US" dirty="0">
                <a:solidFill>
                  <a:srgbClr val="FFFF00"/>
                </a:solidFill>
                <a:latin typeface="Times New Roman" charset="0"/>
                <a:cs typeface="Comic Sans MS" charset="0"/>
                <a:sym typeface="Comic Sans MS" charset="0"/>
              </a:rPr>
              <a:t>A Rhenium-Osmium Isochron for Sulfides Extracted from Diamonds</a:t>
            </a:r>
            <a:endParaRPr lang="en-US" sz="3200" b="1" dirty="0">
              <a:solidFill>
                <a:srgbClr val="FFFF00"/>
              </a:solidFill>
              <a:latin typeface="Times New Roman" charset="0"/>
              <a:cs typeface="Comic Sans MS" charset="0"/>
              <a:sym typeface="Comic Sans MS" charset="0"/>
            </a:endParaRPr>
          </a:p>
        </p:txBody>
      </p:sp>
      <p:pic>
        <p:nvPicPr>
          <p:cNvPr id="6" name="Picture 15" descr="PandaIsochron.tiff                                             00149DA1Macintosh HD                   B75E31B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 y="988824"/>
            <a:ext cx="6113513" cy="5450076"/>
          </a:xfrm>
          <a:prstGeom prst="rect">
            <a:avLst/>
          </a:prstGeom>
        </p:spPr>
      </p:pic>
    </p:spTree>
    <p:extLst>
      <p:ext uri="{BB962C8B-B14F-4D97-AF65-F5344CB8AC3E}">
        <p14:creationId xmlns:p14="http://schemas.microsoft.com/office/powerpoint/2010/main" val="16729375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6"/>
          <p:cNvSpPr>
            <a:spLocks noGrp="1" noChangeArrowheads="1"/>
          </p:cNvSpPr>
          <p:nvPr>
            <p:ph type="title"/>
          </p:nvPr>
        </p:nvSpPr>
        <p:spPr>
          <a:xfrm>
            <a:off x="685800" y="228600"/>
            <a:ext cx="7772400" cy="609600"/>
          </a:xfrm>
        </p:spPr>
        <p:txBody>
          <a:bodyPr/>
          <a:lstStyle/>
          <a:p>
            <a:r>
              <a:rPr lang="en-US" sz="3200" dirty="0">
                <a:solidFill>
                  <a:srgbClr val="FFFF00"/>
                </a:solidFill>
                <a:latin typeface="Times New Roman"/>
                <a:cs typeface="Times New Roman"/>
              </a:rPr>
              <a:t>The Rhenium-Osmium Isotope System</a:t>
            </a:r>
            <a:endParaRPr lang="en-US" dirty="0">
              <a:latin typeface="Times New Roman"/>
              <a:cs typeface="Times New Roman"/>
            </a:endParaRPr>
          </a:p>
        </p:txBody>
      </p:sp>
      <p:sp>
        <p:nvSpPr>
          <p:cNvPr id="26631" name="Rectangle 7"/>
          <p:cNvSpPr>
            <a:spLocks noGrp="1" noChangeArrowheads="1"/>
          </p:cNvSpPr>
          <p:nvPr>
            <p:ph type="body" idx="1"/>
          </p:nvPr>
        </p:nvSpPr>
        <p:spPr>
          <a:xfrm>
            <a:off x="685800" y="1295400"/>
            <a:ext cx="7772400" cy="4800600"/>
          </a:xfrm>
        </p:spPr>
        <p:txBody>
          <a:bodyPr/>
          <a:lstStyle/>
          <a:p>
            <a:pPr>
              <a:lnSpc>
                <a:spcPct val="90000"/>
              </a:lnSpc>
              <a:buFontTx/>
              <a:buNone/>
            </a:pPr>
            <a:r>
              <a:rPr lang="en-US" sz="2800" baseline="30000" dirty="0">
                <a:solidFill>
                  <a:schemeClr val="bg1"/>
                </a:solidFill>
                <a:latin typeface="Times New Roman"/>
                <a:cs typeface="Times New Roman"/>
              </a:rPr>
              <a:t>187</a:t>
            </a:r>
            <a:r>
              <a:rPr lang="en-US" sz="2800" dirty="0">
                <a:solidFill>
                  <a:schemeClr val="bg1"/>
                </a:solidFill>
                <a:latin typeface="Times New Roman"/>
                <a:cs typeface="Times New Roman"/>
              </a:rPr>
              <a:t>Re decays to </a:t>
            </a:r>
            <a:r>
              <a:rPr lang="en-US" sz="2800" baseline="30000" dirty="0">
                <a:solidFill>
                  <a:schemeClr val="bg1"/>
                </a:solidFill>
                <a:latin typeface="Times New Roman"/>
                <a:cs typeface="Times New Roman"/>
              </a:rPr>
              <a:t>187</a:t>
            </a:r>
            <a:r>
              <a:rPr lang="en-US" sz="2800" dirty="0">
                <a:solidFill>
                  <a:schemeClr val="bg1"/>
                </a:solidFill>
                <a:latin typeface="Times New Roman"/>
                <a:cs typeface="Times New Roman"/>
              </a:rPr>
              <a:t>Os, half-life = 41.6 </a:t>
            </a:r>
            <a:r>
              <a:rPr lang="en-US" sz="2800" dirty="0" err="1">
                <a:solidFill>
                  <a:schemeClr val="bg1"/>
                </a:solidFill>
                <a:latin typeface="Times New Roman"/>
                <a:cs typeface="Times New Roman"/>
              </a:rPr>
              <a:t>Gyr</a:t>
            </a:r>
            <a:endParaRPr lang="en-US" sz="2800" dirty="0">
              <a:solidFill>
                <a:schemeClr val="bg1"/>
              </a:solidFill>
              <a:latin typeface="Times New Roman"/>
              <a:cs typeface="Times New Roman"/>
            </a:endParaRPr>
          </a:p>
          <a:p>
            <a:pPr>
              <a:lnSpc>
                <a:spcPct val="90000"/>
              </a:lnSpc>
              <a:buFontTx/>
              <a:buNone/>
            </a:pPr>
            <a:r>
              <a:rPr lang="en-US" sz="2800" dirty="0">
                <a:solidFill>
                  <a:schemeClr val="bg1"/>
                </a:solidFill>
                <a:latin typeface="Times New Roman"/>
                <a:cs typeface="Times New Roman"/>
              </a:rPr>
              <a:t>During Melting in the Mantle:</a:t>
            </a:r>
            <a:endParaRPr lang="en-US" sz="2800" dirty="0">
              <a:latin typeface="Times New Roman"/>
              <a:cs typeface="Times New Roman"/>
            </a:endParaRPr>
          </a:p>
          <a:p>
            <a:pPr lvl="1">
              <a:lnSpc>
                <a:spcPct val="90000"/>
              </a:lnSpc>
            </a:pPr>
            <a:r>
              <a:rPr lang="en-US" sz="2400" dirty="0">
                <a:solidFill>
                  <a:srgbClr val="FFFFFF"/>
                </a:solidFill>
                <a:latin typeface="Times New Roman"/>
                <a:cs typeface="Times New Roman"/>
              </a:rPr>
              <a:t>Re, incompatible, goes into the melt</a:t>
            </a:r>
          </a:p>
          <a:p>
            <a:pPr lvl="1">
              <a:lnSpc>
                <a:spcPct val="90000"/>
              </a:lnSpc>
            </a:pPr>
            <a:r>
              <a:rPr lang="en-US" sz="2400" dirty="0" err="1">
                <a:solidFill>
                  <a:srgbClr val="FFFFFF"/>
                </a:solidFill>
                <a:latin typeface="Times New Roman"/>
                <a:cs typeface="Times New Roman"/>
              </a:rPr>
              <a:t>Os</a:t>
            </a:r>
            <a:r>
              <a:rPr lang="en-US" sz="2400" dirty="0">
                <a:solidFill>
                  <a:srgbClr val="FFFFFF"/>
                </a:solidFill>
                <a:latin typeface="Times New Roman"/>
                <a:cs typeface="Times New Roman"/>
              </a:rPr>
              <a:t>, compatible, stays in the residue</a:t>
            </a:r>
          </a:p>
          <a:p>
            <a:pPr lvl="2">
              <a:lnSpc>
                <a:spcPct val="90000"/>
              </a:lnSpc>
            </a:pPr>
            <a:r>
              <a:rPr lang="en-US" sz="2000" dirty="0">
                <a:solidFill>
                  <a:schemeClr val="bg1"/>
                </a:solidFill>
                <a:latin typeface="Times New Roman"/>
                <a:cs typeface="Times New Roman"/>
              </a:rPr>
              <a:t>Like no other radiometric system!</a:t>
            </a:r>
          </a:p>
          <a:p>
            <a:pPr>
              <a:lnSpc>
                <a:spcPct val="90000"/>
              </a:lnSpc>
              <a:buFontTx/>
              <a:buNone/>
            </a:pPr>
            <a:r>
              <a:rPr lang="en-US" sz="2800" dirty="0">
                <a:solidFill>
                  <a:schemeClr val="bg1"/>
                </a:solidFill>
                <a:latin typeface="Times New Roman"/>
                <a:cs typeface="Times New Roman"/>
              </a:rPr>
              <a:t>Therefore:</a:t>
            </a:r>
            <a:endParaRPr lang="en-US" sz="2800" dirty="0">
              <a:latin typeface="Times New Roman"/>
              <a:cs typeface="Times New Roman"/>
            </a:endParaRPr>
          </a:p>
          <a:p>
            <a:pPr>
              <a:lnSpc>
                <a:spcPct val="90000"/>
              </a:lnSpc>
            </a:pPr>
            <a:r>
              <a:rPr lang="en-US" sz="2800" dirty="0">
                <a:solidFill>
                  <a:srgbClr val="FFFFFF"/>
                </a:solidFill>
                <a:latin typeface="Times New Roman"/>
                <a:cs typeface="Times New Roman"/>
              </a:rPr>
              <a:t>Melts will have high Re/</a:t>
            </a:r>
            <a:r>
              <a:rPr lang="en-US" sz="2800" dirty="0" err="1">
                <a:solidFill>
                  <a:srgbClr val="FFFFFF"/>
                </a:solidFill>
                <a:latin typeface="Times New Roman"/>
                <a:cs typeface="Times New Roman"/>
              </a:rPr>
              <a:t>Os</a:t>
            </a:r>
            <a:endParaRPr lang="en-US" sz="2800" dirty="0">
              <a:solidFill>
                <a:srgbClr val="FFFFFF"/>
              </a:solidFill>
              <a:latin typeface="Times New Roman"/>
              <a:cs typeface="Times New Roman"/>
            </a:endParaRPr>
          </a:p>
          <a:p>
            <a:pPr>
              <a:lnSpc>
                <a:spcPct val="90000"/>
              </a:lnSpc>
            </a:pPr>
            <a:r>
              <a:rPr lang="en-US" sz="2800" dirty="0">
                <a:solidFill>
                  <a:srgbClr val="FFFFFF"/>
                </a:solidFill>
                <a:latin typeface="Times New Roman"/>
                <a:cs typeface="Times New Roman"/>
              </a:rPr>
              <a:t>Mantle Residues will have very low Re/</a:t>
            </a:r>
            <a:r>
              <a:rPr lang="en-US" sz="2800" dirty="0" err="1">
                <a:solidFill>
                  <a:srgbClr val="FFFFFF"/>
                </a:solidFill>
                <a:latin typeface="Times New Roman"/>
                <a:cs typeface="Times New Roman"/>
              </a:rPr>
              <a:t>Os</a:t>
            </a:r>
            <a:endParaRPr lang="en-US" sz="2800" dirty="0">
              <a:solidFill>
                <a:srgbClr val="FFFFFF"/>
              </a:solidFill>
              <a:latin typeface="Times New Roman"/>
              <a:cs typeface="Times New Roman"/>
            </a:endParaRPr>
          </a:p>
          <a:p>
            <a:pPr lvl="1">
              <a:lnSpc>
                <a:spcPct val="90000"/>
              </a:lnSpc>
            </a:pPr>
            <a:r>
              <a:rPr lang="en-US" sz="2400" dirty="0">
                <a:solidFill>
                  <a:schemeClr val="bg1"/>
                </a:solidFill>
                <a:latin typeface="Times New Roman"/>
                <a:cs typeface="Times New Roman"/>
              </a:rPr>
              <a:t>Old mantle residues will evolve low </a:t>
            </a:r>
            <a:r>
              <a:rPr lang="en-US" sz="2400" baseline="30000" dirty="0">
                <a:solidFill>
                  <a:schemeClr val="bg1"/>
                </a:solidFill>
                <a:latin typeface="Times New Roman"/>
                <a:cs typeface="Times New Roman"/>
              </a:rPr>
              <a:t>187</a:t>
            </a:r>
            <a:r>
              <a:rPr lang="en-US" sz="2400" dirty="0">
                <a:solidFill>
                  <a:schemeClr val="bg1"/>
                </a:solidFill>
                <a:latin typeface="Times New Roman"/>
                <a:cs typeface="Times New Roman"/>
              </a:rPr>
              <a:t>Os/</a:t>
            </a:r>
            <a:r>
              <a:rPr lang="en-US" sz="2400" baseline="30000" dirty="0">
                <a:solidFill>
                  <a:schemeClr val="bg1"/>
                </a:solidFill>
                <a:latin typeface="Times New Roman"/>
                <a:cs typeface="Times New Roman"/>
              </a:rPr>
              <a:t>188</a:t>
            </a:r>
            <a:r>
              <a:rPr lang="en-US" sz="2400" dirty="0">
                <a:solidFill>
                  <a:schemeClr val="bg1"/>
                </a:solidFill>
                <a:latin typeface="Times New Roman"/>
                <a:cs typeface="Times New Roman"/>
              </a:rPr>
              <a:t>Os</a:t>
            </a:r>
            <a:endParaRPr lang="en-US" sz="2400" dirty="0">
              <a:latin typeface="Times New Roman"/>
              <a:cs typeface="Times New Roman"/>
            </a:endParaRPr>
          </a:p>
          <a:p>
            <a:pPr>
              <a:lnSpc>
                <a:spcPct val="90000"/>
              </a:lnSpc>
            </a:pPr>
            <a:r>
              <a:rPr lang="en-US" sz="2800" dirty="0">
                <a:solidFill>
                  <a:srgbClr val="FFFFFF"/>
                </a:solidFill>
                <a:latin typeface="Times New Roman"/>
                <a:cs typeface="Times New Roman"/>
              </a:rPr>
              <a:t>Mantle Residues will have high </a:t>
            </a:r>
            <a:r>
              <a:rPr lang="en-US" sz="2800" dirty="0" err="1">
                <a:solidFill>
                  <a:srgbClr val="FFFFFF"/>
                </a:solidFill>
                <a:latin typeface="Times New Roman"/>
                <a:cs typeface="Times New Roman"/>
              </a:rPr>
              <a:t>Os</a:t>
            </a:r>
            <a:r>
              <a:rPr lang="en-US" sz="2800" dirty="0">
                <a:solidFill>
                  <a:srgbClr val="FFFFFF"/>
                </a:solidFill>
                <a:latin typeface="Times New Roman"/>
                <a:cs typeface="Times New Roman"/>
              </a:rPr>
              <a:t> Content</a:t>
            </a:r>
          </a:p>
          <a:p>
            <a:pPr lvl="1">
              <a:lnSpc>
                <a:spcPct val="90000"/>
              </a:lnSpc>
            </a:pPr>
            <a:r>
              <a:rPr lang="en-US" sz="2400" dirty="0">
                <a:solidFill>
                  <a:schemeClr val="bg1"/>
                </a:solidFill>
                <a:latin typeface="Times New Roman"/>
                <a:cs typeface="Times New Roman"/>
              </a:rPr>
              <a:t>Insensitive to </a:t>
            </a:r>
            <a:r>
              <a:rPr lang="en-US" sz="2400" dirty="0" err="1">
                <a:solidFill>
                  <a:schemeClr val="bg1"/>
                </a:solidFill>
                <a:latin typeface="Times New Roman"/>
                <a:cs typeface="Times New Roman"/>
              </a:rPr>
              <a:t>metasomatism</a:t>
            </a:r>
            <a:r>
              <a:rPr lang="en-US" sz="2400" dirty="0">
                <a:latin typeface="Times New Roman"/>
                <a:cs typeface="Times New Roman"/>
              </a:rPr>
              <a:t> </a:t>
            </a:r>
          </a:p>
        </p:txBody>
      </p:sp>
    </p:spTree>
    <p:extLst>
      <p:ext uri="{BB962C8B-B14F-4D97-AF65-F5344CB8AC3E}">
        <p14:creationId xmlns:p14="http://schemas.microsoft.com/office/powerpoint/2010/main" val="111053404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1524000" y="685800"/>
            <a:ext cx="6629400" cy="5562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solidFill>
                <a:schemeClr val="bg1"/>
              </a:solidFill>
            </a:endParaRPr>
          </a:p>
        </p:txBody>
      </p:sp>
      <p:pic>
        <p:nvPicPr>
          <p:cNvPr id="31747"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412875" y="609600"/>
            <a:ext cx="6316663" cy="5486400"/>
          </a:xfrm>
          <a:noFill/>
          <a:ln/>
        </p:spPr>
      </p:pic>
      <p:sp>
        <p:nvSpPr>
          <p:cNvPr id="2" name="Rectangle 1"/>
          <p:cNvSpPr/>
          <p:nvPr/>
        </p:nvSpPr>
        <p:spPr>
          <a:xfrm>
            <a:off x="1905000" y="752929"/>
            <a:ext cx="1514929" cy="3447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48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714" y="609600"/>
            <a:ext cx="7021286" cy="62484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08025"/>
            <a:ext cx="640080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dirty="0">
                <a:solidFill>
                  <a:srgbClr val="FFFF00"/>
                </a:solidFill>
              </a:rPr>
              <a:t>Residues of </a:t>
            </a:r>
            <a:r>
              <a:rPr lang="en-US" dirty="0" smtClean="0">
                <a:solidFill>
                  <a:srgbClr val="FFFF00"/>
                </a:solidFill>
              </a:rPr>
              <a:t>Continent </a:t>
            </a:r>
            <a:r>
              <a:rPr lang="en-US" dirty="0">
                <a:solidFill>
                  <a:srgbClr val="FFFF00"/>
                </a:solidFill>
              </a:rPr>
              <a:t>F</a:t>
            </a:r>
            <a:r>
              <a:rPr lang="en-US" dirty="0" smtClean="0">
                <a:solidFill>
                  <a:srgbClr val="FFFF00"/>
                </a:solidFill>
              </a:rPr>
              <a:t>ormation </a:t>
            </a:r>
            <a:r>
              <a:rPr lang="en-US" dirty="0">
                <a:solidFill>
                  <a:srgbClr val="FFFF00"/>
                </a:solidFill>
              </a:rPr>
              <a:t>P</a:t>
            </a:r>
            <a:r>
              <a:rPr lang="en-US" dirty="0" smtClean="0">
                <a:solidFill>
                  <a:srgbClr val="FFFF00"/>
                </a:solidFill>
              </a:rPr>
              <a:t>ersist </a:t>
            </a:r>
            <a:r>
              <a:rPr lang="en-US" dirty="0">
                <a:solidFill>
                  <a:srgbClr val="FFFF00"/>
                </a:solidFill>
              </a:rPr>
              <a:t>for as </a:t>
            </a:r>
            <a:r>
              <a:rPr lang="en-US" dirty="0" smtClean="0">
                <a:solidFill>
                  <a:srgbClr val="FFFF00"/>
                </a:solidFill>
              </a:rPr>
              <a:t>Long </a:t>
            </a:r>
            <a:r>
              <a:rPr lang="en-US" dirty="0">
                <a:solidFill>
                  <a:srgbClr val="FFFF00"/>
                </a:solidFill>
              </a:rPr>
              <a:t>as the </a:t>
            </a:r>
            <a:r>
              <a:rPr lang="en-US" dirty="0" smtClean="0">
                <a:solidFill>
                  <a:srgbClr val="FFFF00"/>
                </a:solidFill>
              </a:rPr>
              <a:t>Continent</a:t>
            </a:r>
            <a:endParaRPr lang="en-US" dirty="0">
              <a:solidFill>
                <a:srgbClr val="FFFF00"/>
              </a:solidFill>
            </a:endParaRPr>
          </a:p>
        </p:txBody>
      </p:sp>
      <p:sp>
        <p:nvSpPr>
          <p:cNvPr id="21509" name="Text Box 7"/>
          <p:cNvSpPr txBox="1">
            <a:spLocks noChangeArrowheads="1"/>
          </p:cNvSpPr>
          <p:nvPr/>
        </p:nvSpPr>
        <p:spPr bwMode="auto">
          <a:xfrm>
            <a:off x="150586" y="2286000"/>
            <a:ext cx="207327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solidFill>
                  <a:srgbClr val="FFFFFF"/>
                </a:solidFill>
              </a:rPr>
              <a:t>Re-</a:t>
            </a:r>
            <a:r>
              <a:rPr lang="en-US" dirty="0" err="1">
                <a:solidFill>
                  <a:srgbClr val="FFFFFF"/>
                </a:solidFill>
              </a:rPr>
              <a:t>Os</a:t>
            </a:r>
            <a:r>
              <a:rPr lang="en-US" dirty="0">
                <a:solidFill>
                  <a:srgbClr val="FFFFFF"/>
                </a:solidFill>
              </a:rPr>
              <a:t> Model Ages for Continental Mantle Xenoliths</a:t>
            </a:r>
          </a:p>
          <a:p>
            <a:r>
              <a:rPr lang="en-US" sz="1400" dirty="0">
                <a:solidFill>
                  <a:srgbClr val="FFFFFF"/>
                </a:solidFill>
              </a:rPr>
              <a:t>(Carlson et al., ROG, 2005)</a:t>
            </a:r>
          </a:p>
        </p:txBody>
      </p:sp>
    </p:spTree>
    <p:extLst>
      <p:ext uri="{BB962C8B-B14F-4D97-AF65-F5344CB8AC3E}">
        <p14:creationId xmlns:p14="http://schemas.microsoft.com/office/powerpoint/2010/main" val="17194476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ChangeArrowheads="1"/>
          </p:cNvSpPr>
          <p:nvPr/>
        </p:nvSpPr>
        <p:spPr bwMode="auto">
          <a:xfrm>
            <a:off x="533400" y="533400"/>
            <a:ext cx="8153400" cy="58674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861300" cy="566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7173968" y="2122700"/>
            <a:ext cx="851465" cy="276999"/>
          </a:xfrm>
          <a:prstGeom prst="rect">
            <a:avLst/>
          </a:prstGeom>
          <a:solidFill>
            <a:schemeClr val="bg1"/>
          </a:solidFill>
        </p:spPr>
        <p:txBody>
          <a:bodyPr wrap="none" rtlCol="0">
            <a:spAutoFit/>
          </a:bodyPr>
          <a:lstStyle/>
          <a:p>
            <a:r>
              <a:rPr lang="en-US" sz="1200" dirty="0" smtClean="0">
                <a:latin typeface="Times New Roman"/>
                <a:cs typeface="Times New Roman"/>
              </a:rPr>
              <a:t>191, 2001)</a:t>
            </a:r>
            <a:endParaRPr lang="en-US" sz="1200" dirty="0">
              <a:latin typeface="Times New Roman"/>
              <a:cs typeface="Times New Roman"/>
            </a:endParaRPr>
          </a:p>
        </p:txBody>
      </p:sp>
    </p:spTree>
    <p:extLst>
      <p:ext uri="{BB962C8B-B14F-4D97-AF65-F5344CB8AC3E}">
        <p14:creationId xmlns:p14="http://schemas.microsoft.com/office/powerpoint/2010/main" val="16828041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1371600"/>
            <a:ext cx="4878388" cy="5486400"/>
          </a:xfrm>
          <a:noFill/>
        </p:spPr>
      </p:pic>
      <p:sp>
        <p:nvSpPr>
          <p:cNvPr id="23556" name="Text Box 5"/>
          <p:cNvSpPr txBox="1">
            <a:spLocks noChangeArrowheads="1"/>
          </p:cNvSpPr>
          <p:nvPr/>
        </p:nvSpPr>
        <p:spPr bwMode="auto">
          <a:xfrm>
            <a:off x="0" y="1524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dirty="0">
                <a:solidFill>
                  <a:srgbClr val="FFFF00"/>
                </a:solidFill>
              </a:rPr>
              <a:t>In </a:t>
            </a:r>
            <a:r>
              <a:rPr lang="en-US" sz="3200" dirty="0" smtClean="0">
                <a:solidFill>
                  <a:srgbClr val="FFFF00"/>
                </a:solidFill>
              </a:rPr>
              <a:t>Many Cases</a:t>
            </a:r>
            <a:r>
              <a:rPr lang="en-US" sz="3200" dirty="0">
                <a:solidFill>
                  <a:srgbClr val="FFFF00"/>
                </a:solidFill>
              </a:rPr>
              <a:t>, </a:t>
            </a:r>
            <a:r>
              <a:rPr lang="en-US" sz="3200" dirty="0" smtClean="0">
                <a:solidFill>
                  <a:srgbClr val="FFFF00"/>
                </a:solidFill>
              </a:rPr>
              <a:t>There </a:t>
            </a:r>
            <a:r>
              <a:rPr lang="en-US" sz="3200" dirty="0">
                <a:solidFill>
                  <a:srgbClr val="FFFF00"/>
                </a:solidFill>
              </a:rPr>
              <a:t>is a </a:t>
            </a:r>
            <a:r>
              <a:rPr lang="en-US" sz="3200" dirty="0" smtClean="0">
                <a:solidFill>
                  <a:srgbClr val="FFFF00"/>
                </a:solidFill>
              </a:rPr>
              <a:t>Good Correlation Between Age </a:t>
            </a:r>
            <a:r>
              <a:rPr lang="en-US" sz="3200" dirty="0">
                <a:solidFill>
                  <a:srgbClr val="FFFF00"/>
                </a:solidFill>
              </a:rPr>
              <a:t>of the </a:t>
            </a:r>
            <a:r>
              <a:rPr lang="en-US" sz="3200" dirty="0" smtClean="0">
                <a:solidFill>
                  <a:srgbClr val="FFFF00"/>
                </a:solidFill>
              </a:rPr>
              <a:t>Crust </a:t>
            </a:r>
            <a:r>
              <a:rPr lang="en-US" sz="3200" dirty="0">
                <a:solidFill>
                  <a:srgbClr val="FFFF00"/>
                </a:solidFill>
              </a:rPr>
              <a:t>and </a:t>
            </a:r>
            <a:r>
              <a:rPr lang="en-US" sz="3200" dirty="0" smtClean="0">
                <a:solidFill>
                  <a:srgbClr val="FFFF00"/>
                </a:solidFill>
              </a:rPr>
              <a:t>Lithospheric Mantle</a:t>
            </a:r>
            <a:endParaRPr lang="en-US" sz="3200" dirty="0">
              <a:solidFill>
                <a:srgbClr val="FFFF00"/>
              </a:solidFill>
            </a:endParaRPr>
          </a:p>
        </p:txBody>
      </p:sp>
      <p:sp>
        <p:nvSpPr>
          <p:cNvPr id="23557" name="Oval 4"/>
          <p:cNvSpPr>
            <a:spLocks noChangeArrowheads="1"/>
          </p:cNvSpPr>
          <p:nvPr/>
        </p:nvSpPr>
        <p:spPr bwMode="auto">
          <a:xfrm>
            <a:off x="5486400" y="2819400"/>
            <a:ext cx="152400" cy="152400"/>
          </a:xfrm>
          <a:prstGeom prst="ellipse">
            <a:avLst/>
          </a:prstGeom>
          <a:solidFill>
            <a:schemeClr val="bg1"/>
          </a:solidFill>
          <a:ln w="9525">
            <a:solidFill>
              <a:schemeClr val="tx1"/>
            </a:solidFill>
            <a:round/>
            <a:headEnd/>
            <a:tailEnd/>
          </a:ln>
        </p:spPr>
        <p:txBody>
          <a:bodyPr/>
          <a:lstStyle/>
          <a:p>
            <a:endParaRPr lang="en-US"/>
          </a:p>
        </p:txBody>
      </p:sp>
      <p:sp>
        <p:nvSpPr>
          <p:cNvPr id="23558" name="Rectangle 6"/>
          <p:cNvSpPr>
            <a:spLocks noChangeArrowheads="1"/>
          </p:cNvSpPr>
          <p:nvPr/>
        </p:nvSpPr>
        <p:spPr bwMode="auto">
          <a:xfrm>
            <a:off x="5715000" y="2819400"/>
            <a:ext cx="533400" cy="152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59" name="TextBox 5"/>
          <p:cNvSpPr txBox="1">
            <a:spLocks noChangeArrowheads="1"/>
          </p:cNvSpPr>
          <p:nvPr/>
        </p:nvSpPr>
        <p:spPr bwMode="auto">
          <a:xfrm>
            <a:off x="5638800" y="2743200"/>
            <a:ext cx="706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Murowa</a:t>
            </a:r>
          </a:p>
        </p:txBody>
      </p:sp>
      <p:sp>
        <p:nvSpPr>
          <p:cNvPr id="2" name="TextBox 1"/>
          <p:cNvSpPr txBox="1"/>
          <p:nvPr/>
        </p:nvSpPr>
        <p:spPr>
          <a:xfrm>
            <a:off x="6994072" y="6458857"/>
            <a:ext cx="2009747" cy="307777"/>
          </a:xfrm>
          <a:prstGeom prst="rect">
            <a:avLst/>
          </a:prstGeom>
          <a:noFill/>
        </p:spPr>
        <p:txBody>
          <a:bodyPr wrap="none" rtlCol="0">
            <a:spAutoFit/>
          </a:bodyPr>
          <a:lstStyle/>
          <a:p>
            <a:r>
              <a:rPr lang="en-US" sz="1400" dirty="0" smtClean="0">
                <a:solidFill>
                  <a:srgbClr val="FFFFFF"/>
                </a:solidFill>
                <a:latin typeface="Times New Roman"/>
                <a:cs typeface="Times New Roman"/>
              </a:rPr>
              <a:t>Carlson et al., ROG 2005</a:t>
            </a:r>
            <a:endParaRPr lang="en-US" sz="1400" dirty="0">
              <a:solidFill>
                <a:srgbClr val="FFFFFF"/>
              </a:solidFill>
              <a:latin typeface="Times New Roman"/>
              <a:cs typeface="Times New Roman"/>
            </a:endParaRPr>
          </a:p>
        </p:txBody>
      </p:sp>
    </p:spTree>
    <p:extLst>
      <p:ext uri="{BB962C8B-B14F-4D97-AF65-F5344CB8AC3E}">
        <p14:creationId xmlns:p14="http://schemas.microsoft.com/office/powerpoint/2010/main" val="19208952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FF00"/>
                </a:solidFill>
                <a:latin typeface="Times New Roman"/>
                <a:cs typeface="Times New Roman"/>
              </a:rPr>
              <a:t>Why is Estimating the </a:t>
            </a:r>
            <a:br>
              <a:rPr lang="en-US" sz="3200" dirty="0" smtClean="0">
                <a:solidFill>
                  <a:srgbClr val="FFFF00"/>
                </a:solidFill>
                <a:latin typeface="Times New Roman"/>
                <a:cs typeface="Times New Roman"/>
              </a:rPr>
            </a:br>
            <a:r>
              <a:rPr lang="en-US" sz="3200" dirty="0" smtClean="0">
                <a:solidFill>
                  <a:srgbClr val="FFFF00"/>
                </a:solidFill>
                <a:latin typeface="Times New Roman"/>
                <a:cs typeface="Times New Roman"/>
              </a:rPr>
              <a:t>Continental Growth Rate so Difficult?</a:t>
            </a:r>
            <a:endParaRPr lang="en-US" sz="3200" dirty="0">
              <a:solidFill>
                <a:srgbClr val="FFFF00"/>
              </a:solidFill>
              <a:latin typeface="Times New Roman"/>
              <a:cs typeface="Times New Roman"/>
            </a:endParaRPr>
          </a:p>
        </p:txBody>
      </p:sp>
      <p:sp>
        <p:nvSpPr>
          <p:cNvPr id="3" name="Content Placeholder 2"/>
          <p:cNvSpPr>
            <a:spLocks noGrp="1"/>
          </p:cNvSpPr>
          <p:nvPr>
            <p:ph idx="1"/>
          </p:nvPr>
        </p:nvSpPr>
        <p:spPr/>
        <p:txBody>
          <a:bodyPr/>
          <a:lstStyle/>
          <a:p>
            <a:r>
              <a:rPr lang="en-US" dirty="0" smtClean="0">
                <a:solidFill>
                  <a:schemeClr val="bg1"/>
                </a:solidFill>
                <a:latin typeface="Times New Roman"/>
                <a:cs typeface="Times New Roman"/>
              </a:rPr>
              <a:t>Accuracy/Precision of geochronology</a:t>
            </a:r>
          </a:p>
          <a:p>
            <a:r>
              <a:rPr lang="en-US" dirty="0" smtClean="0">
                <a:solidFill>
                  <a:schemeClr val="bg1"/>
                </a:solidFill>
                <a:latin typeface="Times New Roman"/>
                <a:cs typeface="Times New Roman"/>
              </a:rPr>
              <a:t>Unraveling events in ancient lithosphere</a:t>
            </a:r>
          </a:p>
          <a:p>
            <a:r>
              <a:rPr lang="en-US" dirty="0" smtClean="0">
                <a:solidFill>
                  <a:schemeClr val="bg1"/>
                </a:solidFill>
                <a:latin typeface="Times New Roman"/>
                <a:cs typeface="Times New Roman"/>
              </a:rPr>
              <a:t>Interpretation of new or reworked crust</a:t>
            </a:r>
          </a:p>
          <a:p>
            <a:r>
              <a:rPr lang="en-US" dirty="0" smtClean="0">
                <a:solidFill>
                  <a:schemeClr val="bg1"/>
                </a:solidFill>
                <a:latin typeface="Times New Roman"/>
                <a:cs typeface="Times New Roman"/>
              </a:rPr>
              <a:t>Bias created by dependence on zircon</a:t>
            </a:r>
          </a:p>
          <a:p>
            <a:r>
              <a:rPr lang="en-US" dirty="0" smtClean="0">
                <a:solidFill>
                  <a:schemeClr val="bg1"/>
                </a:solidFill>
                <a:latin typeface="Times New Roman"/>
                <a:cs typeface="Times New Roman"/>
              </a:rPr>
              <a:t>Relation of crust to mantle lithosphere</a:t>
            </a:r>
          </a:p>
          <a:p>
            <a:r>
              <a:rPr lang="en-US" dirty="0" smtClean="0">
                <a:solidFill>
                  <a:srgbClr val="FFFF00"/>
                </a:solidFill>
                <a:latin typeface="Times New Roman"/>
                <a:cs typeface="Times New Roman"/>
              </a:rPr>
              <a:t>Rate of continental lithosphere recycling</a:t>
            </a:r>
            <a:endParaRPr lang="en-US" dirty="0">
              <a:solidFill>
                <a:srgbClr val="FFFF00"/>
              </a:solidFill>
              <a:latin typeface="Times New Roman"/>
              <a:cs typeface="Times New Roman"/>
            </a:endParaRPr>
          </a:p>
        </p:txBody>
      </p:sp>
    </p:spTree>
    <p:extLst>
      <p:ext uri="{BB962C8B-B14F-4D97-AF65-F5344CB8AC3E}">
        <p14:creationId xmlns:p14="http://schemas.microsoft.com/office/powerpoint/2010/main" val="526413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a:solidFill>
                  <a:srgbClr val="FFFF00"/>
                </a:solidFill>
                <a:latin typeface="Times New Roman"/>
                <a:cs typeface="Times New Roman"/>
              </a:rPr>
              <a:t>Different </a:t>
            </a:r>
            <a:r>
              <a:rPr lang="en-US" sz="2400" dirty="0" smtClean="0">
                <a:solidFill>
                  <a:srgbClr val="FFFF00"/>
                </a:solidFill>
                <a:latin typeface="Times New Roman"/>
                <a:cs typeface="Times New Roman"/>
              </a:rPr>
              <a:t>Systems </a:t>
            </a:r>
            <a:r>
              <a:rPr lang="en-US" sz="2400" dirty="0">
                <a:solidFill>
                  <a:srgbClr val="FFFF00"/>
                </a:solidFill>
                <a:latin typeface="Times New Roman"/>
                <a:cs typeface="Times New Roman"/>
              </a:rPr>
              <a:t>– </a:t>
            </a:r>
            <a:r>
              <a:rPr lang="en-US" sz="2400" dirty="0" smtClean="0">
                <a:solidFill>
                  <a:srgbClr val="FFFF00"/>
                </a:solidFill>
                <a:latin typeface="Times New Roman"/>
                <a:cs typeface="Times New Roman"/>
              </a:rPr>
              <a:t>Different Strengths/Weaknesses</a:t>
            </a:r>
            <a:r>
              <a:rPr lang="en-US" sz="2400" dirty="0">
                <a:solidFill>
                  <a:srgbClr val="FFFF00"/>
                </a:solidFill>
                <a:latin typeface="Times New Roman"/>
                <a:cs typeface="Times New Roman"/>
              </a:rPr>
              <a:t>.  </a:t>
            </a:r>
            <a:r>
              <a:rPr lang="en-US" sz="2400" dirty="0" smtClean="0">
                <a:solidFill>
                  <a:srgbClr val="FFFF00"/>
                </a:solidFill>
                <a:latin typeface="Times New Roman"/>
                <a:cs typeface="Times New Roman"/>
              </a:rPr>
              <a:t/>
            </a:r>
            <a:br>
              <a:rPr lang="en-US" sz="2400" dirty="0" smtClean="0">
                <a:solidFill>
                  <a:srgbClr val="FFFF00"/>
                </a:solidFill>
                <a:latin typeface="Times New Roman"/>
                <a:cs typeface="Times New Roman"/>
              </a:rPr>
            </a:br>
            <a:r>
              <a:rPr lang="en-US" sz="2400" dirty="0" smtClean="0">
                <a:solidFill>
                  <a:schemeClr val="bg1"/>
                </a:solidFill>
                <a:latin typeface="Times New Roman"/>
                <a:cs typeface="Times New Roman"/>
              </a:rPr>
              <a:t>Range </a:t>
            </a:r>
            <a:r>
              <a:rPr lang="en-US" sz="2400" dirty="0">
                <a:solidFill>
                  <a:schemeClr val="bg1"/>
                </a:solidFill>
                <a:latin typeface="Times New Roman"/>
                <a:cs typeface="Times New Roman"/>
              </a:rPr>
              <a:t>of chemical behaviors allow dating of a wide range of Earth differentiation processes.</a:t>
            </a:r>
          </a:p>
        </p:txBody>
      </p:sp>
      <p:graphicFrame>
        <p:nvGraphicFramePr>
          <p:cNvPr id="8" name="Table 7"/>
          <p:cNvGraphicFramePr>
            <a:graphicFrameLocks noGrp="1"/>
          </p:cNvGraphicFramePr>
          <p:nvPr>
            <p:extLst>
              <p:ext uri="{D42A27DB-BD31-4B8C-83A1-F6EECF244321}">
                <p14:modId xmlns:p14="http://schemas.microsoft.com/office/powerpoint/2010/main" val="2343792142"/>
              </p:ext>
            </p:extLst>
          </p:nvPr>
        </p:nvGraphicFramePr>
        <p:xfrm>
          <a:off x="457200" y="1698506"/>
          <a:ext cx="3238500" cy="3606800"/>
        </p:xfrm>
        <a:graphic>
          <a:graphicData uri="http://schemas.openxmlformats.org/drawingml/2006/table">
            <a:tbl>
              <a:tblPr firstRow="1" bandRow="1">
                <a:tableStyleId>{5C22544A-7EE6-4342-B048-85BDC9FD1C3A}</a:tableStyleId>
              </a:tblPr>
              <a:tblGrid>
                <a:gridCol w="1041400"/>
                <a:gridCol w="1000036"/>
                <a:gridCol w="1197064"/>
              </a:tblGrid>
              <a:tr h="370840">
                <a:tc>
                  <a:txBody>
                    <a:bodyPr/>
                    <a:lstStyle/>
                    <a:p>
                      <a:r>
                        <a:rPr lang="en-US" dirty="0" smtClean="0">
                          <a:latin typeface="Times"/>
                          <a:cs typeface="Times"/>
                        </a:rPr>
                        <a:t>Parent Isotope</a:t>
                      </a:r>
                      <a:endParaRPr lang="en-US" dirty="0">
                        <a:latin typeface="Times"/>
                        <a:cs typeface="Times"/>
                      </a:endParaRPr>
                    </a:p>
                  </a:txBody>
                  <a:tcPr/>
                </a:tc>
                <a:tc>
                  <a:txBody>
                    <a:bodyPr/>
                    <a:lstStyle/>
                    <a:p>
                      <a:r>
                        <a:rPr lang="en-US" dirty="0" smtClean="0">
                          <a:latin typeface="Times"/>
                          <a:cs typeface="Times"/>
                        </a:rPr>
                        <a:t>Atom</a:t>
                      </a:r>
                      <a:r>
                        <a:rPr lang="en-US" baseline="0" dirty="0" smtClean="0">
                          <a:latin typeface="Times"/>
                          <a:cs typeface="Times"/>
                        </a:rPr>
                        <a:t> %</a:t>
                      </a:r>
                      <a:endParaRPr lang="en-US" dirty="0">
                        <a:latin typeface="Times"/>
                        <a:cs typeface="Times"/>
                      </a:endParaRPr>
                    </a:p>
                  </a:txBody>
                  <a:tcPr/>
                </a:tc>
                <a:tc>
                  <a:txBody>
                    <a:bodyPr/>
                    <a:lstStyle/>
                    <a:p>
                      <a:r>
                        <a:rPr lang="en-US" dirty="0" smtClean="0">
                          <a:latin typeface="Times"/>
                          <a:cs typeface="Times"/>
                        </a:rPr>
                        <a:t>Half-life (Ma)</a:t>
                      </a:r>
                      <a:endParaRPr lang="en-US" dirty="0">
                        <a:latin typeface="Times"/>
                        <a:cs typeface="Times"/>
                      </a:endParaRPr>
                    </a:p>
                  </a:txBody>
                  <a:tcPr/>
                </a:tc>
              </a:tr>
              <a:tr h="370840">
                <a:tc>
                  <a:txBody>
                    <a:bodyPr/>
                    <a:lstStyle/>
                    <a:p>
                      <a:r>
                        <a:rPr lang="en-US" dirty="0" smtClean="0">
                          <a:latin typeface="Times"/>
                          <a:cs typeface="Times"/>
                        </a:rPr>
                        <a:t>235U</a:t>
                      </a:r>
                      <a:endParaRPr lang="en-US" dirty="0">
                        <a:latin typeface="Times"/>
                        <a:cs typeface="Times"/>
                      </a:endParaRPr>
                    </a:p>
                  </a:txBody>
                  <a:tcPr/>
                </a:tc>
                <a:tc>
                  <a:txBody>
                    <a:bodyPr/>
                    <a:lstStyle/>
                    <a:p>
                      <a:r>
                        <a:rPr lang="en-US" dirty="0" smtClean="0">
                          <a:latin typeface="Times"/>
                          <a:cs typeface="Times"/>
                        </a:rPr>
                        <a:t>0.72</a:t>
                      </a:r>
                      <a:endParaRPr lang="en-US" dirty="0">
                        <a:latin typeface="Times"/>
                        <a:cs typeface="Times"/>
                      </a:endParaRPr>
                    </a:p>
                  </a:txBody>
                  <a:tcPr/>
                </a:tc>
                <a:tc>
                  <a:txBody>
                    <a:bodyPr/>
                    <a:lstStyle/>
                    <a:p>
                      <a:r>
                        <a:rPr lang="en-US" dirty="0" smtClean="0">
                          <a:latin typeface="Times"/>
                          <a:cs typeface="Times"/>
                        </a:rPr>
                        <a:t>704</a:t>
                      </a:r>
                      <a:endParaRPr lang="en-US" dirty="0">
                        <a:latin typeface="Times"/>
                        <a:cs typeface="Times"/>
                      </a:endParaRPr>
                    </a:p>
                  </a:txBody>
                  <a:tcPr/>
                </a:tc>
              </a:tr>
              <a:tr h="370840">
                <a:tc>
                  <a:txBody>
                    <a:bodyPr/>
                    <a:lstStyle/>
                    <a:p>
                      <a:r>
                        <a:rPr lang="en-US" dirty="0" smtClean="0">
                          <a:latin typeface="Times"/>
                          <a:cs typeface="Times"/>
                        </a:rPr>
                        <a:t>40K</a:t>
                      </a:r>
                      <a:endParaRPr lang="en-US" dirty="0">
                        <a:latin typeface="Times"/>
                        <a:cs typeface="Times"/>
                      </a:endParaRPr>
                    </a:p>
                  </a:txBody>
                  <a:tcPr/>
                </a:tc>
                <a:tc>
                  <a:txBody>
                    <a:bodyPr/>
                    <a:lstStyle/>
                    <a:p>
                      <a:r>
                        <a:rPr lang="en-US" dirty="0" smtClean="0">
                          <a:latin typeface="Times"/>
                          <a:cs typeface="Times"/>
                        </a:rPr>
                        <a:t>0.012</a:t>
                      </a:r>
                      <a:endParaRPr lang="en-US" dirty="0">
                        <a:latin typeface="Times"/>
                        <a:cs typeface="Times"/>
                      </a:endParaRPr>
                    </a:p>
                  </a:txBody>
                  <a:tcPr/>
                </a:tc>
                <a:tc>
                  <a:txBody>
                    <a:bodyPr/>
                    <a:lstStyle/>
                    <a:p>
                      <a:r>
                        <a:rPr lang="en-US" dirty="0" smtClean="0">
                          <a:latin typeface="Times"/>
                          <a:cs typeface="Times"/>
                        </a:rPr>
                        <a:t>1270</a:t>
                      </a:r>
                      <a:endParaRPr lang="en-US" dirty="0">
                        <a:latin typeface="Times"/>
                        <a:cs typeface="Times"/>
                      </a:endParaRPr>
                    </a:p>
                  </a:txBody>
                  <a:tcPr/>
                </a:tc>
              </a:tr>
              <a:tr h="370840">
                <a:tc>
                  <a:txBody>
                    <a:bodyPr/>
                    <a:lstStyle/>
                    <a:p>
                      <a:r>
                        <a:rPr lang="en-US" dirty="0" smtClean="0">
                          <a:latin typeface="Times"/>
                          <a:cs typeface="Times"/>
                        </a:rPr>
                        <a:t>238U</a:t>
                      </a:r>
                      <a:endParaRPr lang="en-US" dirty="0">
                        <a:latin typeface="Times"/>
                        <a:cs typeface="Times"/>
                      </a:endParaRPr>
                    </a:p>
                  </a:txBody>
                  <a:tcPr/>
                </a:tc>
                <a:tc>
                  <a:txBody>
                    <a:bodyPr/>
                    <a:lstStyle/>
                    <a:p>
                      <a:r>
                        <a:rPr lang="en-US" dirty="0" smtClean="0">
                          <a:latin typeface="Times"/>
                          <a:cs typeface="Times"/>
                        </a:rPr>
                        <a:t>99.27</a:t>
                      </a:r>
                      <a:endParaRPr lang="en-US" dirty="0">
                        <a:latin typeface="Times"/>
                        <a:cs typeface="Times"/>
                      </a:endParaRPr>
                    </a:p>
                  </a:txBody>
                  <a:tcPr/>
                </a:tc>
                <a:tc>
                  <a:txBody>
                    <a:bodyPr/>
                    <a:lstStyle/>
                    <a:p>
                      <a:r>
                        <a:rPr lang="en-US" dirty="0" smtClean="0">
                          <a:latin typeface="Times"/>
                          <a:cs typeface="Times"/>
                        </a:rPr>
                        <a:t>4469</a:t>
                      </a:r>
                      <a:endParaRPr lang="en-US" dirty="0">
                        <a:latin typeface="Times"/>
                        <a:cs typeface="Times"/>
                      </a:endParaRPr>
                    </a:p>
                  </a:txBody>
                  <a:tcPr/>
                </a:tc>
              </a:tr>
              <a:tr h="370840">
                <a:tc>
                  <a:txBody>
                    <a:bodyPr/>
                    <a:lstStyle/>
                    <a:p>
                      <a:r>
                        <a:rPr lang="en-US" dirty="0" smtClean="0">
                          <a:latin typeface="Times"/>
                          <a:cs typeface="Times"/>
                        </a:rPr>
                        <a:t>232Th</a:t>
                      </a:r>
                      <a:endParaRPr lang="en-US" dirty="0">
                        <a:latin typeface="Times"/>
                        <a:cs typeface="Times"/>
                      </a:endParaRPr>
                    </a:p>
                  </a:txBody>
                  <a:tcPr/>
                </a:tc>
                <a:tc>
                  <a:txBody>
                    <a:bodyPr/>
                    <a:lstStyle/>
                    <a:p>
                      <a:r>
                        <a:rPr lang="en-US" dirty="0" smtClean="0">
                          <a:latin typeface="Times"/>
                          <a:cs typeface="Times"/>
                        </a:rPr>
                        <a:t>100</a:t>
                      </a:r>
                      <a:endParaRPr lang="en-US" dirty="0">
                        <a:latin typeface="Times"/>
                        <a:cs typeface="Times"/>
                      </a:endParaRPr>
                    </a:p>
                  </a:txBody>
                  <a:tcPr/>
                </a:tc>
                <a:tc>
                  <a:txBody>
                    <a:bodyPr/>
                    <a:lstStyle/>
                    <a:p>
                      <a:r>
                        <a:rPr lang="en-US" dirty="0" smtClean="0">
                          <a:latin typeface="Times"/>
                          <a:cs typeface="Times"/>
                        </a:rPr>
                        <a:t>14010</a:t>
                      </a:r>
                      <a:endParaRPr lang="en-US" dirty="0">
                        <a:latin typeface="Times"/>
                        <a:cs typeface="Times"/>
                      </a:endParaRPr>
                    </a:p>
                  </a:txBody>
                  <a:tcPr/>
                </a:tc>
              </a:tr>
              <a:tr h="370840">
                <a:tc>
                  <a:txBody>
                    <a:bodyPr/>
                    <a:lstStyle/>
                    <a:p>
                      <a:r>
                        <a:rPr lang="en-US" dirty="0" smtClean="0">
                          <a:latin typeface="Times"/>
                          <a:cs typeface="Times"/>
                        </a:rPr>
                        <a:t>176Lu</a:t>
                      </a:r>
                      <a:endParaRPr lang="en-US" dirty="0">
                        <a:latin typeface="Times"/>
                        <a:cs typeface="Times"/>
                      </a:endParaRPr>
                    </a:p>
                  </a:txBody>
                  <a:tcPr/>
                </a:tc>
                <a:tc>
                  <a:txBody>
                    <a:bodyPr/>
                    <a:lstStyle/>
                    <a:p>
                      <a:r>
                        <a:rPr lang="en-US" dirty="0" smtClean="0">
                          <a:latin typeface="Times"/>
                          <a:cs typeface="Times"/>
                        </a:rPr>
                        <a:t>2.59</a:t>
                      </a:r>
                      <a:endParaRPr lang="en-US" dirty="0">
                        <a:latin typeface="Times"/>
                        <a:cs typeface="Times"/>
                      </a:endParaRPr>
                    </a:p>
                  </a:txBody>
                  <a:tcPr/>
                </a:tc>
                <a:tc>
                  <a:txBody>
                    <a:bodyPr/>
                    <a:lstStyle/>
                    <a:p>
                      <a:r>
                        <a:rPr lang="en-US" dirty="0" smtClean="0">
                          <a:latin typeface="Times"/>
                          <a:cs typeface="Times"/>
                        </a:rPr>
                        <a:t>35700</a:t>
                      </a:r>
                      <a:endParaRPr lang="en-US" dirty="0">
                        <a:latin typeface="Times"/>
                        <a:cs typeface="Times"/>
                      </a:endParaRPr>
                    </a:p>
                  </a:txBody>
                  <a:tcPr/>
                </a:tc>
              </a:tr>
              <a:tr h="370840">
                <a:tc>
                  <a:txBody>
                    <a:bodyPr/>
                    <a:lstStyle/>
                    <a:p>
                      <a:r>
                        <a:rPr lang="en-US" dirty="0" smtClean="0">
                          <a:latin typeface="Times"/>
                          <a:cs typeface="Times"/>
                        </a:rPr>
                        <a:t>187Re</a:t>
                      </a:r>
                      <a:endParaRPr lang="en-US" dirty="0">
                        <a:latin typeface="Times"/>
                        <a:cs typeface="Times"/>
                      </a:endParaRPr>
                    </a:p>
                  </a:txBody>
                  <a:tcPr/>
                </a:tc>
                <a:tc>
                  <a:txBody>
                    <a:bodyPr/>
                    <a:lstStyle/>
                    <a:p>
                      <a:r>
                        <a:rPr lang="en-US" dirty="0" smtClean="0">
                          <a:latin typeface="Times"/>
                          <a:cs typeface="Times"/>
                        </a:rPr>
                        <a:t>62.6</a:t>
                      </a:r>
                      <a:endParaRPr lang="en-US" dirty="0">
                        <a:latin typeface="Times"/>
                        <a:cs typeface="Times"/>
                      </a:endParaRPr>
                    </a:p>
                  </a:txBody>
                  <a:tcPr/>
                </a:tc>
                <a:tc>
                  <a:txBody>
                    <a:bodyPr/>
                    <a:lstStyle/>
                    <a:p>
                      <a:r>
                        <a:rPr lang="en-US" dirty="0" smtClean="0">
                          <a:latin typeface="Times"/>
                          <a:cs typeface="Times"/>
                        </a:rPr>
                        <a:t>41600</a:t>
                      </a:r>
                      <a:endParaRPr lang="en-US" dirty="0">
                        <a:latin typeface="Times"/>
                        <a:cs typeface="Times"/>
                      </a:endParaRPr>
                    </a:p>
                  </a:txBody>
                  <a:tcPr/>
                </a:tc>
              </a:tr>
              <a:tr h="370840">
                <a:tc>
                  <a:txBody>
                    <a:bodyPr/>
                    <a:lstStyle/>
                    <a:p>
                      <a:r>
                        <a:rPr lang="en-US" dirty="0" smtClean="0">
                          <a:latin typeface="Times"/>
                          <a:cs typeface="Times"/>
                        </a:rPr>
                        <a:t>87Rb</a:t>
                      </a:r>
                      <a:endParaRPr lang="en-US" dirty="0">
                        <a:latin typeface="Times"/>
                        <a:cs typeface="Times"/>
                      </a:endParaRPr>
                    </a:p>
                  </a:txBody>
                  <a:tcPr/>
                </a:tc>
                <a:tc>
                  <a:txBody>
                    <a:bodyPr/>
                    <a:lstStyle/>
                    <a:p>
                      <a:r>
                        <a:rPr lang="en-US" dirty="0" smtClean="0">
                          <a:latin typeface="Times"/>
                          <a:cs typeface="Times"/>
                        </a:rPr>
                        <a:t>0.278</a:t>
                      </a:r>
                      <a:endParaRPr lang="en-US" dirty="0">
                        <a:latin typeface="Times"/>
                        <a:cs typeface="Times"/>
                      </a:endParaRPr>
                    </a:p>
                  </a:txBody>
                  <a:tcPr/>
                </a:tc>
                <a:tc>
                  <a:txBody>
                    <a:bodyPr/>
                    <a:lstStyle/>
                    <a:p>
                      <a:r>
                        <a:rPr lang="en-US" dirty="0" smtClean="0">
                          <a:latin typeface="Times"/>
                          <a:cs typeface="Times"/>
                        </a:rPr>
                        <a:t>48800</a:t>
                      </a:r>
                      <a:endParaRPr lang="en-US" dirty="0">
                        <a:latin typeface="Times"/>
                        <a:cs typeface="Times"/>
                      </a:endParaRPr>
                    </a:p>
                  </a:txBody>
                  <a:tcPr/>
                </a:tc>
              </a:tr>
              <a:tr h="370840">
                <a:tc>
                  <a:txBody>
                    <a:bodyPr/>
                    <a:lstStyle/>
                    <a:p>
                      <a:r>
                        <a:rPr lang="en-US" dirty="0" smtClean="0">
                          <a:latin typeface="Times"/>
                          <a:cs typeface="Times"/>
                        </a:rPr>
                        <a:t>147Sm</a:t>
                      </a:r>
                      <a:endParaRPr lang="en-US" dirty="0">
                        <a:latin typeface="Times"/>
                        <a:cs typeface="Times"/>
                      </a:endParaRPr>
                    </a:p>
                  </a:txBody>
                  <a:tcPr/>
                </a:tc>
                <a:tc>
                  <a:txBody>
                    <a:bodyPr/>
                    <a:lstStyle/>
                    <a:p>
                      <a:r>
                        <a:rPr lang="en-US" dirty="0" smtClean="0">
                          <a:latin typeface="Times"/>
                          <a:cs typeface="Times"/>
                        </a:rPr>
                        <a:t>15.0</a:t>
                      </a:r>
                      <a:endParaRPr lang="en-US" dirty="0">
                        <a:latin typeface="Times"/>
                        <a:cs typeface="Times"/>
                      </a:endParaRPr>
                    </a:p>
                  </a:txBody>
                  <a:tcPr/>
                </a:tc>
                <a:tc>
                  <a:txBody>
                    <a:bodyPr/>
                    <a:lstStyle/>
                    <a:p>
                      <a:r>
                        <a:rPr lang="en-US" dirty="0" smtClean="0">
                          <a:latin typeface="Times"/>
                          <a:cs typeface="Times"/>
                        </a:rPr>
                        <a:t>106000</a:t>
                      </a:r>
                      <a:endParaRPr lang="en-US" dirty="0">
                        <a:latin typeface="Times"/>
                        <a:cs typeface="Times"/>
                      </a:endParaRPr>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966447978"/>
              </p:ext>
            </p:extLst>
          </p:nvPr>
        </p:nvGraphicFramePr>
        <p:xfrm>
          <a:off x="3975099" y="1751611"/>
          <a:ext cx="4864101" cy="3606800"/>
        </p:xfrm>
        <a:graphic>
          <a:graphicData uri="http://schemas.openxmlformats.org/drawingml/2006/table">
            <a:tbl>
              <a:tblPr firstRow="1" bandRow="1">
                <a:tableStyleId>{5C22544A-7EE6-4342-B048-85BDC9FD1C3A}</a:tableStyleId>
              </a:tblPr>
              <a:tblGrid>
                <a:gridCol w="1621367"/>
                <a:gridCol w="1693333"/>
                <a:gridCol w="1549401"/>
              </a:tblGrid>
              <a:tr h="370840">
                <a:tc>
                  <a:txBody>
                    <a:bodyPr/>
                    <a:lstStyle/>
                    <a:p>
                      <a:r>
                        <a:rPr lang="en-US" dirty="0" smtClean="0">
                          <a:latin typeface="Times"/>
                          <a:cs typeface="Times"/>
                        </a:rPr>
                        <a:t>Parent Isotope</a:t>
                      </a:r>
                      <a:endParaRPr lang="en-US" dirty="0">
                        <a:latin typeface="Times"/>
                        <a:cs typeface="Times"/>
                      </a:endParaRPr>
                    </a:p>
                  </a:txBody>
                  <a:tcPr/>
                </a:tc>
                <a:tc>
                  <a:txBody>
                    <a:bodyPr/>
                    <a:lstStyle/>
                    <a:p>
                      <a:r>
                        <a:rPr lang="en-US" dirty="0" smtClean="0">
                          <a:latin typeface="Times"/>
                          <a:cs typeface="Times"/>
                        </a:rPr>
                        <a:t>Atom %</a:t>
                      </a:r>
                      <a:endParaRPr lang="en-US" dirty="0">
                        <a:latin typeface="Times"/>
                        <a:cs typeface="Times"/>
                      </a:endParaRPr>
                    </a:p>
                  </a:txBody>
                  <a:tcPr/>
                </a:tc>
                <a:tc>
                  <a:txBody>
                    <a:bodyPr/>
                    <a:lstStyle/>
                    <a:p>
                      <a:r>
                        <a:rPr lang="en-US" dirty="0" smtClean="0">
                          <a:latin typeface="Times"/>
                          <a:cs typeface="Times"/>
                        </a:rPr>
                        <a:t>Half-life (Ma)</a:t>
                      </a:r>
                      <a:endParaRPr lang="en-US" dirty="0">
                        <a:latin typeface="Times"/>
                        <a:cs typeface="Times"/>
                      </a:endParaRPr>
                    </a:p>
                  </a:txBody>
                  <a:tcPr/>
                </a:tc>
              </a:tr>
              <a:tr h="370840">
                <a:tc>
                  <a:txBody>
                    <a:bodyPr/>
                    <a:lstStyle/>
                    <a:p>
                      <a:r>
                        <a:rPr lang="en-US" dirty="0" smtClean="0">
                          <a:latin typeface="Times"/>
                          <a:cs typeface="Times"/>
                        </a:rPr>
                        <a:t>26Al</a:t>
                      </a:r>
                      <a:endParaRPr lang="en-US" dirty="0">
                        <a:latin typeface="Times"/>
                        <a:cs typeface="Times"/>
                      </a:endParaRPr>
                    </a:p>
                  </a:txBody>
                  <a:tcPr/>
                </a:tc>
                <a:tc>
                  <a:txBody>
                    <a:bodyPr/>
                    <a:lstStyle/>
                    <a:p>
                      <a:r>
                        <a:rPr lang="en-US" dirty="0" smtClean="0">
                          <a:latin typeface="Times"/>
                          <a:cs typeface="Times"/>
                        </a:rPr>
                        <a:t>0.005</a:t>
                      </a:r>
                      <a:endParaRPr lang="en-US" dirty="0">
                        <a:latin typeface="Times"/>
                        <a:cs typeface="Times"/>
                      </a:endParaRPr>
                    </a:p>
                  </a:txBody>
                  <a:tcPr/>
                </a:tc>
                <a:tc>
                  <a:txBody>
                    <a:bodyPr/>
                    <a:lstStyle/>
                    <a:p>
                      <a:r>
                        <a:rPr lang="en-US" dirty="0" smtClean="0">
                          <a:latin typeface="Times"/>
                          <a:cs typeface="Times"/>
                        </a:rPr>
                        <a:t>0.73</a:t>
                      </a:r>
                      <a:endParaRPr lang="en-US" dirty="0">
                        <a:latin typeface="Times"/>
                        <a:cs typeface="Times"/>
                      </a:endParaRPr>
                    </a:p>
                  </a:txBody>
                  <a:tcPr/>
                </a:tc>
              </a:tr>
              <a:tr h="370840">
                <a:tc>
                  <a:txBody>
                    <a:bodyPr/>
                    <a:lstStyle/>
                    <a:p>
                      <a:r>
                        <a:rPr lang="en-US" dirty="0" smtClean="0">
                          <a:latin typeface="Times"/>
                          <a:cs typeface="Times"/>
                        </a:rPr>
                        <a:t>60Fe</a:t>
                      </a:r>
                      <a:endParaRPr lang="en-US" dirty="0">
                        <a:latin typeface="Times"/>
                        <a:cs typeface="Times"/>
                      </a:endParaRPr>
                    </a:p>
                  </a:txBody>
                  <a:tcPr/>
                </a:tc>
                <a:tc>
                  <a:txBody>
                    <a:bodyPr/>
                    <a:lstStyle/>
                    <a:p>
                      <a:r>
                        <a:rPr lang="en-US" dirty="0" smtClean="0">
                          <a:latin typeface="Times"/>
                          <a:cs typeface="Times"/>
                        </a:rPr>
                        <a:t>3.7</a:t>
                      </a:r>
                      <a:r>
                        <a:rPr lang="en-US" baseline="0" dirty="0" smtClean="0">
                          <a:latin typeface="Times"/>
                          <a:cs typeface="Times"/>
                        </a:rPr>
                        <a:t> </a:t>
                      </a:r>
                      <a:r>
                        <a:rPr lang="en-US" baseline="0" dirty="0" err="1" smtClean="0">
                          <a:latin typeface="Times"/>
                          <a:cs typeface="Times"/>
                        </a:rPr>
                        <a:t>x</a:t>
                      </a:r>
                      <a:r>
                        <a:rPr lang="en-US" baseline="0" dirty="0" smtClean="0">
                          <a:latin typeface="Times"/>
                          <a:cs typeface="Times"/>
                        </a:rPr>
                        <a:t> 10</a:t>
                      </a:r>
                      <a:r>
                        <a:rPr lang="en-US" baseline="30000" dirty="0" smtClean="0">
                          <a:latin typeface="Times"/>
                          <a:cs typeface="Times"/>
                        </a:rPr>
                        <a:t>-7</a:t>
                      </a:r>
                      <a:endParaRPr lang="en-US" baseline="30000" dirty="0">
                        <a:latin typeface="Times"/>
                        <a:cs typeface="Times"/>
                      </a:endParaRPr>
                    </a:p>
                  </a:txBody>
                  <a:tcPr/>
                </a:tc>
                <a:tc>
                  <a:txBody>
                    <a:bodyPr/>
                    <a:lstStyle/>
                    <a:p>
                      <a:r>
                        <a:rPr lang="en-US" dirty="0" smtClean="0">
                          <a:latin typeface="Times"/>
                          <a:cs typeface="Times"/>
                        </a:rPr>
                        <a:t>1.5</a:t>
                      </a:r>
                      <a:endParaRPr lang="en-US" dirty="0">
                        <a:latin typeface="Times"/>
                        <a:cs typeface="Times"/>
                      </a:endParaRPr>
                    </a:p>
                  </a:txBody>
                  <a:tcPr/>
                </a:tc>
              </a:tr>
              <a:tr h="370840">
                <a:tc>
                  <a:txBody>
                    <a:bodyPr/>
                    <a:lstStyle/>
                    <a:p>
                      <a:r>
                        <a:rPr lang="en-US" dirty="0" smtClean="0">
                          <a:latin typeface="Times"/>
                          <a:cs typeface="Times"/>
                        </a:rPr>
                        <a:t>53Mn</a:t>
                      </a:r>
                      <a:endParaRPr lang="en-US" dirty="0">
                        <a:latin typeface="Times"/>
                        <a:cs typeface="Times"/>
                      </a:endParaRPr>
                    </a:p>
                  </a:txBody>
                  <a:tcPr/>
                </a:tc>
                <a:tc>
                  <a:txBody>
                    <a:bodyPr/>
                    <a:lstStyle/>
                    <a:p>
                      <a:r>
                        <a:rPr lang="en-US" dirty="0" smtClean="0">
                          <a:latin typeface="Times"/>
                          <a:cs typeface="Times"/>
                        </a:rPr>
                        <a:t>0.00063</a:t>
                      </a:r>
                      <a:endParaRPr lang="en-US" dirty="0">
                        <a:latin typeface="Times"/>
                        <a:cs typeface="Times"/>
                      </a:endParaRPr>
                    </a:p>
                  </a:txBody>
                  <a:tcPr/>
                </a:tc>
                <a:tc>
                  <a:txBody>
                    <a:bodyPr/>
                    <a:lstStyle/>
                    <a:p>
                      <a:r>
                        <a:rPr lang="en-US" dirty="0" smtClean="0">
                          <a:latin typeface="Times"/>
                          <a:cs typeface="Times"/>
                        </a:rPr>
                        <a:t>3.7</a:t>
                      </a:r>
                      <a:endParaRPr lang="en-US" dirty="0">
                        <a:latin typeface="Times"/>
                        <a:cs typeface="Times"/>
                      </a:endParaRPr>
                    </a:p>
                  </a:txBody>
                  <a:tcPr/>
                </a:tc>
              </a:tr>
              <a:tr h="370840">
                <a:tc>
                  <a:txBody>
                    <a:bodyPr/>
                    <a:lstStyle/>
                    <a:p>
                      <a:r>
                        <a:rPr lang="en-US" dirty="0" smtClean="0">
                          <a:latin typeface="Times"/>
                          <a:cs typeface="Times"/>
                        </a:rPr>
                        <a:t>107Pd</a:t>
                      </a:r>
                      <a:endParaRPr lang="en-US" dirty="0">
                        <a:latin typeface="Times"/>
                        <a:cs typeface="Times"/>
                      </a:endParaRPr>
                    </a:p>
                  </a:txBody>
                  <a:tcPr/>
                </a:tc>
                <a:tc>
                  <a:txBody>
                    <a:bodyPr/>
                    <a:lstStyle/>
                    <a:p>
                      <a:r>
                        <a:rPr lang="en-US" dirty="0" smtClean="0">
                          <a:latin typeface="Times"/>
                          <a:cs typeface="Times"/>
                        </a:rPr>
                        <a:t>0.0015</a:t>
                      </a:r>
                      <a:endParaRPr lang="en-US" dirty="0">
                        <a:latin typeface="Times"/>
                        <a:cs typeface="Times"/>
                      </a:endParaRPr>
                    </a:p>
                  </a:txBody>
                  <a:tcPr/>
                </a:tc>
                <a:tc>
                  <a:txBody>
                    <a:bodyPr/>
                    <a:lstStyle/>
                    <a:p>
                      <a:r>
                        <a:rPr lang="en-US" dirty="0" smtClean="0">
                          <a:latin typeface="Times"/>
                          <a:cs typeface="Times"/>
                        </a:rPr>
                        <a:t>6.5</a:t>
                      </a:r>
                      <a:endParaRPr lang="en-US" dirty="0">
                        <a:latin typeface="Times"/>
                        <a:cs typeface="Times"/>
                      </a:endParaRPr>
                    </a:p>
                  </a:txBody>
                  <a:tcPr/>
                </a:tc>
              </a:tr>
              <a:tr h="370840">
                <a:tc>
                  <a:txBody>
                    <a:bodyPr/>
                    <a:lstStyle/>
                    <a:p>
                      <a:r>
                        <a:rPr lang="en-US" dirty="0" smtClean="0">
                          <a:latin typeface="Times"/>
                          <a:cs typeface="Times"/>
                        </a:rPr>
                        <a:t>182Hf</a:t>
                      </a:r>
                      <a:endParaRPr lang="en-US" dirty="0">
                        <a:latin typeface="Times"/>
                        <a:cs typeface="Times"/>
                      </a:endParaRPr>
                    </a:p>
                  </a:txBody>
                  <a:tcPr/>
                </a:tc>
                <a:tc>
                  <a:txBody>
                    <a:bodyPr/>
                    <a:lstStyle/>
                    <a:p>
                      <a:r>
                        <a:rPr lang="en-US" dirty="0" smtClean="0">
                          <a:latin typeface="Times"/>
                          <a:cs typeface="Times"/>
                        </a:rPr>
                        <a:t>0.0037</a:t>
                      </a:r>
                      <a:endParaRPr lang="en-US" dirty="0">
                        <a:latin typeface="Times"/>
                        <a:cs typeface="Times"/>
                      </a:endParaRPr>
                    </a:p>
                  </a:txBody>
                  <a:tcPr/>
                </a:tc>
                <a:tc>
                  <a:txBody>
                    <a:bodyPr/>
                    <a:lstStyle/>
                    <a:p>
                      <a:r>
                        <a:rPr lang="en-US" dirty="0" smtClean="0">
                          <a:latin typeface="Times"/>
                          <a:cs typeface="Times"/>
                        </a:rPr>
                        <a:t>9</a:t>
                      </a:r>
                      <a:endParaRPr lang="en-US" dirty="0">
                        <a:latin typeface="Times"/>
                        <a:cs typeface="Times"/>
                      </a:endParaRPr>
                    </a:p>
                  </a:txBody>
                  <a:tcPr/>
                </a:tc>
              </a:tr>
              <a:tr h="370840">
                <a:tc>
                  <a:txBody>
                    <a:bodyPr/>
                    <a:lstStyle/>
                    <a:p>
                      <a:r>
                        <a:rPr lang="en-US" dirty="0" smtClean="0">
                          <a:latin typeface="Times"/>
                          <a:cs typeface="Times"/>
                        </a:rPr>
                        <a:t>129I</a:t>
                      </a:r>
                      <a:endParaRPr lang="en-US" dirty="0">
                        <a:latin typeface="Times"/>
                        <a:cs typeface="Times"/>
                      </a:endParaRPr>
                    </a:p>
                  </a:txBody>
                  <a:tcPr/>
                </a:tc>
                <a:tc>
                  <a:txBody>
                    <a:bodyPr/>
                    <a:lstStyle/>
                    <a:p>
                      <a:r>
                        <a:rPr lang="en-US" dirty="0" smtClean="0">
                          <a:latin typeface="Times"/>
                          <a:cs typeface="Times"/>
                        </a:rPr>
                        <a:t>0.011</a:t>
                      </a:r>
                      <a:endParaRPr lang="en-US" dirty="0">
                        <a:latin typeface="Times"/>
                        <a:cs typeface="Times"/>
                      </a:endParaRPr>
                    </a:p>
                  </a:txBody>
                  <a:tcPr/>
                </a:tc>
                <a:tc>
                  <a:txBody>
                    <a:bodyPr/>
                    <a:lstStyle/>
                    <a:p>
                      <a:r>
                        <a:rPr lang="en-US" dirty="0" smtClean="0">
                          <a:latin typeface="Times"/>
                          <a:cs typeface="Times"/>
                        </a:rPr>
                        <a:t>15.7</a:t>
                      </a:r>
                      <a:endParaRPr lang="en-US" dirty="0">
                        <a:latin typeface="Times"/>
                        <a:cs typeface="Times"/>
                      </a:endParaRPr>
                    </a:p>
                  </a:txBody>
                  <a:tcPr/>
                </a:tc>
              </a:tr>
              <a:tr h="370840">
                <a:tc>
                  <a:txBody>
                    <a:bodyPr/>
                    <a:lstStyle/>
                    <a:p>
                      <a:r>
                        <a:rPr lang="en-US" dirty="0" smtClean="0">
                          <a:latin typeface="Times"/>
                          <a:cs typeface="Times"/>
                        </a:rPr>
                        <a:t>244Pu</a:t>
                      </a:r>
                      <a:endParaRPr lang="en-US" dirty="0">
                        <a:latin typeface="Times"/>
                        <a:cs typeface="Times"/>
                      </a:endParaRPr>
                    </a:p>
                  </a:txBody>
                  <a:tcPr/>
                </a:tc>
                <a:tc>
                  <a:txBody>
                    <a:bodyPr/>
                    <a:lstStyle/>
                    <a:p>
                      <a:r>
                        <a:rPr lang="en-US" baseline="30000" dirty="0" smtClean="0">
                          <a:latin typeface="Times"/>
                          <a:cs typeface="Times"/>
                        </a:rPr>
                        <a:t>244</a:t>
                      </a:r>
                      <a:r>
                        <a:rPr lang="en-US" dirty="0" smtClean="0">
                          <a:latin typeface="Times"/>
                          <a:cs typeface="Times"/>
                        </a:rPr>
                        <a:t>Pu/</a:t>
                      </a:r>
                      <a:r>
                        <a:rPr lang="en-US" baseline="30000" dirty="0" smtClean="0">
                          <a:latin typeface="Times"/>
                          <a:cs typeface="Times"/>
                        </a:rPr>
                        <a:t>238</a:t>
                      </a:r>
                      <a:r>
                        <a:rPr lang="en-US" dirty="0" smtClean="0">
                          <a:latin typeface="Times"/>
                          <a:cs typeface="Times"/>
                        </a:rPr>
                        <a:t>U = 0.0068</a:t>
                      </a:r>
                      <a:endParaRPr lang="en-US" dirty="0">
                        <a:latin typeface="Times"/>
                        <a:cs typeface="Times"/>
                      </a:endParaRPr>
                    </a:p>
                  </a:txBody>
                  <a:tcPr/>
                </a:tc>
                <a:tc>
                  <a:txBody>
                    <a:bodyPr/>
                    <a:lstStyle/>
                    <a:p>
                      <a:r>
                        <a:rPr lang="en-US" dirty="0" smtClean="0">
                          <a:latin typeface="Times"/>
                          <a:cs typeface="Times"/>
                        </a:rPr>
                        <a:t>80</a:t>
                      </a:r>
                      <a:endParaRPr lang="en-US" dirty="0">
                        <a:latin typeface="Times"/>
                        <a:cs typeface="Times"/>
                      </a:endParaRPr>
                    </a:p>
                  </a:txBody>
                  <a:tcPr/>
                </a:tc>
              </a:tr>
              <a:tr h="370840">
                <a:tc>
                  <a:txBody>
                    <a:bodyPr/>
                    <a:lstStyle/>
                    <a:p>
                      <a:r>
                        <a:rPr lang="en-US" dirty="0" smtClean="0">
                          <a:latin typeface="Times"/>
                          <a:cs typeface="Times"/>
                        </a:rPr>
                        <a:t>146Sm</a:t>
                      </a:r>
                      <a:endParaRPr lang="en-US" dirty="0">
                        <a:latin typeface="Times"/>
                        <a:cs typeface="Times"/>
                      </a:endParaRPr>
                    </a:p>
                  </a:txBody>
                  <a:tcPr/>
                </a:tc>
                <a:tc>
                  <a:txBody>
                    <a:bodyPr/>
                    <a:lstStyle/>
                    <a:p>
                      <a:r>
                        <a:rPr lang="en-US" dirty="0" smtClean="0">
                          <a:latin typeface="Times"/>
                          <a:cs typeface="Times"/>
                        </a:rPr>
                        <a:t>0.026</a:t>
                      </a:r>
                      <a:endParaRPr lang="en-US" dirty="0">
                        <a:latin typeface="Times"/>
                        <a:cs typeface="Times"/>
                      </a:endParaRPr>
                    </a:p>
                  </a:txBody>
                  <a:tcPr/>
                </a:tc>
                <a:tc>
                  <a:txBody>
                    <a:bodyPr/>
                    <a:lstStyle/>
                    <a:p>
                      <a:r>
                        <a:rPr lang="en-US" dirty="0" smtClean="0">
                          <a:latin typeface="Times"/>
                          <a:cs typeface="Times"/>
                        </a:rPr>
                        <a:t>68</a:t>
                      </a:r>
                      <a:endParaRPr lang="en-US" dirty="0">
                        <a:latin typeface="Times"/>
                        <a:cs typeface="Times"/>
                      </a:endParaRPr>
                    </a:p>
                  </a:txBody>
                  <a:tcPr/>
                </a:tc>
              </a:tr>
            </a:tbl>
          </a:graphicData>
        </a:graphic>
      </p:graphicFrame>
      <p:sp>
        <p:nvSpPr>
          <p:cNvPr id="5" name="TextBox 4"/>
          <p:cNvSpPr txBox="1"/>
          <p:nvPr/>
        </p:nvSpPr>
        <p:spPr>
          <a:xfrm>
            <a:off x="304800" y="5600663"/>
            <a:ext cx="8712729" cy="1200329"/>
          </a:xfrm>
          <a:prstGeom prst="rect">
            <a:avLst/>
          </a:prstGeom>
          <a:noFill/>
        </p:spPr>
        <p:txBody>
          <a:bodyPr wrap="none" rtlCol="0">
            <a:spAutoFit/>
          </a:bodyPr>
          <a:lstStyle/>
          <a:p>
            <a:r>
              <a:rPr lang="en-US" dirty="0" smtClean="0">
                <a:solidFill>
                  <a:schemeClr val="bg1"/>
                </a:solidFill>
                <a:latin typeface="Times"/>
                <a:cs typeface="Times"/>
              </a:rPr>
              <a:t>Condensation – Volatile Loss: Al-Mg, </a:t>
            </a:r>
            <a:r>
              <a:rPr lang="en-US" dirty="0" err="1" smtClean="0">
                <a:solidFill>
                  <a:schemeClr val="bg1"/>
                </a:solidFill>
                <a:latin typeface="Times"/>
                <a:cs typeface="Times"/>
              </a:rPr>
              <a:t>Mn</a:t>
            </a:r>
            <a:r>
              <a:rPr lang="en-US" dirty="0" smtClean="0">
                <a:solidFill>
                  <a:schemeClr val="bg1"/>
                </a:solidFill>
                <a:latin typeface="Times"/>
                <a:cs typeface="Times"/>
              </a:rPr>
              <a:t>-Cr, Pd-Ag, I-</a:t>
            </a:r>
            <a:r>
              <a:rPr lang="en-US" dirty="0" err="1" smtClean="0">
                <a:solidFill>
                  <a:schemeClr val="bg1"/>
                </a:solidFill>
                <a:latin typeface="Times"/>
                <a:cs typeface="Times"/>
              </a:rPr>
              <a:t>Xe</a:t>
            </a:r>
            <a:r>
              <a:rPr lang="en-US" dirty="0" smtClean="0">
                <a:solidFill>
                  <a:schemeClr val="bg1"/>
                </a:solidFill>
                <a:latin typeface="Times"/>
                <a:cs typeface="Times"/>
              </a:rPr>
              <a:t>, K-</a:t>
            </a:r>
            <a:r>
              <a:rPr lang="en-US" dirty="0" err="1" smtClean="0">
                <a:solidFill>
                  <a:schemeClr val="bg1"/>
                </a:solidFill>
                <a:latin typeface="Times"/>
                <a:cs typeface="Times"/>
              </a:rPr>
              <a:t>Ar</a:t>
            </a:r>
            <a:r>
              <a:rPr lang="en-US" dirty="0" smtClean="0">
                <a:solidFill>
                  <a:schemeClr val="bg1"/>
                </a:solidFill>
                <a:latin typeface="Times"/>
                <a:cs typeface="Times"/>
              </a:rPr>
              <a:t>, </a:t>
            </a:r>
            <a:r>
              <a:rPr lang="en-US" dirty="0" err="1" smtClean="0">
                <a:solidFill>
                  <a:schemeClr val="bg1"/>
                </a:solidFill>
                <a:latin typeface="Times"/>
                <a:cs typeface="Times"/>
              </a:rPr>
              <a:t>U,Th-Pb</a:t>
            </a:r>
            <a:r>
              <a:rPr lang="en-US" dirty="0" smtClean="0">
                <a:solidFill>
                  <a:schemeClr val="bg1"/>
                </a:solidFill>
                <a:latin typeface="Times"/>
                <a:cs typeface="Times"/>
              </a:rPr>
              <a:t>, </a:t>
            </a:r>
            <a:r>
              <a:rPr lang="en-US" dirty="0" err="1" smtClean="0">
                <a:solidFill>
                  <a:schemeClr val="bg1"/>
                </a:solidFill>
                <a:latin typeface="Times"/>
                <a:cs typeface="Times"/>
              </a:rPr>
              <a:t>Rb-Sr</a:t>
            </a:r>
            <a:endParaRPr lang="en-US" dirty="0" smtClean="0">
              <a:solidFill>
                <a:schemeClr val="bg1"/>
              </a:solidFill>
              <a:latin typeface="Times"/>
              <a:cs typeface="Times"/>
            </a:endParaRPr>
          </a:p>
          <a:p>
            <a:r>
              <a:rPr lang="en-US" dirty="0" smtClean="0">
                <a:solidFill>
                  <a:schemeClr val="bg1"/>
                </a:solidFill>
                <a:latin typeface="Times"/>
                <a:cs typeface="Times"/>
              </a:rPr>
              <a:t>Metal – Silicate Separation: Fe-Ni, Pd-Ag, </a:t>
            </a:r>
            <a:r>
              <a:rPr lang="en-US" dirty="0" err="1" smtClean="0">
                <a:solidFill>
                  <a:schemeClr val="bg1"/>
                </a:solidFill>
                <a:latin typeface="Times"/>
                <a:cs typeface="Times"/>
              </a:rPr>
              <a:t>Hf</a:t>
            </a:r>
            <a:r>
              <a:rPr lang="en-US" dirty="0" smtClean="0">
                <a:solidFill>
                  <a:schemeClr val="bg1"/>
                </a:solidFill>
                <a:latin typeface="Times"/>
                <a:cs typeface="Times"/>
              </a:rPr>
              <a:t>-W, </a:t>
            </a:r>
            <a:r>
              <a:rPr lang="en-US" dirty="0" err="1" smtClean="0">
                <a:solidFill>
                  <a:schemeClr val="bg1"/>
                </a:solidFill>
                <a:latin typeface="Times"/>
                <a:cs typeface="Times"/>
              </a:rPr>
              <a:t>U,Th-Pb</a:t>
            </a:r>
            <a:r>
              <a:rPr lang="en-US" dirty="0" smtClean="0">
                <a:solidFill>
                  <a:schemeClr val="bg1"/>
                </a:solidFill>
                <a:latin typeface="Times"/>
                <a:cs typeface="Times"/>
              </a:rPr>
              <a:t>, Re-Os</a:t>
            </a:r>
          </a:p>
          <a:p>
            <a:r>
              <a:rPr lang="en-US" dirty="0" smtClean="0">
                <a:solidFill>
                  <a:schemeClr val="bg1"/>
                </a:solidFill>
                <a:latin typeface="Times"/>
                <a:cs typeface="Times"/>
              </a:rPr>
              <a:t>Silicate Differentiation: Al-Mg, Fe-Ni, </a:t>
            </a:r>
            <a:r>
              <a:rPr lang="en-US" dirty="0" err="1" smtClean="0">
                <a:solidFill>
                  <a:schemeClr val="bg1"/>
                </a:solidFill>
                <a:latin typeface="Times"/>
                <a:cs typeface="Times"/>
              </a:rPr>
              <a:t>Mn</a:t>
            </a:r>
            <a:r>
              <a:rPr lang="en-US" dirty="0" smtClean="0">
                <a:solidFill>
                  <a:schemeClr val="bg1"/>
                </a:solidFill>
                <a:latin typeface="Times"/>
                <a:cs typeface="Times"/>
              </a:rPr>
              <a:t>-Cr, </a:t>
            </a:r>
            <a:r>
              <a:rPr lang="en-US" dirty="0" err="1" smtClean="0">
                <a:solidFill>
                  <a:schemeClr val="bg1"/>
                </a:solidFill>
                <a:latin typeface="Times"/>
                <a:cs typeface="Times"/>
              </a:rPr>
              <a:t>Hf</a:t>
            </a:r>
            <a:r>
              <a:rPr lang="en-US" dirty="0" smtClean="0">
                <a:solidFill>
                  <a:schemeClr val="bg1"/>
                </a:solidFill>
                <a:latin typeface="Times"/>
                <a:cs typeface="Times"/>
              </a:rPr>
              <a:t>-W, </a:t>
            </a:r>
            <a:r>
              <a:rPr lang="en-US" dirty="0" err="1" smtClean="0">
                <a:solidFill>
                  <a:schemeClr val="bg1"/>
                </a:solidFill>
                <a:latin typeface="Times"/>
                <a:cs typeface="Times"/>
              </a:rPr>
              <a:t>Sm-Nd</a:t>
            </a:r>
            <a:r>
              <a:rPr lang="en-US" dirty="0" smtClean="0">
                <a:solidFill>
                  <a:schemeClr val="bg1"/>
                </a:solidFill>
                <a:latin typeface="Times"/>
                <a:cs typeface="Times"/>
              </a:rPr>
              <a:t>, </a:t>
            </a:r>
            <a:r>
              <a:rPr lang="en-US" dirty="0" err="1" smtClean="0">
                <a:solidFill>
                  <a:schemeClr val="bg1"/>
                </a:solidFill>
                <a:latin typeface="Times"/>
                <a:cs typeface="Times"/>
              </a:rPr>
              <a:t>U,Th-Pb</a:t>
            </a:r>
            <a:r>
              <a:rPr lang="en-US" dirty="0" smtClean="0">
                <a:solidFill>
                  <a:schemeClr val="bg1"/>
                </a:solidFill>
                <a:latin typeface="Times"/>
                <a:cs typeface="Times"/>
              </a:rPr>
              <a:t>, K-</a:t>
            </a:r>
            <a:r>
              <a:rPr lang="en-US" dirty="0" err="1" smtClean="0">
                <a:solidFill>
                  <a:schemeClr val="bg1"/>
                </a:solidFill>
                <a:latin typeface="Times"/>
                <a:cs typeface="Times"/>
              </a:rPr>
              <a:t>Ar</a:t>
            </a:r>
            <a:r>
              <a:rPr lang="en-US" dirty="0" smtClean="0">
                <a:solidFill>
                  <a:schemeClr val="bg1"/>
                </a:solidFill>
                <a:latin typeface="Times"/>
                <a:cs typeface="Times"/>
              </a:rPr>
              <a:t>, Lu-</a:t>
            </a:r>
            <a:r>
              <a:rPr lang="en-US" dirty="0" err="1" smtClean="0">
                <a:solidFill>
                  <a:schemeClr val="bg1"/>
                </a:solidFill>
                <a:latin typeface="Times"/>
                <a:cs typeface="Times"/>
              </a:rPr>
              <a:t>Hf</a:t>
            </a:r>
            <a:r>
              <a:rPr lang="en-US" dirty="0" smtClean="0">
                <a:solidFill>
                  <a:schemeClr val="bg1"/>
                </a:solidFill>
                <a:latin typeface="Times"/>
                <a:cs typeface="Times"/>
              </a:rPr>
              <a:t>, </a:t>
            </a:r>
            <a:r>
              <a:rPr lang="en-US" dirty="0" err="1" smtClean="0">
                <a:solidFill>
                  <a:schemeClr val="bg1"/>
                </a:solidFill>
                <a:latin typeface="Times"/>
                <a:cs typeface="Times"/>
              </a:rPr>
              <a:t>Rb-Sr</a:t>
            </a:r>
            <a:endParaRPr lang="en-US" dirty="0" smtClean="0">
              <a:solidFill>
                <a:schemeClr val="bg1"/>
              </a:solidFill>
              <a:latin typeface="Times"/>
              <a:cs typeface="Times"/>
            </a:endParaRPr>
          </a:p>
          <a:p>
            <a:r>
              <a:rPr lang="en-US" dirty="0" smtClean="0">
                <a:solidFill>
                  <a:schemeClr val="bg1"/>
                </a:solidFill>
                <a:latin typeface="Times"/>
                <a:cs typeface="Times"/>
              </a:rPr>
              <a:t>Low-T, Cooling, Uplift, Erosion: U-He, K-</a:t>
            </a:r>
            <a:r>
              <a:rPr lang="en-US" dirty="0" err="1" smtClean="0">
                <a:solidFill>
                  <a:schemeClr val="bg1"/>
                </a:solidFill>
                <a:latin typeface="Times"/>
                <a:cs typeface="Times"/>
              </a:rPr>
              <a:t>Ar</a:t>
            </a:r>
            <a:r>
              <a:rPr lang="en-US" dirty="0" smtClean="0">
                <a:solidFill>
                  <a:schemeClr val="bg1"/>
                </a:solidFill>
                <a:latin typeface="Times"/>
                <a:cs typeface="Times"/>
              </a:rPr>
              <a:t>, U-</a:t>
            </a:r>
            <a:r>
              <a:rPr lang="en-US" dirty="0" err="1" smtClean="0">
                <a:solidFill>
                  <a:schemeClr val="bg1"/>
                </a:solidFill>
                <a:latin typeface="Times"/>
                <a:cs typeface="Times"/>
              </a:rPr>
              <a:t>Pb</a:t>
            </a:r>
            <a:r>
              <a:rPr lang="en-US" dirty="0" smtClean="0">
                <a:solidFill>
                  <a:schemeClr val="bg1"/>
                </a:solidFill>
                <a:latin typeface="Times"/>
                <a:cs typeface="Times"/>
              </a:rPr>
              <a:t>, U-</a:t>
            </a:r>
            <a:r>
              <a:rPr lang="en-US" dirty="0" err="1" smtClean="0">
                <a:solidFill>
                  <a:schemeClr val="bg1"/>
                </a:solidFill>
                <a:latin typeface="Times"/>
                <a:cs typeface="Times"/>
              </a:rPr>
              <a:t>Th</a:t>
            </a:r>
            <a:endParaRPr lang="en-US" dirty="0">
              <a:solidFill>
                <a:schemeClr val="bg1"/>
              </a:solidFill>
              <a:latin typeface="Times"/>
              <a:cs typeface="Times"/>
            </a:endParaRPr>
          </a:p>
        </p:txBody>
      </p:sp>
      <p:sp>
        <p:nvSpPr>
          <p:cNvPr id="6" name="TextBox 5"/>
          <p:cNvSpPr txBox="1"/>
          <p:nvPr/>
        </p:nvSpPr>
        <p:spPr>
          <a:xfrm>
            <a:off x="434651" y="1327666"/>
            <a:ext cx="3197548" cy="369332"/>
          </a:xfrm>
          <a:prstGeom prst="rect">
            <a:avLst/>
          </a:prstGeom>
          <a:noFill/>
        </p:spPr>
        <p:txBody>
          <a:bodyPr wrap="none" rtlCol="0">
            <a:spAutoFit/>
          </a:bodyPr>
          <a:lstStyle/>
          <a:p>
            <a:r>
              <a:rPr lang="en-US" dirty="0" smtClean="0">
                <a:solidFill>
                  <a:srgbClr val="FFFFFF"/>
                </a:solidFill>
                <a:latin typeface="Times"/>
                <a:cs typeface="Times"/>
              </a:rPr>
              <a:t>Long-lived radioactive isotopes</a:t>
            </a:r>
            <a:endParaRPr lang="en-US" dirty="0">
              <a:solidFill>
                <a:srgbClr val="FFFFFF"/>
              </a:solidFill>
              <a:latin typeface="Times"/>
              <a:cs typeface="Times"/>
            </a:endParaRPr>
          </a:p>
        </p:txBody>
      </p:sp>
      <p:sp>
        <p:nvSpPr>
          <p:cNvPr id="10" name="TextBox 9"/>
          <p:cNvSpPr txBox="1"/>
          <p:nvPr/>
        </p:nvSpPr>
        <p:spPr>
          <a:xfrm>
            <a:off x="4229100" y="1329174"/>
            <a:ext cx="4416594" cy="369332"/>
          </a:xfrm>
          <a:prstGeom prst="rect">
            <a:avLst/>
          </a:prstGeom>
          <a:noFill/>
        </p:spPr>
        <p:txBody>
          <a:bodyPr wrap="none" rtlCol="0">
            <a:spAutoFit/>
          </a:bodyPr>
          <a:lstStyle/>
          <a:p>
            <a:r>
              <a:rPr lang="en-US" dirty="0" smtClean="0">
                <a:solidFill>
                  <a:srgbClr val="FFFFFF"/>
                </a:solidFill>
                <a:latin typeface="Times"/>
                <a:cs typeface="Times"/>
              </a:rPr>
              <a:t>Actively-used short-lived radioactive isotopes</a:t>
            </a:r>
            <a:endParaRPr lang="en-US" dirty="0">
              <a:solidFill>
                <a:srgbClr val="FFFFFF"/>
              </a:solidFill>
              <a:latin typeface="Times"/>
              <a:cs typeface="Times"/>
            </a:endParaRPr>
          </a:p>
        </p:txBody>
      </p:sp>
    </p:spTree>
    <p:extLst>
      <p:ext uri="{BB962C8B-B14F-4D97-AF65-F5344CB8AC3E}">
        <p14:creationId xmlns:p14="http://schemas.microsoft.com/office/powerpoint/2010/main" val="178622852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2"/>
          <p:cNvSpPr>
            <a:spLocks noChangeArrowheads="1"/>
          </p:cNvSpPr>
          <p:nvPr/>
        </p:nvSpPr>
        <p:spPr bwMode="auto">
          <a:xfrm>
            <a:off x="6477000" y="1752600"/>
            <a:ext cx="2667000" cy="51054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4275" name="Picture 11" descr="ChinaTRDHi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5240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143000"/>
            <a:ext cx="2892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0"/>
            <a:ext cx="9144000" cy="1077218"/>
          </a:xfrm>
          <a:prstGeom prst="rect">
            <a:avLst/>
          </a:prstGeom>
          <a:noFill/>
        </p:spPr>
        <p:txBody>
          <a:bodyPr>
            <a:spAutoFit/>
          </a:bodyPr>
          <a:lstStyle/>
          <a:p>
            <a:pPr algn="ctr">
              <a:defRPr/>
            </a:pPr>
            <a:r>
              <a:rPr lang="en-US" sz="3200" dirty="0" smtClean="0">
                <a:solidFill>
                  <a:srgbClr val="FFFF00"/>
                </a:solidFill>
                <a:latin typeface="Times New Roman"/>
                <a:ea typeface="+mn-ea"/>
                <a:cs typeface="Times New Roman"/>
              </a:rPr>
              <a:t>Evidence for the Loss of Lithosphere</a:t>
            </a:r>
          </a:p>
          <a:p>
            <a:pPr algn="ctr">
              <a:defRPr/>
            </a:pPr>
            <a:r>
              <a:rPr lang="en-US" sz="3200" dirty="0" smtClean="0">
                <a:solidFill>
                  <a:srgbClr val="FFFF00"/>
                </a:solidFill>
                <a:latin typeface="Times New Roman"/>
                <a:cs typeface="Times New Roman"/>
              </a:rPr>
              <a:t>North China </a:t>
            </a:r>
            <a:r>
              <a:rPr lang="en-US" sz="3200" dirty="0" err="1" smtClean="0">
                <a:solidFill>
                  <a:srgbClr val="FFFF00"/>
                </a:solidFill>
                <a:latin typeface="Times New Roman"/>
                <a:cs typeface="Times New Roman"/>
              </a:rPr>
              <a:t>Craton</a:t>
            </a:r>
            <a:endParaRPr lang="en-US" sz="3200" dirty="0">
              <a:solidFill>
                <a:srgbClr val="FFFF00"/>
              </a:solidFill>
              <a:latin typeface="Times New Roman"/>
              <a:ea typeface="+mn-ea"/>
              <a:cs typeface="Times New Roman"/>
            </a:endParaRPr>
          </a:p>
        </p:txBody>
      </p:sp>
      <p:pic>
        <p:nvPicPr>
          <p:cNvPr id="5427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40147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Box 13"/>
          <p:cNvSpPr txBox="1">
            <a:spLocks noChangeArrowheads="1"/>
          </p:cNvSpPr>
          <p:nvPr/>
        </p:nvSpPr>
        <p:spPr bwMode="auto">
          <a:xfrm>
            <a:off x="4114800" y="6488113"/>
            <a:ext cx="2306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err="1">
                <a:solidFill>
                  <a:srgbClr val="FFFFFF"/>
                </a:solidFill>
              </a:rPr>
              <a:t>Gao</a:t>
            </a:r>
            <a:r>
              <a:rPr lang="en-US" sz="1800" dirty="0">
                <a:solidFill>
                  <a:srgbClr val="FFFFFF"/>
                </a:solidFill>
              </a:rPr>
              <a:t> et al., EPSL, 2002</a:t>
            </a:r>
          </a:p>
        </p:txBody>
      </p:sp>
    </p:spTree>
    <p:extLst>
      <p:ext uri="{BB962C8B-B14F-4D97-AF65-F5344CB8AC3E}">
        <p14:creationId xmlns:p14="http://schemas.microsoft.com/office/powerpoint/2010/main" val="32608721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1357" y="1650999"/>
            <a:ext cx="6567714" cy="513443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698" name="Rectangle 2"/>
          <p:cNvSpPr>
            <a:spLocks noGrp="1" noChangeArrowheads="1"/>
          </p:cNvSpPr>
          <p:nvPr>
            <p:ph type="title"/>
          </p:nvPr>
        </p:nvSpPr>
        <p:spPr>
          <a:xfrm>
            <a:off x="609600" y="128814"/>
            <a:ext cx="7772400" cy="1143000"/>
          </a:xfrm>
        </p:spPr>
        <p:txBody>
          <a:bodyPr/>
          <a:lstStyle/>
          <a:p>
            <a:r>
              <a:rPr lang="en-US" sz="3200" dirty="0" err="1">
                <a:solidFill>
                  <a:srgbClr val="FFFF00"/>
                </a:solidFill>
                <a:latin typeface="Times New Roman"/>
                <a:cs typeface="Times New Roman"/>
              </a:rPr>
              <a:t>Subduction</a:t>
            </a:r>
            <a:r>
              <a:rPr lang="en-US" sz="3200" dirty="0">
                <a:solidFill>
                  <a:srgbClr val="FFFF00"/>
                </a:solidFill>
                <a:latin typeface="Times New Roman"/>
                <a:cs typeface="Times New Roman"/>
              </a:rPr>
              <a:t> of Continental Crust is Extremely Effective at Modifying Mantle Composition</a:t>
            </a:r>
            <a:endParaRPr lang="en-US" dirty="0">
              <a:solidFill>
                <a:srgbClr val="FFFF00"/>
              </a:solidFill>
              <a:latin typeface="Times New Roman"/>
              <a:cs typeface="Times New Roman"/>
            </a:endParaRPr>
          </a:p>
        </p:txBody>
      </p:sp>
      <p:pic>
        <p:nvPicPr>
          <p:cNvPr id="29706"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11728" y="2346042"/>
            <a:ext cx="5800271" cy="4207612"/>
          </a:xfrm>
          <a:noFill/>
          <a:ln/>
        </p:spPr>
      </p:pic>
    </p:spTree>
    <p:extLst>
      <p:ext uri="{BB962C8B-B14F-4D97-AF65-F5344CB8AC3E}">
        <p14:creationId xmlns:p14="http://schemas.microsoft.com/office/powerpoint/2010/main" val="346051244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1143000"/>
          </a:xfrm>
        </p:spPr>
        <p:txBody>
          <a:bodyPr>
            <a:normAutofit/>
          </a:bodyPr>
          <a:lstStyle/>
          <a:p>
            <a:r>
              <a:rPr lang="en-US" sz="3200" dirty="0" smtClean="0">
                <a:solidFill>
                  <a:srgbClr val="FFFF00"/>
                </a:solidFill>
                <a:latin typeface="Times New Roman"/>
                <a:cs typeface="Times New Roman"/>
              </a:rPr>
              <a:t>Remaining Challenges in Refining</a:t>
            </a:r>
            <a:br>
              <a:rPr lang="en-US" sz="3200" dirty="0" smtClean="0">
                <a:solidFill>
                  <a:srgbClr val="FFFF00"/>
                </a:solidFill>
                <a:latin typeface="Times New Roman"/>
                <a:cs typeface="Times New Roman"/>
              </a:rPr>
            </a:br>
            <a:r>
              <a:rPr lang="en-US" sz="3200" dirty="0" smtClean="0">
                <a:solidFill>
                  <a:srgbClr val="FFFF00"/>
                </a:solidFill>
                <a:latin typeface="Times New Roman"/>
                <a:cs typeface="Times New Roman"/>
              </a:rPr>
              <a:t>Continental Growth Curves</a:t>
            </a:r>
            <a:endParaRPr lang="en-US" sz="3200" dirty="0">
              <a:solidFill>
                <a:srgbClr val="FFFF00"/>
              </a:solidFill>
              <a:latin typeface="Times New Roman"/>
              <a:cs typeface="Times New Roman"/>
            </a:endParaRPr>
          </a:p>
        </p:txBody>
      </p:sp>
      <p:sp>
        <p:nvSpPr>
          <p:cNvPr id="3" name="Content Placeholder 2"/>
          <p:cNvSpPr>
            <a:spLocks noGrp="1"/>
          </p:cNvSpPr>
          <p:nvPr>
            <p:ph sz="half" idx="1"/>
          </p:nvPr>
        </p:nvSpPr>
        <p:spPr>
          <a:xfrm>
            <a:off x="381000" y="1411514"/>
            <a:ext cx="8572500" cy="5446486"/>
          </a:xfrm>
        </p:spPr>
        <p:txBody>
          <a:bodyPr>
            <a:normAutofit/>
          </a:bodyPr>
          <a:lstStyle/>
          <a:p>
            <a:r>
              <a:rPr lang="en-US" sz="2400" dirty="0" smtClean="0">
                <a:solidFill>
                  <a:srgbClr val="FFFF00"/>
                </a:solidFill>
                <a:latin typeface="Times New Roman"/>
                <a:cs typeface="Times New Roman"/>
              </a:rPr>
              <a:t>Significant progress is being made on getting the chronology right.  Problems remaining include:</a:t>
            </a:r>
          </a:p>
          <a:p>
            <a:pPr lvl="1"/>
            <a:r>
              <a:rPr lang="en-US" sz="2000" dirty="0" smtClean="0">
                <a:solidFill>
                  <a:schemeClr val="bg1"/>
                </a:solidFill>
                <a:latin typeface="Times New Roman"/>
                <a:cs typeface="Times New Roman"/>
              </a:rPr>
              <a:t>Understanding and accounting for biases created by reliance on zircon</a:t>
            </a:r>
          </a:p>
          <a:p>
            <a:pPr lvl="2"/>
            <a:r>
              <a:rPr lang="en-US" sz="1600" dirty="0" smtClean="0">
                <a:solidFill>
                  <a:schemeClr val="bg1"/>
                </a:solidFill>
                <a:latin typeface="Times New Roman"/>
                <a:cs typeface="Times New Roman"/>
              </a:rPr>
              <a:t>insensitivity to mafic crust</a:t>
            </a:r>
          </a:p>
          <a:p>
            <a:pPr lvl="2"/>
            <a:r>
              <a:rPr lang="en-US" sz="1600" dirty="0" smtClean="0">
                <a:solidFill>
                  <a:schemeClr val="bg1"/>
                </a:solidFill>
                <a:latin typeface="Times New Roman"/>
                <a:cs typeface="Times New Roman"/>
              </a:rPr>
              <a:t>variable zircon abundance depending on rock type and rock </a:t>
            </a:r>
            <a:r>
              <a:rPr lang="en-US" sz="1600" dirty="0" err="1" smtClean="0">
                <a:solidFill>
                  <a:schemeClr val="bg1"/>
                </a:solidFill>
                <a:latin typeface="Times New Roman"/>
                <a:cs typeface="Times New Roman"/>
              </a:rPr>
              <a:t>petrogenetic</a:t>
            </a:r>
            <a:r>
              <a:rPr lang="en-US" sz="1600" dirty="0" smtClean="0">
                <a:solidFill>
                  <a:schemeClr val="bg1"/>
                </a:solidFill>
                <a:latin typeface="Times New Roman"/>
                <a:cs typeface="Times New Roman"/>
              </a:rPr>
              <a:t> path</a:t>
            </a:r>
          </a:p>
          <a:p>
            <a:pPr lvl="2"/>
            <a:r>
              <a:rPr lang="en-US" sz="1600" dirty="0" smtClean="0">
                <a:solidFill>
                  <a:schemeClr val="bg1"/>
                </a:solidFill>
                <a:latin typeface="Times New Roman"/>
                <a:cs typeface="Times New Roman"/>
              </a:rPr>
              <a:t>preferential preservation</a:t>
            </a:r>
          </a:p>
          <a:p>
            <a:pPr lvl="1"/>
            <a:r>
              <a:rPr lang="en-US" sz="2000" dirty="0" smtClean="0">
                <a:solidFill>
                  <a:schemeClr val="bg1"/>
                </a:solidFill>
                <a:latin typeface="Times New Roman"/>
                <a:cs typeface="Times New Roman"/>
              </a:rPr>
              <a:t>Significant problems remain in the interpretation of ages from the oldest crust – seeing through multiple metamorphic events</a:t>
            </a:r>
          </a:p>
          <a:p>
            <a:r>
              <a:rPr lang="en-US" sz="2400" dirty="0" smtClean="0">
                <a:solidFill>
                  <a:srgbClr val="FFFF00"/>
                </a:solidFill>
                <a:latin typeface="Times New Roman"/>
                <a:cs typeface="Times New Roman"/>
              </a:rPr>
              <a:t>Crustal recycling rates are the big unknown</a:t>
            </a:r>
          </a:p>
          <a:p>
            <a:pPr lvl="1"/>
            <a:r>
              <a:rPr lang="en-US" sz="2000" dirty="0" smtClean="0">
                <a:solidFill>
                  <a:schemeClr val="bg1"/>
                </a:solidFill>
                <a:latin typeface="Times New Roman"/>
                <a:cs typeface="Times New Roman"/>
              </a:rPr>
              <a:t>Lithosphere delamination popular, but abundance of Archean mantle beneath Archean crust argues against this as a routine mechanism</a:t>
            </a:r>
          </a:p>
          <a:p>
            <a:pPr lvl="1"/>
            <a:r>
              <a:rPr lang="en-US" sz="2000" dirty="0" smtClean="0">
                <a:solidFill>
                  <a:schemeClr val="bg1"/>
                </a:solidFill>
                <a:latin typeface="Times New Roman"/>
                <a:cs typeface="Times New Roman"/>
              </a:rPr>
              <a:t>What fraction of </a:t>
            </a:r>
            <a:r>
              <a:rPr lang="en-US" sz="2000" dirty="0" err="1" smtClean="0">
                <a:solidFill>
                  <a:schemeClr val="bg1"/>
                </a:solidFill>
                <a:latin typeface="Times New Roman"/>
                <a:cs typeface="Times New Roman"/>
              </a:rPr>
              <a:t>subducted</a:t>
            </a:r>
            <a:r>
              <a:rPr lang="en-US" sz="2000" dirty="0" smtClean="0">
                <a:solidFill>
                  <a:schemeClr val="bg1"/>
                </a:solidFill>
                <a:latin typeface="Times New Roman"/>
                <a:cs typeface="Times New Roman"/>
              </a:rPr>
              <a:t> sediments get </a:t>
            </a:r>
            <a:r>
              <a:rPr lang="en-US" sz="2000" dirty="0" err="1" smtClean="0">
                <a:solidFill>
                  <a:schemeClr val="bg1"/>
                </a:solidFill>
                <a:latin typeface="Times New Roman"/>
                <a:cs typeface="Times New Roman"/>
              </a:rPr>
              <a:t>underplated</a:t>
            </a:r>
            <a:r>
              <a:rPr lang="en-US" sz="2000" dirty="0" smtClean="0">
                <a:solidFill>
                  <a:schemeClr val="bg1"/>
                </a:solidFill>
                <a:latin typeface="Times New Roman"/>
                <a:cs typeface="Times New Roman"/>
              </a:rPr>
              <a:t> to the crust, or returned to the crust in convergent margin </a:t>
            </a:r>
            <a:r>
              <a:rPr lang="en-US" sz="2000" dirty="0" err="1" smtClean="0">
                <a:solidFill>
                  <a:schemeClr val="bg1"/>
                </a:solidFill>
                <a:latin typeface="Times New Roman"/>
                <a:cs typeface="Times New Roman"/>
              </a:rPr>
              <a:t>magmatism</a:t>
            </a:r>
            <a:r>
              <a:rPr lang="en-US" sz="2000" dirty="0" smtClean="0">
                <a:solidFill>
                  <a:schemeClr val="bg1"/>
                </a:solidFill>
                <a:latin typeface="Times New Roman"/>
                <a:cs typeface="Times New Roman"/>
              </a:rPr>
              <a:t>?</a:t>
            </a:r>
          </a:p>
        </p:txBody>
      </p:sp>
    </p:spTree>
    <p:extLst>
      <p:ext uri="{BB962C8B-B14F-4D97-AF65-F5344CB8AC3E}">
        <p14:creationId xmlns:p14="http://schemas.microsoft.com/office/powerpoint/2010/main" val="27100488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9"/>
          <p:cNvSpPr>
            <a:spLocks noChangeArrowheads="1"/>
          </p:cNvSpPr>
          <p:nvPr/>
        </p:nvSpPr>
        <p:spPr bwMode="auto">
          <a:xfrm>
            <a:off x="3429000" y="1143000"/>
            <a:ext cx="5715000" cy="4953000"/>
          </a:xfrm>
          <a:prstGeom prst="rect">
            <a:avLst/>
          </a:prstGeom>
          <a:solidFill>
            <a:srgbClr val="FFFFFF"/>
          </a:solidFill>
          <a:ln w="9525">
            <a:solidFill>
              <a:srgbClr val="FFFFFF"/>
            </a:solidFill>
            <a:round/>
            <a:headEnd/>
            <a:tailEnd/>
          </a:ln>
        </p:spPr>
        <p:txBody>
          <a:bodyPr>
            <a:prstTxWarp prst="textNoShape">
              <a:avLst/>
            </a:prstTxWarp>
          </a:bodyPr>
          <a:lstStyle/>
          <a:p>
            <a:endParaRPr lang="en-US"/>
          </a:p>
        </p:txBody>
      </p:sp>
      <p:pic>
        <p:nvPicPr>
          <p:cNvPr id="35843" name="Picture 7" descr="009"/>
          <p:cNvPicPr>
            <a:picLocks noChangeAspect="1" noChangeArrowheads="1"/>
          </p:cNvPicPr>
          <p:nvPr/>
        </p:nvPicPr>
        <p:blipFill>
          <a:blip r:embed="rId3"/>
          <a:srcRect/>
          <a:stretch>
            <a:fillRect/>
          </a:stretch>
        </p:blipFill>
        <p:spPr bwMode="auto">
          <a:xfrm>
            <a:off x="228600" y="990600"/>
            <a:ext cx="3048000" cy="2286000"/>
          </a:xfrm>
          <a:prstGeom prst="rect">
            <a:avLst/>
          </a:prstGeom>
          <a:noFill/>
          <a:ln w="9525">
            <a:noFill/>
            <a:miter lim="800000"/>
            <a:headEnd/>
            <a:tailEnd/>
          </a:ln>
        </p:spPr>
      </p:pic>
      <p:pic>
        <p:nvPicPr>
          <p:cNvPr id="35845" name="Picture 9" descr="142NdIsochron"/>
          <p:cNvPicPr>
            <a:picLocks noChangeAspect="1" noChangeArrowheads="1"/>
          </p:cNvPicPr>
          <p:nvPr/>
        </p:nvPicPr>
        <p:blipFill>
          <a:blip r:embed="rId4"/>
          <a:srcRect/>
          <a:stretch>
            <a:fillRect/>
          </a:stretch>
        </p:blipFill>
        <p:spPr bwMode="auto">
          <a:xfrm>
            <a:off x="3886200" y="1447800"/>
            <a:ext cx="4838700" cy="4394200"/>
          </a:xfrm>
          <a:prstGeom prst="rect">
            <a:avLst/>
          </a:prstGeom>
          <a:noFill/>
          <a:ln w="9525">
            <a:noFill/>
            <a:miter lim="800000"/>
            <a:headEnd/>
            <a:tailEnd/>
          </a:ln>
        </p:spPr>
      </p:pic>
      <p:sp>
        <p:nvSpPr>
          <p:cNvPr id="35846" name="Text Box 10"/>
          <p:cNvSpPr txBox="1">
            <a:spLocks noChangeArrowheads="1"/>
          </p:cNvSpPr>
          <p:nvPr/>
        </p:nvSpPr>
        <p:spPr bwMode="auto">
          <a:xfrm>
            <a:off x="6477000" y="6324600"/>
            <a:ext cx="2154238" cy="304800"/>
          </a:xfrm>
          <a:prstGeom prst="rect">
            <a:avLst/>
          </a:prstGeom>
          <a:noFill/>
          <a:ln w="9525">
            <a:noFill/>
            <a:miter lim="800000"/>
            <a:headEnd/>
            <a:tailEnd/>
          </a:ln>
        </p:spPr>
        <p:txBody>
          <a:bodyPr wrap="none">
            <a:prstTxWarp prst="textNoShape">
              <a:avLst/>
            </a:prstTxWarp>
            <a:spAutoFit/>
          </a:bodyPr>
          <a:lstStyle/>
          <a:p>
            <a:r>
              <a:rPr lang="en-US" sz="1400" dirty="0">
                <a:solidFill>
                  <a:srgbClr val="FFFFFF"/>
                </a:solidFill>
                <a:latin typeface="Times"/>
                <a:cs typeface="Times"/>
              </a:rPr>
              <a:t>O’Neil et al., Science, 2008</a:t>
            </a:r>
            <a:endParaRPr lang="en-US" dirty="0">
              <a:solidFill>
                <a:srgbClr val="FFFFFF"/>
              </a:solidFill>
              <a:latin typeface="Times"/>
              <a:cs typeface="Times"/>
            </a:endParaRPr>
          </a:p>
        </p:txBody>
      </p:sp>
      <p:sp>
        <p:nvSpPr>
          <p:cNvPr id="35847" name="TextBox 8"/>
          <p:cNvSpPr txBox="1">
            <a:spLocks noChangeArrowheads="1"/>
          </p:cNvSpPr>
          <p:nvPr/>
        </p:nvSpPr>
        <p:spPr bwMode="auto">
          <a:xfrm>
            <a:off x="0" y="0"/>
            <a:ext cx="9144000" cy="830997"/>
          </a:xfrm>
          <a:prstGeom prst="rect">
            <a:avLst/>
          </a:prstGeom>
          <a:noFill/>
          <a:ln w="9525">
            <a:noFill/>
            <a:miter lim="800000"/>
            <a:headEnd/>
            <a:tailEnd/>
          </a:ln>
        </p:spPr>
        <p:txBody>
          <a:bodyPr wrap="square">
            <a:prstTxWarp prst="textNoShape">
              <a:avLst/>
            </a:prstTxWarp>
            <a:spAutoFit/>
          </a:bodyPr>
          <a:lstStyle/>
          <a:p>
            <a:pPr algn="ctr"/>
            <a:r>
              <a:rPr lang="en-US" sz="2400" dirty="0" smtClean="0">
                <a:solidFill>
                  <a:srgbClr val="FFFF00"/>
                </a:solidFill>
                <a:latin typeface="Times"/>
                <a:cs typeface="Times"/>
              </a:rPr>
              <a:t>Using Short-Lived Radionuclides to Resolve Ancient Crust Formation from Later Metamorphism</a:t>
            </a:r>
          </a:p>
        </p:txBody>
      </p:sp>
      <p:sp>
        <p:nvSpPr>
          <p:cNvPr id="35848" name="TextBox 7"/>
          <p:cNvSpPr txBox="1">
            <a:spLocks noChangeArrowheads="1"/>
          </p:cNvSpPr>
          <p:nvPr/>
        </p:nvSpPr>
        <p:spPr bwMode="auto">
          <a:xfrm>
            <a:off x="5486400" y="2133600"/>
            <a:ext cx="663575" cy="307975"/>
          </a:xfrm>
          <a:prstGeom prst="rect">
            <a:avLst/>
          </a:prstGeom>
          <a:noFill/>
          <a:ln w="9525">
            <a:noFill/>
            <a:miter lim="800000"/>
            <a:headEnd/>
            <a:tailEnd/>
          </a:ln>
        </p:spPr>
        <p:txBody>
          <a:bodyPr>
            <a:prstTxWarp prst="textNoShape">
              <a:avLst/>
            </a:prstTxWarp>
            <a:spAutoFit/>
          </a:bodyPr>
          <a:lstStyle/>
          <a:p>
            <a:r>
              <a:rPr lang="en-US" sz="1400"/>
              <a:t>3.8 Ga</a:t>
            </a:r>
          </a:p>
        </p:txBody>
      </p:sp>
      <p:sp>
        <p:nvSpPr>
          <p:cNvPr id="35849" name="TextBox 8"/>
          <p:cNvSpPr txBox="1">
            <a:spLocks noChangeArrowheads="1"/>
          </p:cNvSpPr>
          <p:nvPr/>
        </p:nvSpPr>
        <p:spPr bwMode="auto">
          <a:xfrm>
            <a:off x="5867400" y="2667000"/>
            <a:ext cx="663575" cy="307975"/>
          </a:xfrm>
          <a:prstGeom prst="rect">
            <a:avLst/>
          </a:prstGeom>
          <a:noFill/>
          <a:ln w="9525">
            <a:noFill/>
            <a:miter lim="800000"/>
            <a:headEnd/>
            <a:tailEnd/>
          </a:ln>
        </p:spPr>
        <p:txBody>
          <a:bodyPr>
            <a:prstTxWarp prst="textNoShape">
              <a:avLst/>
            </a:prstTxWarp>
            <a:spAutoFit/>
          </a:bodyPr>
          <a:lstStyle/>
          <a:p>
            <a:r>
              <a:rPr lang="en-US" sz="1400"/>
              <a:t>4.0 Ga</a:t>
            </a:r>
          </a:p>
        </p:txBody>
      </p:sp>
      <p:pic>
        <p:nvPicPr>
          <p:cNvPr id="10" name="Picture 9"/>
          <p:cNvPicPr>
            <a:picLocks noChangeAspect="1" noChangeArrowheads="1"/>
          </p:cNvPicPr>
          <p:nvPr/>
        </p:nvPicPr>
        <p:blipFill>
          <a:blip r:embed="rId5"/>
          <a:srcRect/>
          <a:stretch>
            <a:fillRect/>
          </a:stretch>
        </p:blipFill>
        <p:spPr bwMode="auto">
          <a:xfrm>
            <a:off x="584199" y="3276600"/>
            <a:ext cx="2485231" cy="3446055"/>
          </a:xfrm>
          <a:prstGeom prst="rect">
            <a:avLst/>
          </a:prstGeom>
          <a:noFill/>
          <a:ln w="9525">
            <a:noFill/>
            <a:miter lim="800000"/>
            <a:headEnd/>
            <a:tailEnd/>
          </a:ln>
        </p:spPr>
      </p:pic>
    </p:spTree>
    <p:extLst>
      <p:ext uri="{BB962C8B-B14F-4D97-AF65-F5344CB8AC3E}">
        <p14:creationId xmlns:p14="http://schemas.microsoft.com/office/powerpoint/2010/main" val="33389037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2255572" y="1378724"/>
            <a:ext cx="5299542" cy="4460875"/>
          </a:xfrm>
          <a:prstGeom prst="rect">
            <a:avLst/>
          </a:prstGeom>
          <a:noFill/>
          <a:ln w="9525">
            <a:noFill/>
            <a:miter lim="800000"/>
            <a:headEnd/>
            <a:tailEnd/>
          </a:ln>
        </p:spPr>
      </p:pic>
      <p:sp>
        <p:nvSpPr>
          <p:cNvPr id="8" name="TextBox 7"/>
          <p:cNvSpPr txBox="1"/>
          <p:nvPr/>
        </p:nvSpPr>
        <p:spPr>
          <a:xfrm rot="16200000">
            <a:off x="506358" y="3119690"/>
            <a:ext cx="1826492" cy="461665"/>
          </a:xfrm>
          <a:prstGeom prst="rect">
            <a:avLst/>
          </a:prstGeom>
          <a:noFill/>
        </p:spPr>
        <p:txBody>
          <a:bodyPr wrap="none" rtlCol="0">
            <a:spAutoFit/>
          </a:bodyPr>
          <a:lstStyle/>
          <a:p>
            <a:r>
              <a:rPr lang="en-US" sz="2400" b="1" baseline="30000" dirty="0" smtClean="0">
                <a:solidFill>
                  <a:schemeClr val="bg1"/>
                </a:solidFill>
                <a:latin typeface="Times New Roman"/>
                <a:cs typeface="Times New Roman"/>
              </a:rPr>
              <a:t>143</a:t>
            </a:r>
            <a:r>
              <a:rPr lang="en-US" sz="2400" b="1" dirty="0" smtClean="0">
                <a:solidFill>
                  <a:schemeClr val="bg1"/>
                </a:solidFill>
                <a:latin typeface="Times New Roman"/>
                <a:cs typeface="Times New Roman"/>
              </a:rPr>
              <a:t>Nd / </a:t>
            </a:r>
            <a:r>
              <a:rPr lang="en-US" sz="2400" b="1" baseline="30000" dirty="0" smtClean="0">
                <a:solidFill>
                  <a:schemeClr val="bg1"/>
                </a:solidFill>
                <a:latin typeface="Times New Roman"/>
                <a:cs typeface="Times New Roman"/>
              </a:rPr>
              <a:t>144</a:t>
            </a:r>
            <a:r>
              <a:rPr lang="en-US" sz="2400" b="1" dirty="0" smtClean="0">
                <a:solidFill>
                  <a:schemeClr val="bg1"/>
                </a:solidFill>
                <a:latin typeface="Times New Roman"/>
                <a:cs typeface="Times New Roman"/>
              </a:rPr>
              <a:t>Nd</a:t>
            </a:r>
          </a:p>
        </p:txBody>
      </p:sp>
      <p:sp>
        <p:nvSpPr>
          <p:cNvPr id="9" name="Text Box 33"/>
          <p:cNvSpPr txBox="1">
            <a:spLocks noChangeArrowheads="1"/>
          </p:cNvSpPr>
          <p:nvPr/>
        </p:nvSpPr>
        <p:spPr bwMode="auto">
          <a:xfrm>
            <a:off x="1645972" y="5112524"/>
            <a:ext cx="644728"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0.5108</a:t>
            </a:r>
            <a:endParaRPr lang="fr-CA" sz="1200" b="1" dirty="0">
              <a:solidFill>
                <a:schemeClr val="bg1"/>
              </a:solidFill>
              <a:latin typeface="Maiandra GD" pitchFamily="34" charset="0"/>
            </a:endParaRPr>
          </a:p>
        </p:txBody>
      </p:sp>
      <p:sp>
        <p:nvSpPr>
          <p:cNvPr id="10" name="Text Box 33"/>
          <p:cNvSpPr txBox="1">
            <a:spLocks noChangeArrowheads="1"/>
          </p:cNvSpPr>
          <p:nvPr/>
        </p:nvSpPr>
        <p:spPr bwMode="auto">
          <a:xfrm>
            <a:off x="1673223" y="4502924"/>
            <a:ext cx="615874"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0.5112</a:t>
            </a:r>
            <a:endParaRPr lang="fr-CA" sz="1200" b="1" dirty="0">
              <a:solidFill>
                <a:schemeClr val="bg1"/>
              </a:solidFill>
              <a:latin typeface="Maiandra GD" pitchFamily="34" charset="0"/>
            </a:endParaRPr>
          </a:p>
        </p:txBody>
      </p:sp>
      <p:sp>
        <p:nvSpPr>
          <p:cNvPr id="11" name="Text Box 33"/>
          <p:cNvSpPr txBox="1">
            <a:spLocks noChangeArrowheads="1"/>
          </p:cNvSpPr>
          <p:nvPr/>
        </p:nvSpPr>
        <p:spPr bwMode="auto">
          <a:xfrm>
            <a:off x="1647575" y="2140724"/>
            <a:ext cx="643125"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0.5128</a:t>
            </a:r>
            <a:endParaRPr lang="fr-CA" sz="1200" b="1" dirty="0">
              <a:solidFill>
                <a:schemeClr val="bg1"/>
              </a:solidFill>
              <a:latin typeface="Maiandra GD" pitchFamily="34" charset="0"/>
            </a:endParaRPr>
          </a:p>
        </p:txBody>
      </p:sp>
      <p:sp>
        <p:nvSpPr>
          <p:cNvPr id="12" name="Text Box 33"/>
          <p:cNvSpPr txBox="1">
            <a:spLocks noChangeArrowheads="1"/>
          </p:cNvSpPr>
          <p:nvPr/>
        </p:nvSpPr>
        <p:spPr bwMode="auto">
          <a:xfrm>
            <a:off x="1647575" y="1558925"/>
            <a:ext cx="643125"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0.5132</a:t>
            </a:r>
            <a:endParaRPr lang="fr-CA" sz="1200" b="1" dirty="0">
              <a:solidFill>
                <a:schemeClr val="bg1"/>
              </a:solidFill>
              <a:latin typeface="Maiandra GD" pitchFamily="34" charset="0"/>
            </a:endParaRPr>
          </a:p>
        </p:txBody>
      </p:sp>
      <p:sp>
        <p:nvSpPr>
          <p:cNvPr id="13" name="Text Box 33"/>
          <p:cNvSpPr txBox="1">
            <a:spLocks noChangeArrowheads="1"/>
          </p:cNvSpPr>
          <p:nvPr/>
        </p:nvSpPr>
        <p:spPr bwMode="auto">
          <a:xfrm>
            <a:off x="1647575" y="2778125"/>
            <a:ext cx="643125"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0.5124</a:t>
            </a:r>
            <a:endParaRPr lang="fr-CA" sz="1200" b="1" dirty="0">
              <a:solidFill>
                <a:schemeClr val="bg1"/>
              </a:solidFill>
              <a:latin typeface="Maiandra GD" pitchFamily="34" charset="0"/>
            </a:endParaRPr>
          </a:p>
        </p:txBody>
      </p:sp>
      <p:sp>
        <p:nvSpPr>
          <p:cNvPr id="14" name="Text Box 33"/>
          <p:cNvSpPr txBox="1">
            <a:spLocks noChangeArrowheads="1"/>
          </p:cNvSpPr>
          <p:nvPr/>
        </p:nvSpPr>
        <p:spPr bwMode="auto">
          <a:xfrm>
            <a:off x="1645972" y="3311525"/>
            <a:ext cx="644728"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0.5120</a:t>
            </a:r>
            <a:endParaRPr lang="fr-CA" sz="1200" b="1" dirty="0">
              <a:solidFill>
                <a:schemeClr val="bg1"/>
              </a:solidFill>
              <a:latin typeface="Maiandra GD" pitchFamily="34" charset="0"/>
            </a:endParaRPr>
          </a:p>
        </p:txBody>
      </p:sp>
      <p:sp>
        <p:nvSpPr>
          <p:cNvPr id="15" name="Text Box 33"/>
          <p:cNvSpPr txBox="1">
            <a:spLocks noChangeArrowheads="1"/>
          </p:cNvSpPr>
          <p:nvPr/>
        </p:nvSpPr>
        <p:spPr bwMode="auto">
          <a:xfrm>
            <a:off x="1681100" y="3921125"/>
            <a:ext cx="615874"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0.5116</a:t>
            </a:r>
            <a:endParaRPr lang="fr-CA" sz="1200" b="1" dirty="0">
              <a:solidFill>
                <a:schemeClr val="bg1"/>
              </a:solidFill>
              <a:latin typeface="Maiandra GD" pitchFamily="34" charset="0"/>
            </a:endParaRPr>
          </a:p>
        </p:txBody>
      </p:sp>
      <p:sp>
        <p:nvSpPr>
          <p:cNvPr id="16" name="Text Box 33"/>
          <p:cNvSpPr txBox="1">
            <a:spLocks noChangeArrowheads="1"/>
          </p:cNvSpPr>
          <p:nvPr/>
        </p:nvSpPr>
        <p:spPr bwMode="auto">
          <a:xfrm>
            <a:off x="2447326" y="5798324"/>
            <a:ext cx="466794"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0.12</a:t>
            </a:r>
            <a:endParaRPr lang="fr-CA" sz="1200" b="1" dirty="0">
              <a:solidFill>
                <a:schemeClr val="bg1"/>
              </a:solidFill>
              <a:latin typeface="Maiandra GD" pitchFamily="34" charset="0"/>
            </a:endParaRPr>
          </a:p>
        </p:txBody>
      </p:sp>
      <p:sp>
        <p:nvSpPr>
          <p:cNvPr id="17" name="Text Box 34"/>
          <p:cNvSpPr txBox="1">
            <a:spLocks noChangeArrowheads="1"/>
          </p:cNvSpPr>
          <p:nvPr/>
        </p:nvSpPr>
        <p:spPr bwMode="auto">
          <a:xfrm>
            <a:off x="3322372" y="5798324"/>
            <a:ext cx="466794"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0.14</a:t>
            </a:r>
            <a:endParaRPr lang="fr-CA" sz="1200" b="1" dirty="0">
              <a:solidFill>
                <a:schemeClr val="bg1"/>
              </a:solidFill>
              <a:latin typeface="Maiandra GD" pitchFamily="34" charset="0"/>
            </a:endParaRPr>
          </a:p>
        </p:txBody>
      </p:sp>
      <p:sp>
        <p:nvSpPr>
          <p:cNvPr id="18" name="Text Box 35"/>
          <p:cNvSpPr txBox="1">
            <a:spLocks noChangeArrowheads="1"/>
          </p:cNvSpPr>
          <p:nvPr/>
        </p:nvSpPr>
        <p:spPr bwMode="auto">
          <a:xfrm>
            <a:off x="4160572" y="5798324"/>
            <a:ext cx="466794"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0.16</a:t>
            </a:r>
            <a:endParaRPr lang="fr-CA" sz="1200" b="1" dirty="0">
              <a:solidFill>
                <a:schemeClr val="bg1"/>
              </a:solidFill>
              <a:latin typeface="Maiandra GD" pitchFamily="34" charset="0"/>
            </a:endParaRPr>
          </a:p>
        </p:txBody>
      </p:sp>
      <p:sp>
        <p:nvSpPr>
          <p:cNvPr id="19" name="Text Box 36"/>
          <p:cNvSpPr txBox="1">
            <a:spLocks noChangeArrowheads="1"/>
          </p:cNvSpPr>
          <p:nvPr/>
        </p:nvSpPr>
        <p:spPr bwMode="auto">
          <a:xfrm>
            <a:off x="5065378" y="5798324"/>
            <a:ext cx="466794"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0.18</a:t>
            </a:r>
            <a:endParaRPr lang="fr-CA" sz="1200" b="1" dirty="0">
              <a:solidFill>
                <a:schemeClr val="bg1"/>
              </a:solidFill>
              <a:latin typeface="Maiandra GD" pitchFamily="34" charset="0"/>
            </a:endParaRPr>
          </a:p>
        </p:txBody>
      </p:sp>
      <p:sp>
        <p:nvSpPr>
          <p:cNvPr id="20" name="Text Box 36"/>
          <p:cNvSpPr txBox="1">
            <a:spLocks noChangeArrowheads="1"/>
          </p:cNvSpPr>
          <p:nvPr/>
        </p:nvSpPr>
        <p:spPr bwMode="auto">
          <a:xfrm>
            <a:off x="5913172" y="5798324"/>
            <a:ext cx="495649"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0.20</a:t>
            </a:r>
            <a:endParaRPr lang="fr-CA" sz="1200" b="1" dirty="0">
              <a:solidFill>
                <a:schemeClr val="bg1"/>
              </a:solidFill>
              <a:latin typeface="Maiandra GD" pitchFamily="34" charset="0"/>
            </a:endParaRPr>
          </a:p>
        </p:txBody>
      </p:sp>
      <p:sp>
        <p:nvSpPr>
          <p:cNvPr id="21" name="Text Box 36"/>
          <p:cNvSpPr txBox="1">
            <a:spLocks noChangeArrowheads="1"/>
          </p:cNvSpPr>
          <p:nvPr/>
        </p:nvSpPr>
        <p:spPr bwMode="auto">
          <a:xfrm>
            <a:off x="6827572" y="5798324"/>
            <a:ext cx="494046"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0.22</a:t>
            </a:r>
            <a:endParaRPr lang="fr-CA" sz="1200" b="1" dirty="0">
              <a:solidFill>
                <a:schemeClr val="bg1"/>
              </a:solidFill>
              <a:latin typeface="Maiandra GD" pitchFamily="34" charset="0"/>
            </a:endParaRPr>
          </a:p>
        </p:txBody>
      </p:sp>
      <p:sp>
        <p:nvSpPr>
          <p:cNvPr id="22" name="TextBox 21"/>
          <p:cNvSpPr txBox="1"/>
          <p:nvPr/>
        </p:nvSpPr>
        <p:spPr>
          <a:xfrm>
            <a:off x="3855772" y="6026924"/>
            <a:ext cx="1933543" cy="461665"/>
          </a:xfrm>
          <a:prstGeom prst="rect">
            <a:avLst/>
          </a:prstGeom>
          <a:noFill/>
        </p:spPr>
        <p:txBody>
          <a:bodyPr wrap="none" rtlCol="0">
            <a:spAutoFit/>
          </a:bodyPr>
          <a:lstStyle/>
          <a:p>
            <a:r>
              <a:rPr lang="en-US" sz="2400" b="1" baseline="30000" dirty="0" smtClean="0">
                <a:solidFill>
                  <a:schemeClr val="bg1"/>
                </a:solidFill>
                <a:latin typeface="Times New Roman"/>
                <a:cs typeface="Times New Roman"/>
              </a:rPr>
              <a:t>147</a:t>
            </a:r>
            <a:r>
              <a:rPr lang="en-US" sz="2400" b="1" dirty="0" smtClean="0">
                <a:solidFill>
                  <a:schemeClr val="bg1"/>
                </a:solidFill>
                <a:latin typeface="Times New Roman"/>
                <a:cs typeface="Times New Roman"/>
              </a:rPr>
              <a:t>Sm / </a:t>
            </a:r>
            <a:r>
              <a:rPr lang="en-US" sz="2400" b="1" baseline="30000" dirty="0" smtClean="0">
                <a:solidFill>
                  <a:schemeClr val="bg1"/>
                </a:solidFill>
                <a:latin typeface="Times New Roman"/>
                <a:cs typeface="Times New Roman"/>
              </a:rPr>
              <a:t>144</a:t>
            </a:r>
            <a:r>
              <a:rPr lang="en-US" sz="2400" b="1" dirty="0" smtClean="0">
                <a:solidFill>
                  <a:schemeClr val="bg1"/>
                </a:solidFill>
                <a:latin typeface="Times New Roman"/>
                <a:cs typeface="Times New Roman"/>
              </a:rPr>
              <a:t>Nd</a:t>
            </a:r>
          </a:p>
        </p:txBody>
      </p:sp>
      <p:grpSp>
        <p:nvGrpSpPr>
          <p:cNvPr id="2" name="Group 30"/>
          <p:cNvGrpSpPr/>
          <p:nvPr/>
        </p:nvGrpSpPr>
        <p:grpSpPr>
          <a:xfrm>
            <a:off x="2484172" y="1607324"/>
            <a:ext cx="2514600" cy="914400"/>
            <a:chOff x="3124200" y="2057400"/>
            <a:chExt cx="2514600" cy="914400"/>
          </a:xfrm>
        </p:grpSpPr>
        <p:sp>
          <p:nvSpPr>
            <p:cNvPr id="25" name="TextBox 24"/>
            <p:cNvSpPr txBox="1"/>
            <p:nvPr/>
          </p:nvSpPr>
          <p:spPr>
            <a:xfrm>
              <a:off x="3124200" y="2057400"/>
              <a:ext cx="2514600" cy="892552"/>
            </a:xfrm>
            <a:prstGeom prst="rect">
              <a:avLst/>
            </a:prstGeom>
            <a:noFill/>
          </p:spPr>
          <p:txBody>
            <a:bodyPr wrap="square" rtlCol="0">
              <a:spAutoFit/>
            </a:bodyPr>
            <a:lstStyle/>
            <a:p>
              <a:pPr marL="342900" indent="-342900" algn="ctr"/>
              <a:r>
                <a:rPr lang="en-US" sz="2400" b="1" dirty="0" smtClean="0">
                  <a:latin typeface="Maiandra GD" pitchFamily="34" charset="0"/>
                </a:rPr>
                <a:t>3814 </a:t>
              </a:r>
              <a:r>
                <a:rPr lang="en-CA" sz="1600" b="1" dirty="0" smtClean="0">
                  <a:latin typeface="Maiandra GD" pitchFamily="34" charset="0"/>
                </a:rPr>
                <a:t>±</a:t>
              </a:r>
              <a:r>
                <a:rPr lang="en-US" sz="1600" b="1" dirty="0" smtClean="0">
                  <a:latin typeface="Maiandra GD" pitchFamily="34" charset="0"/>
                </a:rPr>
                <a:t>300</a:t>
              </a:r>
              <a:r>
                <a:rPr lang="en-US" sz="2400" b="1" dirty="0" smtClean="0">
                  <a:latin typeface="Maiandra GD" pitchFamily="34" charset="0"/>
                </a:rPr>
                <a:t> Ma</a:t>
              </a:r>
            </a:p>
            <a:p>
              <a:pPr marL="342900" indent="-342900" algn="ctr"/>
              <a:r>
                <a:rPr lang="en-US" sz="1400" b="1" dirty="0" smtClean="0">
                  <a:latin typeface="Maiandra GD" pitchFamily="34" charset="0"/>
                </a:rPr>
                <a:t>Initial </a:t>
              </a:r>
              <a:r>
                <a:rPr lang="en-US" sz="1400" b="1" dirty="0" err="1" smtClean="0">
                  <a:latin typeface="Symbol" pitchFamily="18" charset="2"/>
                </a:rPr>
                <a:t>e</a:t>
              </a:r>
              <a:r>
                <a:rPr lang="en-US" sz="1400" b="1" dirty="0" err="1" smtClean="0">
                  <a:latin typeface="Maiandra GD" pitchFamily="34" charset="0"/>
                </a:rPr>
                <a:t>Nd</a:t>
              </a:r>
              <a:r>
                <a:rPr lang="en-US" sz="1400" b="1" dirty="0" smtClean="0">
                  <a:latin typeface="Maiandra GD" pitchFamily="34" charset="0"/>
                </a:rPr>
                <a:t> : +0.2</a:t>
              </a:r>
            </a:p>
            <a:p>
              <a:pPr marL="342900" indent="-342900" algn="ctr"/>
              <a:r>
                <a:rPr lang="en-US" sz="1400" b="1" dirty="0" smtClean="0">
                  <a:latin typeface="Maiandra GD" pitchFamily="34" charset="0"/>
                </a:rPr>
                <a:t>MSWD = 120</a:t>
              </a:r>
            </a:p>
          </p:txBody>
        </p:sp>
        <p:sp>
          <p:nvSpPr>
            <p:cNvPr id="26" name="Rectangle 25"/>
            <p:cNvSpPr/>
            <p:nvPr/>
          </p:nvSpPr>
          <p:spPr>
            <a:xfrm>
              <a:off x="3429000" y="2057400"/>
              <a:ext cx="19812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Box 33"/>
          <p:cNvSpPr txBox="1">
            <a:spLocks noChangeArrowheads="1"/>
          </p:cNvSpPr>
          <p:nvPr/>
        </p:nvSpPr>
        <p:spPr bwMode="auto">
          <a:xfrm>
            <a:off x="1645972" y="5645924"/>
            <a:ext cx="644728" cy="276999"/>
          </a:xfrm>
          <a:prstGeom prst="rect">
            <a:avLst/>
          </a:prstGeom>
          <a:noFill/>
          <a:ln w="9525">
            <a:noFill/>
            <a:miter lim="800000"/>
            <a:headEnd/>
            <a:tailEnd/>
          </a:ln>
          <a:effectLst/>
        </p:spPr>
        <p:txBody>
          <a:bodyPr wrap="none">
            <a:spAutoFit/>
          </a:bodyPr>
          <a:lstStyle/>
          <a:p>
            <a:r>
              <a:rPr lang="en-CA" sz="1200" b="1" dirty="0" smtClean="0">
                <a:solidFill>
                  <a:schemeClr val="bg1"/>
                </a:solidFill>
                <a:latin typeface="Maiandra GD" pitchFamily="34" charset="0"/>
              </a:rPr>
              <a:t>0.5104</a:t>
            </a:r>
            <a:endParaRPr lang="fr-CA" sz="1200" b="1" dirty="0">
              <a:solidFill>
                <a:schemeClr val="bg1"/>
              </a:solidFill>
              <a:latin typeface="Maiandra GD" pitchFamily="34" charset="0"/>
            </a:endParaRPr>
          </a:p>
        </p:txBody>
      </p:sp>
      <p:sp>
        <p:nvSpPr>
          <p:cNvPr id="24" name="TextBox 23"/>
          <p:cNvSpPr txBox="1"/>
          <p:nvPr/>
        </p:nvSpPr>
        <p:spPr>
          <a:xfrm>
            <a:off x="0" y="381000"/>
            <a:ext cx="9143999" cy="523220"/>
          </a:xfrm>
          <a:prstGeom prst="rect">
            <a:avLst/>
          </a:prstGeom>
          <a:noFill/>
        </p:spPr>
        <p:txBody>
          <a:bodyPr wrap="square" rtlCol="0">
            <a:spAutoFit/>
          </a:bodyPr>
          <a:lstStyle/>
          <a:p>
            <a:pPr algn="ctr"/>
            <a:r>
              <a:rPr lang="en-US" sz="2800" baseline="30000" dirty="0" smtClean="0">
                <a:solidFill>
                  <a:srgbClr val="FFFF00"/>
                </a:solidFill>
                <a:latin typeface="Times"/>
                <a:cs typeface="Times"/>
              </a:rPr>
              <a:t>147</a:t>
            </a:r>
            <a:r>
              <a:rPr lang="en-US" sz="2800" dirty="0" smtClean="0">
                <a:solidFill>
                  <a:srgbClr val="FFFF00"/>
                </a:solidFill>
                <a:latin typeface="Times"/>
                <a:cs typeface="Times"/>
              </a:rPr>
              <a:t>Sm</a:t>
            </a:r>
            <a:r>
              <a:rPr lang="en-US" sz="2800" baseline="30000" dirty="0" smtClean="0">
                <a:solidFill>
                  <a:srgbClr val="FFFF00"/>
                </a:solidFill>
                <a:latin typeface="Times"/>
                <a:cs typeface="Times"/>
              </a:rPr>
              <a:t>-143</a:t>
            </a:r>
            <a:r>
              <a:rPr lang="en-US" sz="2800" dirty="0" smtClean="0">
                <a:solidFill>
                  <a:srgbClr val="FFFF00"/>
                </a:solidFill>
                <a:latin typeface="Times"/>
                <a:cs typeface="Times"/>
              </a:rPr>
              <a:t>Nd Isochron for the </a:t>
            </a:r>
            <a:r>
              <a:rPr lang="en-US" sz="2800" dirty="0" err="1" smtClean="0">
                <a:solidFill>
                  <a:srgbClr val="FFFF00"/>
                </a:solidFill>
                <a:latin typeface="Times"/>
                <a:cs typeface="Times"/>
              </a:rPr>
              <a:t>Nuvvuagittuq</a:t>
            </a:r>
            <a:r>
              <a:rPr lang="en-US" sz="2800" dirty="0" smtClean="0">
                <a:solidFill>
                  <a:srgbClr val="FFFF00"/>
                </a:solidFill>
                <a:latin typeface="Times"/>
                <a:cs typeface="Times"/>
              </a:rPr>
              <a:t> </a:t>
            </a:r>
            <a:r>
              <a:rPr lang="en-US" sz="2800" dirty="0" err="1" smtClean="0">
                <a:solidFill>
                  <a:srgbClr val="FFFF00"/>
                </a:solidFill>
                <a:latin typeface="Times"/>
                <a:cs typeface="Times"/>
              </a:rPr>
              <a:t>Ujaraaluk</a:t>
            </a:r>
            <a:r>
              <a:rPr lang="en-US" sz="2800" dirty="0" smtClean="0">
                <a:solidFill>
                  <a:srgbClr val="FFFF00"/>
                </a:solidFill>
                <a:latin typeface="Times"/>
                <a:cs typeface="Times"/>
              </a:rPr>
              <a:t> Unit</a:t>
            </a:r>
          </a:p>
        </p:txBody>
      </p:sp>
      <p:sp>
        <p:nvSpPr>
          <p:cNvPr id="39" name="Text Box 33"/>
          <p:cNvSpPr txBox="1">
            <a:spLocks noChangeArrowheads="1"/>
          </p:cNvSpPr>
          <p:nvPr/>
        </p:nvSpPr>
        <p:spPr bwMode="auto">
          <a:xfrm>
            <a:off x="6289819" y="4727059"/>
            <a:ext cx="413896"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1.0</a:t>
            </a:r>
            <a:endParaRPr lang="fr-CA" sz="1400" b="1" dirty="0">
              <a:solidFill>
                <a:schemeClr val="bg1"/>
              </a:solidFill>
              <a:latin typeface="Maiandra GD" pitchFamily="34" charset="0"/>
            </a:endParaRPr>
          </a:p>
        </p:txBody>
      </p:sp>
      <p:sp>
        <p:nvSpPr>
          <p:cNvPr id="45" name="Text Box 34"/>
          <p:cNvSpPr txBox="1">
            <a:spLocks noChangeArrowheads="1"/>
          </p:cNvSpPr>
          <p:nvPr/>
        </p:nvSpPr>
        <p:spPr bwMode="auto">
          <a:xfrm>
            <a:off x="6246515" y="5412859"/>
            <a:ext cx="444352"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0.8</a:t>
            </a:r>
            <a:endParaRPr lang="fr-CA" sz="1400" b="1" dirty="0">
              <a:solidFill>
                <a:schemeClr val="bg1"/>
              </a:solidFill>
              <a:latin typeface="Maiandra GD" pitchFamily="34" charset="0"/>
            </a:endParaRPr>
          </a:p>
        </p:txBody>
      </p:sp>
    </p:spTree>
    <p:extLst>
      <p:ext uri="{BB962C8B-B14F-4D97-AF65-F5344CB8AC3E}">
        <p14:creationId xmlns:p14="http://schemas.microsoft.com/office/powerpoint/2010/main" val="6252754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784218" y="2511623"/>
            <a:ext cx="1207382" cy="307777"/>
          </a:xfrm>
          <a:prstGeom prst="rect">
            <a:avLst/>
          </a:prstGeom>
          <a:noFill/>
        </p:spPr>
        <p:txBody>
          <a:bodyPr wrap="none" rtlCol="0">
            <a:spAutoFit/>
          </a:bodyPr>
          <a:lstStyle/>
          <a:p>
            <a:r>
              <a:rPr lang="en-US" sz="1400" b="1" baseline="30000" dirty="0" smtClean="0">
                <a:solidFill>
                  <a:schemeClr val="bg1"/>
                </a:solidFill>
                <a:latin typeface="Maiandra GD" pitchFamily="34" charset="0"/>
              </a:rPr>
              <a:t>147</a:t>
            </a:r>
            <a:r>
              <a:rPr lang="en-US" sz="1400" b="1" dirty="0" smtClean="0">
                <a:solidFill>
                  <a:schemeClr val="bg1"/>
                </a:solidFill>
                <a:latin typeface="Maiandra GD" pitchFamily="34" charset="0"/>
              </a:rPr>
              <a:t>Sm / </a:t>
            </a:r>
            <a:r>
              <a:rPr lang="en-US" sz="1400" b="1" baseline="30000" dirty="0" smtClean="0">
                <a:solidFill>
                  <a:schemeClr val="bg1"/>
                </a:solidFill>
                <a:latin typeface="Maiandra GD" pitchFamily="34" charset="0"/>
              </a:rPr>
              <a:t>144</a:t>
            </a:r>
            <a:r>
              <a:rPr lang="en-US" sz="1400" b="1" dirty="0" smtClean="0">
                <a:solidFill>
                  <a:schemeClr val="bg1"/>
                </a:solidFill>
                <a:latin typeface="Maiandra GD" pitchFamily="34" charset="0"/>
              </a:rPr>
              <a:t>Nd</a:t>
            </a:r>
          </a:p>
        </p:txBody>
      </p:sp>
      <p:sp>
        <p:nvSpPr>
          <p:cNvPr id="25" name="TextBox 24"/>
          <p:cNvSpPr txBox="1"/>
          <p:nvPr/>
        </p:nvSpPr>
        <p:spPr>
          <a:xfrm rot="16200000">
            <a:off x="5481202" y="528202"/>
            <a:ext cx="1226618" cy="307777"/>
          </a:xfrm>
          <a:prstGeom prst="rect">
            <a:avLst/>
          </a:prstGeom>
          <a:noFill/>
        </p:spPr>
        <p:txBody>
          <a:bodyPr wrap="none" rtlCol="0">
            <a:spAutoFit/>
          </a:bodyPr>
          <a:lstStyle/>
          <a:p>
            <a:r>
              <a:rPr lang="en-US" sz="1400" b="1" baseline="30000" dirty="0" smtClean="0">
                <a:solidFill>
                  <a:schemeClr val="bg1"/>
                </a:solidFill>
                <a:latin typeface="Maiandra GD" pitchFamily="34" charset="0"/>
              </a:rPr>
              <a:t>143</a:t>
            </a:r>
            <a:r>
              <a:rPr lang="en-US" sz="1400" b="1" dirty="0" smtClean="0">
                <a:solidFill>
                  <a:schemeClr val="bg1"/>
                </a:solidFill>
                <a:latin typeface="Maiandra GD" pitchFamily="34" charset="0"/>
              </a:rPr>
              <a:t>Nd / </a:t>
            </a:r>
            <a:r>
              <a:rPr lang="en-US" sz="1400" b="1" baseline="30000" dirty="0" smtClean="0">
                <a:solidFill>
                  <a:schemeClr val="bg1"/>
                </a:solidFill>
                <a:latin typeface="Maiandra GD" pitchFamily="34" charset="0"/>
              </a:rPr>
              <a:t>144</a:t>
            </a:r>
            <a:r>
              <a:rPr lang="en-US" sz="1400" b="1" dirty="0" smtClean="0">
                <a:solidFill>
                  <a:schemeClr val="bg1"/>
                </a:solidFill>
                <a:latin typeface="Maiandra GD" pitchFamily="34" charset="0"/>
              </a:rPr>
              <a:t>Nd</a:t>
            </a:r>
          </a:p>
        </p:txBody>
      </p:sp>
      <p:grpSp>
        <p:nvGrpSpPr>
          <p:cNvPr id="11" name="Group 10"/>
          <p:cNvGrpSpPr/>
          <p:nvPr/>
        </p:nvGrpSpPr>
        <p:grpSpPr>
          <a:xfrm>
            <a:off x="152400" y="1323825"/>
            <a:ext cx="7444299" cy="5414665"/>
            <a:chOff x="152400" y="1138535"/>
            <a:chExt cx="7444299" cy="5414665"/>
          </a:xfrm>
        </p:grpSpPr>
        <p:pic>
          <p:nvPicPr>
            <p:cNvPr id="3074" name="Picture 2"/>
            <p:cNvPicPr>
              <a:picLocks noChangeAspect="1" noChangeArrowheads="1"/>
            </p:cNvPicPr>
            <p:nvPr/>
          </p:nvPicPr>
          <p:blipFill>
            <a:blip r:embed="rId3" cstate="print"/>
            <a:srcRect/>
            <a:stretch>
              <a:fillRect/>
            </a:stretch>
          </p:blipFill>
          <p:spPr bwMode="auto">
            <a:xfrm>
              <a:off x="990600" y="1214735"/>
              <a:ext cx="6334125" cy="4450129"/>
            </a:xfrm>
            <a:prstGeom prst="rect">
              <a:avLst/>
            </a:prstGeom>
            <a:noFill/>
            <a:ln w="9525">
              <a:noFill/>
              <a:miter lim="800000"/>
              <a:headEnd/>
              <a:tailEnd/>
            </a:ln>
          </p:spPr>
        </p:pic>
        <p:sp>
          <p:nvSpPr>
            <p:cNvPr id="4" name="Text Box 33"/>
            <p:cNvSpPr txBox="1">
              <a:spLocks noChangeArrowheads="1"/>
            </p:cNvSpPr>
            <p:nvPr/>
          </p:nvSpPr>
          <p:spPr bwMode="auto">
            <a:xfrm>
              <a:off x="1828800" y="5710535"/>
              <a:ext cx="516488"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0.12</a:t>
              </a:r>
              <a:endParaRPr lang="fr-CA" sz="1400" b="1" dirty="0">
                <a:solidFill>
                  <a:schemeClr val="bg1"/>
                </a:solidFill>
                <a:latin typeface="Maiandra GD" pitchFamily="34" charset="0"/>
              </a:endParaRPr>
            </a:p>
          </p:txBody>
        </p:sp>
        <p:sp>
          <p:nvSpPr>
            <p:cNvPr id="5" name="Text Box 34"/>
            <p:cNvSpPr txBox="1">
              <a:spLocks noChangeArrowheads="1"/>
            </p:cNvSpPr>
            <p:nvPr/>
          </p:nvSpPr>
          <p:spPr bwMode="auto">
            <a:xfrm>
              <a:off x="2819400" y="5710535"/>
              <a:ext cx="516488"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0.14</a:t>
              </a:r>
              <a:endParaRPr lang="fr-CA" sz="1400" b="1" dirty="0">
                <a:solidFill>
                  <a:schemeClr val="bg1"/>
                </a:solidFill>
                <a:latin typeface="Maiandra GD" pitchFamily="34" charset="0"/>
              </a:endParaRPr>
            </a:p>
          </p:txBody>
        </p:sp>
        <p:sp>
          <p:nvSpPr>
            <p:cNvPr id="6" name="Text Box 35"/>
            <p:cNvSpPr txBox="1">
              <a:spLocks noChangeArrowheads="1"/>
            </p:cNvSpPr>
            <p:nvPr/>
          </p:nvSpPr>
          <p:spPr bwMode="auto">
            <a:xfrm>
              <a:off x="3876606" y="5710535"/>
              <a:ext cx="516488"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0.16</a:t>
              </a:r>
              <a:endParaRPr lang="fr-CA" sz="1400" b="1" dirty="0">
                <a:solidFill>
                  <a:schemeClr val="bg1"/>
                </a:solidFill>
                <a:latin typeface="Maiandra GD" pitchFamily="34" charset="0"/>
              </a:endParaRPr>
            </a:p>
          </p:txBody>
        </p:sp>
        <p:sp>
          <p:nvSpPr>
            <p:cNvPr id="7" name="Text Box 36"/>
            <p:cNvSpPr txBox="1">
              <a:spLocks noChangeArrowheads="1"/>
            </p:cNvSpPr>
            <p:nvPr/>
          </p:nvSpPr>
          <p:spPr bwMode="auto">
            <a:xfrm>
              <a:off x="4953000" y="5710535"/>
              <a:ext cx="516488"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0.18</a:t>
              </a:r>
              <a:endParaRPr lang="fr-CA" sz="1400" b="1" dirty="0">
                <a:solidFill>
                  <a:schemeClr val="bg1"/>
                </a:solidFill>
                <a:latin typeface="Maiandra GD" pitchFamily="34" charset="0"/>
              </a:endParaRPr>
            </a:p>
          </p:txBody>
        </p:sp>
        <p:sp>
          <p:nvSpPr>
            <p:cNvPr id="8" name="Text Box 36"/>
            <p:cNvSpPr txBox="1">
              <a:spLocks noChangeArrowheads="1"/>
            </p:cNvSpPr>
            <p:nvPr/>
          </p:nvSpPr>
          <p:spPr bwMode="auto">
            <a:xfrm>
              <a:off x="5981351" y="5710535"/>
              <a:ext cx="550151"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0.20</a:t>
              </a:r>
              <a:endParaRPr lang="fr-CA" sz="1400" b="1" dirty="0">
                <a:solidFill>
                  <a:schemeClr val="bg1"/>
                </a:solidFill>
                <a:latin typeface="Maiandra GD" pitchFamily="34" charset="0"/>
              </a:endParaRPr>
            </a:p>
          </p:txBody>
        </p:sp>
        <p:sp>
          <p:nvSpPr>
            <p:cNvPr id="9" name="Text Box 36"/>
            <p:cNvSpPr txBox="1">
              <a:spLocks noChangeArrowheads="1"/>
            </p:cNvSpPr>
            <p:nvPr/>
          </p:nvSpPr>
          <p:spPr bwMode="auto">
            <a:xfrm>
              <a:off x="7049754" y="5710535"/>
              <a:ext cx="546945"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0.22</a:t>
              </a:r>
              <a:endParaRPr lang="fr-CA" sz="1400" b="1" dirty="0">
                <a:solidFill>
                  <a:schemeClr val="bg1"/>
                </a:solidFill>
                <a:latin typeface="Maiandra GD" pitchFamily="34" charset="0"/>
              </a:endParaRPr>
            </a:p>
          </p:txBody>
        </p:sp>
        <p:sp>
          <p:nvSpPr>
            <p:cNvPr id="10" name="TextBox 9"/>
            <p:cNvSpPr txBox="1"/>
            <p:nvPr/>
          </p:nvSpPr>
          <p:spPr>
            <a:xfrm>
              <a:off x="3276600" y="6091535"/>
              <a:ext cx="1933543" cy="461665"/>
            </a:xfrm>
            <a:prstGeom prst="rect">
              <a:avLst/>
            </a:prstGeom>
            <a:noFill/>
          </p:spPr>
          <p:txBody>
            <a:bodyPr wrap="none" rtlCol="0">
              <a:spAutoFit/>
            </a:bodyPr>
            <a:lstStyle/>
            <a:p>
              <a:r>
                <a:rPr lang="en-US" sz="2400" b="1" baseline="30000" dirty="0" smtClean="0">
                  <a:solidFill>
                    <a:schemeClr val="bg1"/>
                  </a:solidFill>
                  <a:latin typeface="Maiandra GD" pitchFamily="34" charset="0"/>
                </a:rPr>
                <a:t>147</a:t>
              </a:r>
              <a:r>
                <a:rPr lang="en-US" sz="2400" b="1" dirty="0" smtClean="0">
                  <a:solidFill>
                    <a:schemeClr val="bg1"/>
                  </a:solidFill>
                  <a:latin typeface="Maiandra GD" pitchFamily="34" charset="0"/>
                </a:rPr>
                <a:t>Sm / </a:t>
              </a:r>
              <a:r>
                <a:rPr lang="en-US" sz="2400" b="1" baseline="30000" dirty="0" smtClean="0">
                  <a:solidFill>
                    <a:schemeClr val="bg1"/>
                  </a:solidFill>
                  <a:latin typeface="Maiandra GD" pitchFamily="34" charset="0"/>
                </a:rPr>
                <a:t>144</a:t>
              </a:r>
              <a:r>
                <a:rPr lang="en-US" sz="2400" b="1" dirty="0" smtClean="0">
                  <a:solidFill>
                    <a:schemeClr val="bg1"/>
                  </a:solidFill>
                  <a:latin typeface="Maiandra GD" pitchFamily="34" charset="0"/>
                </a:rPr>
                <a:t>Nd</a:t>
              </a:r>
            </a:p>
          </p:txBody>
        </p:sp>
        <p:sp>
          <p:nvSpPr>
            <p:cNvPr id="12" name="Text Box 33"/>
            <p:cNvSpPr txBox="1">
              <a:spLocks noChangeArrowheads="1"/>
            </p:cNvSpPr>
            <p:nvPr/>
          </p:nvSpPr>
          <p:spPr bwMode="auto">
            <a:xfrm>
              <a:off x="762000" y="5707558"/>
              <a:ext cx="519694"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0.10</a:t>
              </a:r>
              <a:endParaRPr lang="fr-CA" sz="1400" b="1" dirty="0">
                <a:solidFill>
                  <a:schemeClr val="bg1"/>
                </a:solidFill>
                <a:latin typeface="Maiandra GD" pitchFamily="34" charset="0"/>
              </a:endParaRPr>
            </a:p>
          </p:txBody>
        </p:sp>
        <p:sp>
          <p:nvSpPr>
            <p:cNvPr id="13" name="Text Box 33"/>
            <p:cNvSpPr txBox="1">
              <a:spLocks noChangeArrowheads="1"/>
            </p:cNvSpPr>
            <p:nvPr/>
          </p:nvSpPr>
          <p:spPr bwMode="auto">
            <a:xfrm>
              <a:off x="652904" y="1138535"/>
              <a:ext cx="413896"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1.0</a:t>
              </a:r>
              <a:endParaRPr lang="fr-CA" sz="1400" b="1" dirty="0">
                <a:solidFill>
                  <a:schemeClr val="bg1"/>
                </a:solidFill>
                <a:latin typeface="Maiandra GD" pitchFamily="34" charset="0"/>
              </a:endParaRPr>
            </a:p>
          </p:txBody>
        </p:sp>
        <p:sp>
          <p:nvSpPr>
            <p:cNvPr id="14" name="Text Box 34"/>
            <p:cNvSpPr txBox="1">
              <a:spLocks noChangeArrowheads="1"/>
            </p:cNvSpPr>
            <p:nvPr/>
          </p:nvSpPr>
          <p:spPr bwMode="auto">
            <a:xfrm>
              <a:off x="609600" y="4031158"/>
              <a:ext cx="444352"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0.2</a:t>
              </a:r>
              <a:endParaRPr lang="fr-CA" sz="1400" b="1" dirty="0">
                <a:solidFill>
                  <a:schemeClr val="bg1"/>
                </a:solidFill>
                <a:latin typeface="Maiandra GD" pitchFamily="34" charset="0"/>
              </a:endParaRPr>
            </a:p>
          </p:txBody>
        </p:sp>
        <p:sp>
          <p:nvSpPr>
            <p:cNvPr id="15" name="Text Box 35"/>
            <p:cNvSpPr txBox="1">
              <a:spLocks noChangeArrowheads="1"/>
            </p:cNvSpPr>
            <p:nvPr/>
          </p:nvSpPr>
          <p:spPr bwMode="auto">
            <a:xfrm>
              <a:off x="700136" y="4719935"/>
              <a:ext cx="290464"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a:t>
              </a:r>
              <a:endParaRPr lang="fr-CA" sz="1400" b="1" dirty="0">
                <a:solidFill>
                  <a:schemeClr val="bg1"/>
                </a:solidFill>
                <a:latin typeface="Maiandra GD" pitchFamily="34" charset="0"/>
              </a:endParaRPr>
            </a:p>
          </p:txBody>
        </p:sp>
        <p:sp>
          <p:nvSpPr>
            <p:cNvPr id="16" name="Text Box 33"/>
            <p:cNvSpPr txBox="1">
              <a:spLocks noChangeArrowheads="1"/>
            </p:cNvSpPr>
            <p:nvPr/>
          </p:nvSpPr>
          <p:spPr bwMode="auto">
            <a:xfrm>
              <a:off x="457200" y="5478958"/>
              <a:ext cx="500458"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-0.2</a:t>
              </a:r>
              <a:endParaRPr lang="fr-CA" sz="1400" b="1" dirty="0">
                <a:solidFill>
                  <a:schemeClr val="bg1"/>
                </a:solidFill>
                <a:latin typeface="Maiandra GD" pitchFamily="34" charset="0"/>
              </a:endParaRPr>
            </a:p>
          </p:txBody>
        </p:sp>
        <p:sp>
          <p:nvSpPr>
            <p:cNvPr id="17" name="Text Box 34"/>
            <p:cNvSpPr txBox="1">
              <a:spLocks noChangeArrowheads="1"/>
            </p:cNvSpPr>
            <p:nvPr/>
          </p:nvSpPr>
          <p:spPr bwMode="auto">
            <a:xfrm>
              <a:off x="622448" y="3272135"/>
              <a:ext cx="444352"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0.4</a:t>
              </a:r>
              <a:endParaRPr lang="fr-CA" sz="1400" b="1" dirty="0">
                <a:solidFill>
                  <a:schemeClr val="bg1"/>
                </a:solidFill>
                <a:latin typeface="Maiandra GD" pitchFamily="34" charset="0"/>
              </a:endParaRPr>
            </a:p>
          </p:txBody>
        </p:sp>
        <p:sp>
          <p:nvSpPr>
            <p:cNvPr id="18" name="Text Box 34"/>
            <p:cNvSpPr txBox="1">
              <a:spLocks noChangeArrowheads="1"/>
            </p:cNvSpPr>
            <p:nvPr/>
          </p:nvSpPr>
          <p:spPr bwMode="auto">
            <a:xfrm>
              <a:off x="609600" y="2510135"/>
              <a:ext cx="444352"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0.6</a:t>
              </a:r>
              <a:endParaRPr lang="fr-CA" sz="1400" b="1" dirty="0">
                <a:solidFill>
                  <a:schemeClr val="bg1"/>
                </a:solidFill>
                <a:latin typeface="Maiandra GD" pitchFamily="34" charset="0"/>
              </a:endParaRPr>
            </a:p>
          </p:txBody>
        </p:sp>
        <p:sp>
          <p:nvSpPr>
            <p:cNvPr id="19" name="Text Box 34"/>
            <p:cNvSpPr txBox="1">
              <a:spLocks noChangeArrowheads="1"/>
            </p:cNvSpPr>
            <p:nvPr/>
          </p:nvSpPr>
          <p:spPr bwMode="auto">
            <a:xfrm>
              <a:off x="609600" y="1824335"/>
              <a:ext cx="444352" cy="307777"/>
            </a:xfrm>
            <a:prstGeom prst="rect">
              <a:avLst/>
            </a:prstGeom>
            <a:noFill/>
            <a:ln w="9525">
              <a:noFill/>
              <a:miter lim="800000"/>
              <a:headEnd/>
              <a:tailEnd/>
            </a:ln>
            <a:effectLst/>
          </p:spPr>
          <p:txBody>
            <a:bodyPr wrap="none">
              <a:spAutoFit/>
            </a:bodyPr>
            <a:lstStyle/>
            <a:p>
              <a:r>
                <a:rPr lang="en-CA" sz="1400" b="1" dirty="0" smtClean="0">
                  <a:solidFill>
                    <a:schemeClr val="bg1"/>
                  </a:solidFill>
                  <a:latin typeface="Maiandra GD" pitchFamily="34" charset="0"/>
                </a:rPr>
                <a:t>0.8</a:t>
              </a:r>
              <a:endParaRPr lang="fr-CA" sz="1400" b="1" dirty="0">
                <a:solidFill>
                  <a:schemeClr val="bg1"/>
                </a:solidFill>
                <a:latin typeface="Maiandra GD" pitchFamily="34" charset="0"/>
              </a:endParaRPr>
            </a:p>
          </p:txBody>
        </p:sp>
        <p:grpSp>
          <p:nvGrpSpPr>
            <p:cNvPr id="2" name="Group 21"/>
            <p:cNvGrpSpPr/>
            <p:nvPr/>
          </p:nvGrpSpPr>
          <p:grpSpPr>
            <a:xfrm rot="16200000">
              <a:off x="-114300" y="2781301"/>
              <a:ext cx="1179732" cy="646331"/>
              <a:chOff x="-1418947" y="2743201"/>
              <a:chExt cx="1179732" cy="646331"/>
            </a:xfrm>
          </p:grpSpPr>
          <p:sp>
            <p:nvSpPr>
              <p:cNvPr id="20" name="TextBox 19"/>
              <p:cNvSpPr txBox="1"/>
              <p:nvPr/>
            </p:nvSpPr>
            <p:spPr>
              <a:xfrm>
                <a:off x="-1418947" y="2743201"/>
                <a:ext cx="534121" cy="646331"/>
              </a:xfrm>
              <a:prstGeom prst="rect">
                <a:avLst/>
              </a:prstGeom>
              <a:noFill/>
            </p:spPr>
            <p:txBody>
              <a:bodyPr wrap="none" rtlCol="0">
                <a:spAutoFit/>
              </a:bodyPr>
              <a:lstStyle/>
              <a:p>
                <a:r>
                  <a:rPr lang="en-US" sz="3600" b="1" baseline="30000" dirty="0" err="1" smtClean="0">
                    <a:solidFill>
                      <a:schemeClr val="bg1"/>
                    </a:solidFill>
                    <a:latin typeface="Symbol" pitchFamily="18" charset="2"/>
                  </a:rPr>
                  <a:t>D</a:t>
                </a:r>
                <a:r>
                  <a:rPr lang="en-US" sz="3600" b="1" baseline="30000" dirty="0" err="1" smtClean="0">
                    <a:solidFill>
                      <a:schemeClr val="bg1"/>
                    </a:solidFill>
                    <a:latin typeface="Maiandra GD" pitchFamily="34" charset="0"/>
                  </a:rPr>
                  <a:t>y</a:t>
                </a:r>
                <a:endParaRPr lang="en-US" sz="3600" b="1" dirty="0" smtClean="0">
                  <a:solidFill>
                    <a:schemeClr val="bg1"/>
                  </a:solidFill>
                  <a:latin typeface="Maiandra GD" pitchFamily="34" charset="0"/>
                </a:endParaRPr>
              </a:p>
            </p:txBody>
          </p:sp>
          <p:sp>
            <p:nvSpPr>
              <p:cNvPr id="21" name="TextBox 20"/>
              <p:cNvSpPr txBox="1"/>
              <p:nvPr/>
            </p:nvSpPr>
            <p:spPr>
              <a:xfrm>
                <a:off x="-914400" y="2819400"/>
                <a:ext cx="675185" cy="369332"/>
              </a:xfrm>
              <a:prstGeom prst="rect">
                <a:avLst/>
              </a:prstGeom>
              <a:noFill/>
            </p:spPr>
            <p:txBody>
              <a:bodyPr wrap="none" rtlCol="0">
                <a:spAutoFit/>
              </a:bodyPr>
              <a:lstStyle/>
              <a:p>
                <a:r>
                  <a:rPr lang="en-US" b="1" dirty="0" smtClean="0">
                    <a:solidFill>
                      <a:schemeClr val="bg1"/>
                    </a:solidFill>
                    <a:latin typeface="Maiandra GD" pitchFamily="34" charset="0"/>
                  </a:rPr>
                  <a:t>(‰)</a:t>
                </a:r>
              </a:p>
            </p:txBody>
          </p:sp>
        </p:grpSp>
        <p:sp>
          <p:nvSpPr>
            <p:cNvPr id="26" name="TextBox 25"/>
            <p:cNvSpPr txBox="1"/>
            <p:nvPr/>
          </p:nvSpPr>
          <p:spPr>
            <a:xfrm rot="16200000">
              <a:off x="-230821" y="4197685"/>
              <a:ext cx="1226618" cy="307777"/>
            </a:xfrm>
            <a:prstGeom prst="rect">
              <a:avLst/>
            </a:prstGeom>
            <a:noFill/>
          </p:spPr>
          <p:txBody>
            <a:bodyPr wrap="none" rtlCol="0">
              <a:spAutoFit/>
            </a:bodyPr>
            <a:lstStyle/>
            <a:p>
              <a:r>
                <a:rPr lang="en-US" sz="1400" b="1" baseline="30000" dirty="0" smtClean="0">
                  <a:solidFill>
                    <a:schemeClr val="bg1"/>
                  </a:solidFill>
                  <a:latin typeface="Maiandra GD" pitchFamily="34" charset="0"/>
                </a:rPr>
                <a:t>143</a:t>
              </a:r>
              <a:r>
                <a:rPr lang="en-US" sz="1400" b="1" dirty="0" smtClean="0">
                  <a:solidFill>
                    <a:schemeClr val="bg1"/>
                  </a:solidFill>
                  <a:latin typeface="Maiandra GD" pitchFamily="34" charset="0"/>
                </a:rPr>
                <a:t>Nd / </a:t>
              </a:r>
              <a:r>
                <a:rPr lang="en-US" sz="1400" b="1" baseline="30000" dirty="0" smtClean="0">
                  <a:solidFill>
                    <a:schemeClr val="bg1"/>
                  </a:solidFill>
                  <a:latin typeface="Maiandra GD" pitchFamily="34" charset="0"/>
                </a:rPr>
                <a:t>144</a:t>
              </a:r>
              <a:r>
                <a:rPr lang="en-US" sz="1400" b="1" dirty="0" smtClean="0">
                  <a:solidFill>
                    <a:schemeClr val="bg1"/>
                  </a:solidFill>
                  <a:latin typeface="Maiandra GD" pitchFamily="34" charset="0"/>
                </a:rPr>
                <a:t>Nd</a:t>
              </a:r>
            </a:p>
          </p:txBody>
        </p:sp>
      </p:grpSp>
      <p:pic>
        <p:nvPicPr>
          <p:cNvPr id="1026" name="Picture 2"/>
          <p:cNvPicPr>
            <a:picLocks noChangeAspect="1" noChangeArrowheads="1"/>
          </p:cNvPicPr>
          <p:nvPr/>
        </p:nvPicPr>
        <p:blipFill>
          <a:blip r:embed="rId4" cstate="print"/>
          <a:srcRect/>
          <a:stretch>
            <a:fillRect/>
          </a:stretch>
        </p:blipFill>
        <p:spPr bwMode="auto">
          <a:xfrm>
            <a:off x="7467600" y="3124200"/>
            <a:ext cx="1536108" cy="1001441"/>
          </a:xfrm>
          <a:prstGeom prst="rect">
            <a:avLst/>
          </a:prstGeom>
          <a:noFill/>
          <a:ln w="9525">
            <a:noFill/>
            <a:miter lim="800000"/>
            <a:headEnd/>
            <a:tailEnd/>
          </a:ln>
        </p:spPr>
      </p:pic>
      <p:sp>
        <p:nvSpPr>
          <p:cNvPr id="3" name="TextBox 2"/>
          <p:cNvSpPr txBox="1"/>
          <p:nvPr/>
        </p:nvSpPr>
        <p:spPr>
          <a:xfrm>
            <a:off x="230552" y="87339"/>
            <a:ext cx="5573924" cy="1200329"/>
          </a:xfrm>
          <a:prstGeom prst="rect">
            <a:avLst/>
          </a:prstGeom>
          <a:noFill/>
        </p:spPr>
        <p:txBody>
          <a:bodyPr wrap="square" rtlCol="0">
            <a:spAutoFit/>
          </a:bodyPr>
          <a:lstStyle/>
          <a:p>
            <a:r>
              <a:rPr lang="en-US" dirty="0" smtClean="0">
                <a:solidFill>
                  <a:schemeClr val="bg1"/>
                </a:solidFill>
                <a:latin typeface="Times New Roman"/>
                <a:cs typeface="Times New Roman"/>
              </a:rPr>
              <a:t>Overall correlation a mixture of ~2.7 </a:t>
            </a:r>
            <a:r>
              <a:rPr lang="en-US" dirty="0" err="1" smtClean="0">
                <a:solidFill>
                  <a:schemeClr val="bg1"/>
                </a:solidFill>
                <a:latin typeface="Times New Roman"/>
                <a:cs typeface="Times New Roman"/>
              </a:rPr>
              <a:t>Ga</a:t>
            </a:r>
            <a:r>
              <a:rPr lang="en-US" dirty="0" smtClean="0">
                <a:solidFill>
                  <a:schemeClr val="bg1"/>
                </a:solidFill>
                <a:latin typeface="Times New Roman"/>
                <a:cs typeface="Times New Roman"/>
              </a:rPr>
              <a:t> slopes for individual chemical units.  2.7 </a:t>
            </a:r>
            <a:r>
              <a:rPr lang="en-US" dirty="0" err="1" smtClean="0">
                <a:solidFill>
                  <a:schemeClr val="bg1"/>
                </a:solidFill>
                <a:latin typeface="Times New Roman"/>
                <a:cs typeface="Times New Roman"/>
              </a:rPr>
              <a:t>Ga</a:t>
            </a:r>
            <a:r>
              <a:rPr lang="en-US" dirty="0" smtClean="0">
                <a:solidFill>
                  <a:schemeClr val="bg1"/>
                </a:solidFill>
                <a:latin typeface="Times New Roman"/>
                <a:cs typeface="Times New Roman"/>
              </a:rPr>
              <a:t> is the time of peak metamorphism as recorded by garnet </a:t>
            </a:r>
            <a:r>
              <a:rPr lang="en-US" dirty="0" err="1" smtClean="0">
                <a:solidFill>
                  <a:schemeClr val="bg1"/>
                </a:solidFill>
                <a:latin typeface="Times New Roman"/>
                <a:cs typeface="Times New Roman"/>
              </a:rPr>
              <a:t>Sm-Nd</a:t>
            </a:r>
            <a:r>
              <a:rPr lang="en-US" dirty="0" smtClean="0">
                <a:solidFill>
                  <a:schemeClr val="bg1"/>
                </a:solidFill>
                <a:latin typeface="Times New Roman"/>
                <a:cs typeface="Times New Roman"/>
              </a:rPr>
              <a:t> and </a:t>
            </a:r>
            <a:r>
              <a:rPr lang="en-US" dirty="0" err="1" smtClean="0">
                <a:solidFill>
                  <a:schemeClr val="bg1"/>
                </a:solidFill>
                <a:latin typeface="Times New Roman"/>
                <a:cs typeface="Times New Roman"/>
              </a:rPr>
              <a:t>metasomatic</a:t>
            </a:r>
            <a:r>
              <a:rPr lang="en-US" dirty="0" smtClean="0">
                <a:solidFill>
                  <a:schemeClr val="bg1"/>
                </a:solidFill>
                <a:latin typeface="Times New Roman"/>
                <a:cs typeface="Times New Roman"/>
              </a:rPr>
              <a:t> zircon ages</a:t>
            </a:r>
            <a:endParaRPr lang="en-US" dirty="0">
              <a:solidFill>
                <a:schemeClr val="bg1"/>
              </a:solidFill>
              <a:latin typeface="Times New Roman"/>
              <a:cs typeface="Times New Roman"/>
            </a:endParaRPr>
          </a:p>
        </p:txBody>
      </p:sp>
      <p:pic>
        <p:nvPicPr>
          <p:cNvPr id="3075" name="Picture 3"/>
          <p:cNvPicPr>
            <a:picLocks noChangeAspect="1" noChangeArrowheads="1"/>
          </p:cNvPicPr>
          <p:nvPr/>
        </p:nvPicPr>
        <p:blipFill>
          <a:blip r:embed="rId5" cstate="print"/>
          <a:srcRect/>
          <a:stretch>
            <a:fillRect/>
          </a:stretch>
        </p:blipFill>
        <p:spPr bwMode="auto">
          <a:xfrm>
            <a:off x="6187848" y="76200"/>
            <a:ext cx="2879952" cy="2420672"/>
          </a:xfrm>
          <a:prstGeom prst="rect">
            <a:avLst/>
          </a:prstGeom>
          <a:noFill/>
          <a:ln w="9525">
            <a:noFill/>
            <a:miter lim="800000"/>
            <a:headEnd/>
            <a:tailEnd/>
          </a:ln>
        </p:spPr>
      </p:pic>
    </p:spTree>
    <p:extLst>
      <p:ext uri="{BB962C8B-B14F-4D97-AF65-F5344CB8AC3E}">
        <p14:creationId xmlns:p14="http://schemas.microsoft.com/office/powerpoint/2010/main" val="344439118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46038"/>
            <a:ext cx="7540625" cy="677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3692" y="300777"/>
            <a:ext cx="1469683" cy="3693319"/>
          </a:xfrm>
          <a:prstGeom prst="rect">
            <a:avLst/>
          </a:prstGeom>
          <a:noFill/>
        </p:spPr>
        <p:txBody>
          <a:bodyPr wrap="square" rtlCol="0">
            <a:spAutoFit/>
          </a:bodyPr>
          <a:lstStyle/>
          <a:p>
            <a:r>
              <a:rPr lang="en-US" dirty="0" smtClean="0">
                <a:solidFill>
                  <a:srgbClr val="FFFF00"/>
                </a:solidFill>
                <a:latin typeface="Times New Roman"/>
                <a:cs typeface="Times New Roman"/>
              </a:rPr>
              <a:t>But </a:t>
            </a:r>
            <a:r>
              <a:rPr lang="en-US" baseline="30000" dirty="0" smtClean="0">
                <a:solidFill>
                  <a:srgbClr val="FFFF00"/>
                </a:solidFill>
                <a:latin typeface="Times New Roman"/>
                <a:cs typeface="Times New Roman"/>
              </a:rPr>
              <a:t>146</a:t>
            </a:r>
            <a:r>
              <a:rPr lang="en-US" dirty="0" smtClean="0">
                <a:solidFill>
                  <a:srgbClr val="FFFF00"/>
                </a:solidFill>
                <a:latin typeface="Times New Roman"/>
                <a:cs typeface="Times New Roman"/>
              </a:rPr>
              <a:t>Sm-</a:t>
            </a:r>
            <a:r>
              <a:rPr lang="en-US" baseline="30000" dirty="0" smtClean="0">
                <a:solidFill>
                  <a:srgbClr val="FFFF00"/>
                </a:solidFill>
                <a:latin typeface="Times New Roman"/>
                <a:cs typeface="Times New Roman"/>
              </a:rPr>
              <a:t>142</a:t>
            </a:r>
            <a:r>
              <a:rPr lang="en-US" dirty="0" smtClean="0">
                <a:solidFill>
                  <a:srgbClr val="FFFF00"/>
                </a:solidFill>
                <a:latin typeface="Times New Roman"/>
                <a:cs typeface="Times New Roman"/>
              </a:rPr>
              <a:t>Nd still records 4.4 </a:t>
            </a:r>
            <a:r>
              <a:rPr lang="en-US" dirty="0" err="1" smtClean="0">
                <a:solidFill>
                  <a:srgbClr val="FFFF00"/>
                </a:solidFill>
                <a:latin typeface="Times New Roman"/>
                <a:cs typeface="Times New Roman"/>
              </a:rPr>
              <a:t>Ga</a:t>
            </a:r>
            <a:r>
              <a:rPr lang="en-US" dirty="0" smtClean="0">
                <a:solidFill>
                  <a:srgbClr val="FFFF00"/>
                </a:solidFill>
                <a:latin typeface="Times New Roman"/>
                <a:cs typeface="Times New Roman"/>
              </a:rPr>
              <a:t> </a:t>
            </a:r>
          </a:p>
          <a:p>
            <a:r>
              <a:rPr lang="en-US" dirty="0" smtClean="0">
                <a:solidFill>
                  <a:srgbClr val="FFFF00"/>
                </a:solidFill>
                <a:latin typeface="Times New Roman"/>
                <a:cs typeface="Times New Roman"/>
              </a:rPr>
              <a:t>(4.3 </a:t>
            </a:r>
            <a:r>
              <a:rPr lang="en-US" dirty="0" err="1" smtClean="0">
                <a:solidFill>
                  <a:srgbClr val="FFFF00"/>
                </a:solidFill>
                <a:latin typeface="Times New Roman"/>
                <a:cs typeface="Times New Roman"/>
              </a:rPr>
              <a:t>Ga</a:t>
            </a:r>
            <a:r>
              <a:rPr lang="en-US" dirty="0" smtClean="0">
                <a:solidFill>
                  <a:srgbClr val="FFFF00"/>
                </a:solidFill>
                <a:latin typeface="Times New Roman"/>
                <a:cs typeface="Times New Roman"/>
              </a:rPr>
              <a:t> with old decay constant) ages for all chemical groups</a:t>
            </a:r>
          </a:p>
          <a:p>
            <a:endParaRPr lang="en-US" dirty="0">
              <a:solidFill>
                <a:srgbClr val="FFFF00"/>
              </a:solidFill>
              <a:latin typeface="Times New Roman"/>
              <a:cs typeface="Times New Roman"/>
            </a:endParaRPr>
          </a:p>
          <a:p>
            <a:r>
              <a:rPr lang="en-US" dirty="0" smtClean="0">
                <a:solidFill>
                  <a:schemeClr val="bg1"/>
                </a:solidFill>
                <a:latin typeface="Times New Roman"/>
                <a:cs typeface="Times New Roman"/>
              </a:rPr>
              <a:t>O’Neil et al., PC Res 2012</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86168907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473200"/>
            <a:ext cx="9144000" cy="53848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189379"/>
            <a:ext cx="9144000" cy="954107"/>
          </a:xfrm>
          <a:prstGeom prst="rect">
            <a:avLst/>
          </a:prstGeom>
          <a:noFill/>
        </p:spPr>
        <p:txBody>
          <a:bodyPr wrap="square" rtlCol="0">
            <a:spAutoFit/>
          </a:bodyPr>
          <a:lstStyle/>
          <a:p>
            <a:pPr algn="ctr"/>
            <a:r>
              <a:rPr lang="en-US" sz="2800" dirty="0" smtClean="0">
                <a:solidFill>
                  <a:srgbClr val="FFFF00"/>
                </a:solidFill>
                <a:latin typeface="Times"/>
                <a:cs typeface="Times"/>
              </a:rPr>
              <a:t>The Different Effect of Late Metamorphism on</a:t>
            </a:r>
          </a:p>
          <a:p>
            <a:pPr algn="ctr"/>
            <a:r>
              <a:rPr lang="en-US" sz="2800" dirty="0" smtClean="0">
                <a:solidFill>
                  <a:srgbClr val="FFFF00"/>
                </a:solidFill>
                <a:latin typeface="Times"/>
                <a:cs typeface="Times"/>
              </a:rPr>
              <a:t>Short- and Long-Lived Radiometric Systems</a:t>
            </a:r>
            <a:endParaRPr lang="en-US" sz="2800" dirty="0">
              <a:solidFill>
                <a:srgbClr val="FFFF00"/>
              </a:solidFill>
              <a:latin typeface="Times"/>
              <a:cs typeface="Times"/>
            </a:endParaRPr>
          </a:p>
        </p:txBody>
      </p:sp>
      <p:pic>
        <p:nvPicPr>
          <p:cNvPr id="2" name="Picture 1"/>
          <p:cNvPicPr>
            <a:picLocks noChangeAspect="1"/>
          </p:cNvPicPr>
          <p:nvPr/>
        </p:nvPicPr>
        <p:blipFill>
          <a:blip r:embed="rId3"/>
          <a:stretch>
            <a:fillRect/>
          </a:stretch>
        </p:blipFill>
        <p:spPr>
          <a:xfrm>
            <a:off x="0" y="1697174"/>
            <a:ext cx="5003800" cy="3693538"/>
          </a:xfrm>
          <a:prstGeom prst="rect">
            <a:avLst/>
          </a:prstGeom>
        </p:spPr>
      </p:pic>
      <p:pic>
        <p:nvPicPr>
          <p:cNvPr id="3" name="Picture 2"/>
          <p:cNvPicPr>
            <a:picLocks noChangeAspect="1"/>
          </p:cNvPicPr>
          <p:nvPr/>
        </p:nvPicPr>
        <p:blipFill>
          <a:blip r:embed="rId4"/>
          <a:stretch>
            <a:fillRect/>
          </a:stretch>
        </p:blipFill>
        <p:spPr>
          <a:xfrm>
            <a:off x="4839368" y="1981200"/>
            <a:ext cx="4304632" cy="3810000"/>
          </a:xfrm>
          <a:prstGeom prst="rect">
            <a:avLst/>
          </a:prstGeom>
        </p:spPr>
      </p:pic>
      <p:sp>
        <p:nvSpPr>
          <p:cNvPr id="8" name="TextBox 7"/>
          <p:cNvSpPr txBox="1"/>
          <p:nvPr/>
        </p:nvSpPr>
        <p:spPr>
          <a:xfrm>
            <a:off x="5782194" y="6466388"/>
            <a:ext cx="3268668" cy="369332"/>
          </a:xfrm>
          <a:prstGeom prst="rect">
            <a:avLst/>
          </a:prstGeom>
          <a:noFill/>
        </p:spPr>
        <p:txBody>
          <a:bodyPr wrap="none" rtlCol="0">
            <a:spAutoFit/>
          </a:bodyPr>
          <a:lstStyle/>
          <a:p>
            <a:r>
              <a:rPr lang="en-US" dirty="0" smtClean="0">
                <a:latin typeface="Times New Roman"/>
                <a:cs typeface="Times New Roman"/>
              </a:rPr>
              <a:t>From O’Neil et al., PC Res. 2012</a:t>
            </a:r>
            <a:endParaRPr lang="en-US" dirty="0">
              <a:latin typeface="Times New Roman"/>
              <a:cs typeface="Times New Roman"/>
            </a:endParaRPr>
          </a:p>
        </p:txBody>
      </p:sp>
      <p:sp>
        <p:nvSpPr>
          <p:cNvPr id="9" name="TextBox 8"/>
          <p:cNvSpPr txBox="1"/>
          <p:nvPr/>
        </p:nvSpPr>
        <p:spPr>
          <a:xfrm>
            <a:off x="382956" y="5468034"/>
            <a:ext cx="4456412" cy="646331"/>
          </a:xfrm>
          <a:prstGeom prst="rect">
            <a:avLst/>
          </a:prstGeom>
          <a:noFill/>
        </p:spPr>
        <p:txBody>
          <a:bodyPr wrap="square" rtlCol="0">
            <a:spAutoFit/>
          </a:bodyPr>
          <a:lstStyle/>
          <a:p>
            <a:r>
              <a:rPr lang="en-US" dirty="0" smtClean="0">
                <a:latin typeface="Times New Roman"/>
                <a:cs typeface="Times New Roman"/>
              </a:rPr>
              <a:t>The model: Rock formation at 4.4 Ga.  Metamorphism at 2.7 changes </a:t>
            </a:r>
            <a:r>
              <a:rPr lang="en-US" dirty="0" err="1" smtClean="0">
                <a:latin typeface="Times New Roman"/>
                <a:cs typeface="Times New Roman"/>
              </a:rPr>
              <a:t>Sm</a:t>
            </a:r>
            <a:r>
              <a:rPr lang="en-US" dirty="0" smtClean="0">
                <a:latin typeface="Times New Roman"/>
                <a:cs typeface="Times New Roman"/>
              </a:rPr>
              <a:t>/</a:t>
            </a:r>
            <a:r>
              <a:rPr lang="en-US" dirty="0" err="1" smtClean="0">
                <a:latin typeface="Times New Roman"/>
                <a:cs typeface="Times New Roman"/>
              </a:rPr>
              <a:t>Nd</a:t>
            </a:r>
            <a:r>
              <a:rPr lang="en-US" dirty="0" smtClean="0">
                <a:latin typeface="Times New Roman"/>
                <a:cs typeface="Times New Roman"/>
              </a:rPr>
              <a:t> ratio</a:t>
            </a:r>
            <a:endParaRPr lang="en-US" dirty="0">
              <a:latin typeface="Times New Roman"/>
              <a:cs typeface="Times New Roman"/>
            </a:endParaRPr>
          </a:p>
        </p:txBody>
      </p:sp>
    </p:spTree>
    <p:extLst>
      <p:ext uri="{BB962C8B-B14F-4D97-AF65-F5344CB8AC3E}">
        <p14:creationId xmlns:p14="http://schemas.microsoft.com/office/powerpoint/2010/main" val="37510355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113" y="1326806"/>
            <a:ext cx="8742861" cy="5016757"/>
          </a:xfrm>
          <a:prstGeom prst="rect">
            <a:avLst/>
          </a:prstGeom>
          <a:noFill/>
        </p:spPr>
        <p:txBody>
          <a:bodyPr wrap="square" rtlCol="0">
            <a:spAutoFit/>
          </a:bodyPr>
          <a:lstStyle/>
          <a:p>
            <a:r>
              <a:rPr lang="en-US" sz="3200" dirty="0" smtClean="0">
                <a:solidFill>
                  <a:schemeClr val="bg1"/>
                </a:solidFill>
                <a:latin typeface="Times New Roman"/>
                <a:cs typeface="Times New Roman"/>
              </a:rPr>
              <a:t>P = P</a:t>
            </a:r>
            <a:r>
              <a:rPr lang="en-US" sz="3200" baseline="-25000" dirty="0" smtClean="0">
                <a:solidFill>
                  <a:schemeClr val="bg1"/>
                </a:solidFill>
                <a:latin typeface="Times New Roman"/>
                <a:cs typeface="Times New Roman"/>
              </a:rPr>
              <a:t>0</a:t>
            </a:r>
            <a:r>
              <a:rPr lang="en-US" sz="3200" dirty="0" smtClean="0">
                <a:solidFill>
                  <a:schemeClr val="bg1"/>
                </a:solidFill>
                <a:latin typeface="Times New Roman"/>
                <a:cs typeface="Times New Roman"/>
              </a:rPr>
              <a:t>e</a:t>
            </a:r>
            <a:r>
              <a:rPr lang="en-US" sz="3200" baseline="30000" dirty="0" smtClean="0">
                <a:solidFill>
                  <a:schemeClr val="bg1"/>
                </a:solidFill>
                <a:latin typeface="Times New Roman"/>
                <a:cs typeface="Times New Roman"/>
              </a:rPr>
              <a:t>-</a:t>
            </a:r>
            <a:r>
              <a:rPr lang="en-US" sz="3200" baseline="30000" dirty="0" smtClean="0">
                <a:solidFill>
                  <a:schemeClr val="bg1"/>
                </a:solidFill>
                <a:latin typeface="Symbol" charset="2"/>
                <a:cs typeface="Symbol" charset="2"/>
              </a:rPr>
              <a:t>l</a:t>
            </a:r>
            <a:r>
              <a:rPr lang="en-US" sz="3200" baseline="30000" dirty="0" smtClean="0">
                <a:solidFill>
                  <a:schemeClr val="bg1"/>
                </a:solidFill>
                <a:latin typeface="Times New Roman"/>
                <a:cs typeface="Times New Roman"/>
              </a:rPr>
              <a:t>t</a:t>
            </a:r>
            <a:r>
              <a:rPr lang="en-US" sz="3200" dirty="0" smtClean="0">
                <a:solidFill>
                  <a:schemeClr val="bg1"/>
                </a:solidFill>
                <a:latin typeface="Times New Roman"/>
                <a:cs typeface="Times New Roman"/>
              </a:rPr>
              <a:t>     </a:t>
            </a:r>
            <a:r>
              <a:rPr lang="en-US" sz="2400" dirty="0" smtClean="0">
                <a:solidFill>
                  <a:schemeClr val="bg1"/>
                </a:solidFill>
                <a:latin typeface="Times New Roman"/>
                <a:cs typeface="Times New Roman"/>
              </a:rPr>
              <a:t>P</a:t>
            </a:r>
            <a:r>
              <a:rPr lang="en-US" sz="2400" baseline="-25000" dirty="0" smtClean="0">
                <a:solidFill>
                  <a:schemeClr val="bg1"/>
                </a:solidFill>
                <a:latin typeface="Times New Roman"/>
                <a:cs typeface="Times New Roman"/>
              </a:rPr>
              <a:t>0</a:t>
            </a:r>
            <a:r>
              <a:rPr lang="en-US" sz="2400" dirty="0" smtClean="0">
                <a:solidFill>
                  <a:schemeClr val="bg1"/>
                </a:solidFill>
                <a:latin typeface="Times New Roman"/>
                <a:cs typeface="Times New Roman"/>
              </a:rPr>
              <a:t> = # atoms of parent present initially, decaying to P 					atoms present at time t, </a:t>
            </a:r>
            <a:r>
              <a:rPr lang="en-US" sz="2400" dirty="0" smtClean="0">
                <a:solidFill>
                  <a:schemeClr val="bg1"/>
                </a:solidFill>
                <a:latin typeface="Symbol" charset="2"/>
                <a:cs typeface="Symbol" charset="2"/>
              </a:rPr>
              <a:t>l</a:t>
            </a:r>
            <a:r>
              <a:rPr lang="en-US" sz="2400" dirty="0" smtClean="0">
                <a:solidFill>
                  <a:schemeClr val="bg1"/>
                </a:solidFill>
                <a:latin typeface="Times New Roman"/>
                <a:cs typeface="Times New Roman"/>
              </a:rPr>
              <a:t> = decay constant,</a:t>
            </a:r>
            <a:r>
              <a:rPr lang="en-US" sz="2400" baseline="30000" dirty="0" smtClean="0">
                <a:solidFill>
                  <a:schemeClr val="bg1"/>
                </a:solidFill>
                <a:latin typeface="Times New Roman"/>
                <a:cs typeface="Times New Roman"/>
              </a:rPr>
              <a:t>							</a:t>
            </a:r>
            <a:r>
              <a:rPr lang="en-US" sz="2400" dirty="0">
                <a:solidFill>
                  <a:schemeClr val="bg1"/>
                </a:solidFill>
                <a:latin typeface="Times New Roman"/>
                <a:cs typeface="Times New Roman"/>
              </a:rPr>
              <a:t> </a:t>
            </a:r>
            <a:r>
              <a:rPr lang="en-US" sz="2400" dirty="0" smtClean="0">
                <a:solidFill>
                  <a:schemeClr val="bg1"/>
                </a:solidFill>
                <a:latin typeface="Times New Roman"/>
                <a:cs typeface="Times New Roman"/>
              </a:rPr>
              <a:t>  half-life:  P/P</a:t>
            </a:r>
            <a:r>
              <a:rPr lang="en-US" sz="2400" baseline="-25000" dirty="0" smtClean="0">
                <a:solidFill>
                  <a:schemeClr val="bg1"/>
                </a:solidFill>
                <a:latin typeface="Times New Roman"/>
                <a:cs typeface="Times New Roman"/>
              </a:rPr>
              <a:t>0</a:t>
            </a:r>
            <a:r>
              <a:rPr lang="en-US" sz="2400" dirty="0" smtClean="0">
                <a:solidFill>
                  <a:schemeClr val="bg1"/>
                </a:solidFill>
                <a:latin typeface="Times New Roman"/>
                <a:cs typeface="Times New Roman"/>
              </a:rPr>
              <a:t> = 0.5, = </a:t>
            </a:r>
            <a:r>
              <a:rPr lang="en-US" sz="2400" dirty="0" err="1" smtClean="0">
                <a:solidFill>
                  <a:schemeClr val="bg1"/>
                </a:solidFill>
                <a:latin typeface="Times New Roman"/>
                <a:cs typeface="Times New Roman"/>
              </a:rPr>
              <a:t>ln</a:t>
            </a:r>
            <a:r>
              <a:rPr lang="en-US" sz="2400" dirty="0" smtClean="0">
                <a:solidFill>
                  <a:schemeClr val="bg1"/>
                </a:solidFill>
                <a:latin typeface="Times New Roman"/>
                <a:cs typeface="Times New Roman"/>
              </a:rPr>
              <a:t>(2)/</a:t>
            </a:r>
            <a:r>
              <a:rPr lang="en-US" sz="2400" dirty="0" smtClean="0">
                <a:solidFill>
                  <a:schemeClr val="bg1"/>
                </a:solidFill>
                <a:latin typeface="Symbol" charset="2"/>
                <a:cs typeface="Symbol" charset="2"/>
              </a:rPr>
              <a:t>l</a:t>
            </a:r>
          </a:p>
          <a:p>
            <a:endParaRPr lang="en-US" sz="2400" baseline="30000" dirty="0" smtClean="0">
              <a:solidFill>
                <a:schemeClr val="bg1"/>
              </a:solidFill>
              <a:latin typeface="Symbol" charset="2"/>
              <a:cs typeface="Symbol" charset="2"/>
            </a:endParaRPr>
          </a:p>
          <a:p>
            <a:r>
              <a:rPr lang="en-US" sz="3200" dirty="0" smtClean="0">
                <a:solidFill>
                  <a:schemeClr val="bg1"/>
                </a:solidFill>
                <a:latin typeface="Times New Roman"/>
                <a:cs typeface="Times New Roman"/>
              </a:rPr>
              <a:t>D = P</a:t>
            </a:r>
            <a:r>
              <a:rPr lang="en-US" sz="3200" baseline="-25000" dirty="0" smtClean="0">
                <a:solidFill>
                  <a:schemeClr val="bg1"/>
                </a:solidFill>
                <a:latin typeface="Times New Roman"/>
                <a:cs typeface="Times New Roman"/>
              </a:rPr>
              <a:t>0</a:t>
            </a:r>
            <a:r>
              <a:rPr lang="en-US" sz="3200" dirty="0" smtClean="0">
                <a:solidFill>
                  <a:schemeClr val="bg1"/>
                </a:solidFill>
                <a:latin typeface="Times New Roman"/>
                <a:cs typeface="Times New Roman"/>
              </a:rPr>
              <a:t>-P     </a:t>
            </a:r>
            <a:r>
              <a:rPr lang="en-US" sz="2400" dirty="0" smtClean="0">
                <a:solidFill>
                  <a:schemeClr val="bg1"/>
                </a:solidFill>
                <a:latin typeface="Times New Roman"/>
                <a:cs typeface="Times New Roman"/>
              </a:rPr>
              <a:t>D = # atoms of daughter isotope produced by decay</a:t>
            </a:r>
          </a:p>
          <a:p>
            <a:endParaRPr lang="en-US" sz="3200" dirty="0" smtClean="0">
              <a:solidFill>
                <a:schemeClr val="bg1"/>
              </a:solidFill>
              <a:latin typeface="Times New Roman"/>
              <a:cs typeface="Times New Roman"/>
            </a:endParaRPr>
          </a:p>
          <a:p>
            <a:r>
              <a:rPr lang="en-US" sz="3200" dirty="0" smtClean="0">
                <a:solidFill>
                  <a:schemeClr val="bg1"/>
                </a:solidFill>
                <a:latin typeface="Times New Roman"/>
                <a:cs typeface="Times New Roman"/>
              </a:rPr>
              <a:t>D = D</a:t>
            </a:r>
            <a:r>
              <a:rPr lang="en-US" sz="3200" baseline="-25000" dirty="0" smtClean="0">
                <a:solidFill>
                  <a:schemeClr val="bg1"/>
                </a:solidFill>
                <a:latin typeface="Times New Roman"/>
                <a:cs typeface="Times New Roman"/>
              </a:rPr>
              <a:t>0</a:t>
            </a:r>
            <a:r>
              <a:rPr lang="en-US" sz="3200" dirty="0" smtClean="0">
                <a:solidFill>
                  <a:schemeClr val="bg1"/>
                </a:solidFill>
                <a:latin typeface="Times New Roman"/>
                <a:cs typeface="Times New Roman"/>
              </a:rPr>
              <a:t> + P(e</a:t>
            </a:r>
            <a:r>
              <a:rPr lang="en-US" sz="3200" baseline="30000" dirty="0" smtClean="0">
                <a:solidFill>
                  <a:schemeClr val="bg1"/>
                </a:solidFill>
                <a:latin typeface="Symbol" charset="2"/>
                <a:cs typeface="Symbol" charset="2"/>
              </a:rPr>
              <a:t>l</a:t>
            </a:r>
            <a:r>
              <a:rPr lang="en-US" sz="3200" baseline="30000" dirty="0" smtClean="0">
                <a:solidFill>
                  <a:schemeClr val="bg1"/>
                </a:solidFill>
                <a:latin typeface="Times New Roman"/>
                <a:cs typeface="Times New Roman"/>
              </a:rPr>
              <a:t>t</a:t>
            </a:r>
            <a:r>
              <a:rPr lang="en-US" sz="3200" dirty="0" smtClean="0">
                <a:solidFill>
                  <a:schemeClr val="bg1"/>
                </a:solidFill>
                <a:latin typeface="Times New Roman"/>
                <a:cs typeface="Times New Roman"/>
              </a:rPr>
              <a:t>-1)</a:t>
            </a:r>
          </a:p>
          <a:p>
            <a:endParaRPr lang="en-US" sz="3200" dirty="0">
              <a:solidFill>
                <a:schemeClr val="bg1"/>
              </a:solidFill>
              <a:latin typeface="Times New Roman"/>
              <a:cs typeface="Times New Roman"/>
            </a:endParaRPr>
          </a:p>
          <a:p>
            <a:r>
              <a:rPr lang="en-US" sz="3200" dirty="0" smtClean="0">
                <a:solidFill>
                  <a:schemeClr val="bg1"/>
                </a:solidFill>
                <a:latin typeface="Times New Roman"/>
                <a:cs typeface="Times New Roman"/>
              </a:rPr>
              <a:t>The example for lead:</a:t>
            </a:r>
          </a:p>
          <a:p>
            <a:endParaRPr lang="en-US" sz="3200" dirty="0">
              <a:solidFill>
                <a:schemeClr val="bg1"/>
              </a:solidFill>
              <a:latin typeface="Times New Roman"/>
              <a:cs typeface="Times New Roman"/>
            </a:endParaRPr>
          </a:p>
          <a:p>
            <a:r>
              <a:rPr lang="en-US" sz="3200" baseline="30000" dirty="0" smtClean="0">
                <a:solidFill>
                  <a:schemeClr val="bg1"/>
                </a:solidFill>
                <a:latin typeface="Times New Roman"/>
                <a:cs typeface="Times New Roman"/>
              </a:rPr>
              <a:t>206</a:t>
            </a:r>
            <a:r>
              <a:rPr lang="en-US" sz="3200" dirty="0" smtClean="0">
                <a:solidFill>
                  <a:schemeClr val="bg1"/>
                </a:solidFill>
                <a:latin typeface="Times New Roman"/>
                <a:cs typeface="Times New Roman"/>
              </a:rPr>
              <a:t>Pb/</a:t>
            </a:r>
            <a:r>
              <a:rPr lang="en-US" sz="3200" baseline="30000" dirty="0" smtClean="0">
                <a:solidFill>
                  <a:schemeClr val="bg1"/>
                </a:solidFill>
                <a:latin typeface="Times New Roman"/>
                <a:cs typeface="Times New Roman"/>
              </a:rPr>
              <a:t>204</a:t>
            </a:r>
            <a:r>
              <a:rPr lang="en-US" sz="3200" dirty="0" smtClean="0">
                <a:solidFill>
                  <a:schemeClr val="bg1"/>
                </a:solidFill>
                <a:latin typeface="Times New Roman"/>
                <a:cs typeface="Times New Roman"/>
              </a:rPr>
              <a:t>Pb = (</a:t>
            </a:r>
            <a:r>
              <a:rPr lang="en-US" sz="3200" baseline="30000" dirty="0" smtClean="0">
                <a:solidFill>
                  <a:schemeClr val="bg1"/>
                </a:solidFill>
                <a:latin typeface="Times New Roman"/>
                <a:cs typeface="Times New Roman"/>
              </a:rPr>
              <a:t>206</a:t>
            </a:r>
            <a:r>
              <a:rPr lang="en-US" sz="3200" dirty="0" smtClean="0">
                <a:solidFill>
                  <a:schemeClr val="bg1"/>
                </a:solidFill>
                <a:latin typeface="Times New Roman"/>
                <a:cs typeface="Times New Roman"/>
              </a:rPr>
              <a:t>Pb/</a:t>
            </a:r>
            <a:r>
              <a:rPr lang="en-US" sz="3200" baseline="30000" dirty="0" smtClean="0">
                <a:solidFill>
                  <a:schemeClr val="bg1"/>
                </a:solidFill>
                <a:latin typeface="Times New Roman"/>
                <a:cs typeface="Times New Roman"/>
              </a:rPr>
              <a:t>204</a:t>
            </a:r>
            <a:r>
              <a:rPr lang="en-US" sz="3200" dirty="0" smtClean="0">
                <a:solidFill>
                  <a:schemeClr val="bg1"/>
                </a:solidFill>
                <a:latin typeface="Times New Roman"/>
                <a:cs typeface="Times New Roman"/>
              </a:rPr>
              <a:t>Pb)</a:t>
            </a:r>
            <a:r>
              <a:rPr lang="en-US" sz="3200" baseline="-25000" dirty="0" smtClean="0">
                <a:solidFill>
                  <a:schemeClr val="bg1"/>
                </a:solidFill>
                <a:latin typeface="Times New Roman"/>
                <a:cs typeface="Times New Roman"/>
              </a:rPr>
              <a:t>0</a:t>
            </a:r>
            <a:r>
              <a:rPr lang="en-US" sz="3200" dirty="0" smtClean="0">
                <a:solidFill>
                  <a:schemeClr val="bg1"/>
                </a:solidFill>
                <a:latin typeface="Times New Roman"/>
                <a:cs typeface="Times New Roman"/>
              </a:rPr>
              <a:t> + </a:t>
            </a:r>
            <a:r>
              <a:rPr lang="en-US" sz="3200" baseline="30000" dirty="0" smtClean="0">
                <a:solidFill>
                  <a:schemeClr val="bg1"/>
                </a:solidFill>
                <a:latin typeface="Times New Roman"/>
                <a:cs typeface="Times New Roman"/>
              </a:rPr>
              <a:t>238</a:t>
            </a:r>
            <a:r>
              <a:rPr lang="en-US" sz="3200" dirty="0" smtClean="0">
                <a:solidFill>
                  <a:schemeClr val="bg1"/>
                </a:solidFill>
                <a:latin typeface="Times New Roman"/>
                <a:cs typeface="Times New Roman"/>
              </a:rPr>
              <a:t>U/</a:t>
            </a:r>
            <a:r>
              <a:rPr lang="en-US" sz="3200" baseline="30000" dirty="0" smtClean="0">
                <a:solidFill>
                  <a:schemeClr val="bg1"/>
                </a:solidFill>
                <a:latin typeface="Times New Roman"/>
                <a:cs typeface="Times New Roman"/>
              </a:rPr>
              <a:t>204</a:t>
            </a:r>
            <a:r>
              <a:rPr lang="en-US" sz="3200" dirty="0" smtClean="0">
                <a:solidFill>
                  <a:schemeClr val="bg1"/>
                </a:solidFill>
                <a:latin typeface="Times New Roman"/>
                <a:cs typeface="Times New Roman"/>
              </a:rPr>
              <a:t>Pb(e</a:t>
            </a:r>
            <a:r>
              <a:rPr lang="en-US" sz="3200" baseline="30000" dirty="0" smtClean="0">
                <a:solidFill>
                  <a:schemeClr val="bg1"/>
                </a:solidFill>
                <a:latin typeface="Symbol" charset="2"/>
                <a:cs typeface="Symbol" charset="2"/>
              </a:rPr>
              <a:t>l</a:t>
            </a:r>
            <a:r>
              <a:rPr lang="en-US" dirty="0" smtClean="0">
                <a:solidFill>
                  <a:schemeClr val="bg1"/>
                </a:solidFill>
                <a:latin typeface="Times New Roman"/>
                <a:cs typeface="Times New Roman"/>
              </a:rPr>
              <a:t>238</a:t>
            </a:r>
            <a:r>
              <a:rPr lang="en-US" sz="3200" baseline="30000" dirty="0" smtClean="0">
                <a:solidFill>
                  <a:schemeClr val="bg1"/>
                </a:solidFill>
                <a:latin typeface="Times New Roman"/>
                <a:cs typeface="Times New Roman"/>
              </a:rPr>
              <a:t>t</a:t>
            </a:r>
            <a:r>
              <a:rPr lang="en-US" sz="3200" dirty="0" smtClean="0">
                <a:solidFill>
                  <a:schemeClr val="bg1"/>
                </a:solidFill>
                <a:latin typeface="Times New Roman"/>
                <a:cs typeface="Times New Roman"/>
              </a:rPr>
              <a:t> – 1)</a:t>
            </a:r>
            <a:endParaRPr lang="en-US" sz="3200" dirty="0">
              <a:solidFill>
                <a:schemeClr val="bg1"/>
              </a:solidFill>
              <a:latin typeface="Times New Roman"/>
              <a:cs typeface="Times New Roman"/>
            </a:endParaRPr>
          </a:p>
        </p:txBody>
      </p:sp>
      <p:sp>
        <p:nvSpPr>
          <p:cNvPr id="3" name="TextBox 2"/>
          <p:cNvSpPr txBox="1"/>
          <p:nvPr/>
        </p:nvSpPr>
        <p:spPr>
          <a:xfrm flipH="1">
            <a:off x="0" y="292388"/>
            <a:ext cx="9144000" cy="584776"/>
          </a:xfrm>
          <a:prstGeom prst="rect">
            <a:avLst/>
          </a:prstGeom>
          <a:noFill/>
        </p:spPr>
        <p:txBody>
          <a:bodyPr wrap="square" rtlCol="0">
            <a:spAutoFit/>
          </a:bodyPr>
          <a:lstStyle/>
          <a:p>
            <a:pPr algn="ctr"/>
            <a:r>
              <a:rPr lang="en-US" sz="3200" dirty="0" smtClean="0">
                <a:solidFill>
                  <a:srgbClr val="FFFF00"/>
                </a:solidFill>
                <a:latin typeface="Times New Roman"/>
                <a:cs typeface="Times New Roman"/>
              </a:rPr>
              <a:t>Radioactive Geochronology – The Math</a:t>
            </a:r>
            <a:endParaRPr lang="en-US" sz="3200" dirty="0">
              <a:solidFill>
                <a:srgbClr val="FFFF00"/>
              </a:solidFill>
              <a:latin typeface="Times New Roman"/>
              <a:cs typeface="Times New Roman"/>
            </a:endParaRPr>
          </a:p>
        </p:txBody>
      </p:sp>
    </p:spTree>
    <p:extLst>
      <p:ext uri="{BB962C8B-B14F-4D97-AF65-F5344CB8AC3E}">
        <p14:creationId xmlns:p14="http://schemas.microsoft.com/office/powerpoint/2010/main" val="15254002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701767" y="26989"/>
            <a:ext cx="782778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dirty="0" smtClean="0">
                <a:solidFill>
                  <a:srgbClr val="FFFF00"/>
                </a:solidFill>
                <a:latin typeface="Times New Roman" charset="0"/>
              </a:rPr>
              <a:t>Requirements for an Accurate Age: </a:t>
            </a:r>
            <a:endParaRPr lang="en-US" sz="2800" dirty="0">
              <a:solidFill>
                <a:srgbClr val="FFFF00"/>
              </a:solidFill>
              <a:latin typeface="Times New Roman" charset="0"/>
            </a:endParaRPr>
          </a:p>
          <a:p>
            <a:pPr marL="514350" indent="-514350">
              <a:buAutoNum type="arabicParenR"/>
            </a:pPr>
            <a:r>
              <a:rPr lang="en-US" sz="1800" dirty="0" smtClean="0">
                <a:solidFill>
                  <a:srgbClr val="FFFF00"/>
                </a:solidFill>
                <a:latin typeface="Times New Roman" charset="0"/>
              </a:rPr>
              <a:t>Chemical fractionation </a:t>
            </a:r>
            <a:r>
              <a:rPr lang="en-US" sz="1800" dirty="0">
                <a:solidFill>
                  <a:srgbClr val="FFFF00"/>
                </a:solidFill>
                <a:latin typeface="Times New Roman" charset="0"/>
              </a:rPr>
              <a:t>of </a:t>
            </a:r>
            <a:r>
              <a:rPr lang="en-US" sz="1800" dirty="0" smtClean="0">
                <a:solidFill>
                  <a:srgbClr val="FFFF00"/>
                </a:solidFill>
                <a:latin typeface="Times New Roman" charset="0"/>
              </a:rPr>
              <a:t>parent </a:t>
            </a:r>
            <a:r>
              <a:rPr lang="en-US" sz="1800" dirty="0">
                <a:solidFill>
                  <a:srgbClr val="FFFF00"/>
                </a:solidFill>
                <a:latin typeface="Times New Roman" charset="0"/>
              </a:rPr>
              <a:t>from </a:t>
            </a:r>
            <a:r>
              <a:rPr lang="en-US" sz="1800" dirty="0" smtClean="0">
                <a:solidFill>
                  <a:srgbClr val="FFFF00"/>
                </a:solidFill>
                <a:latin typeface="Times New Roman" charset="0"/>
              </a:rPr>
              <a:t>daughter element</a:t>
            </a:r>
          </a:p>
          <a:p>
            <a:pPr marL="514350" indent="-514350">
              <a:buAutoNum type="arabicParenR"/>
            </a:pPr>
            <a:r>
              <a:rPr lang="en-US" sz="1800" dirty="0" smtClean="0">
                <a:solidFill>
                  <a:srgbClr val="FFFF00"/>
                </a:solidFill>
                <a:latin typeface="Times New Roman" charset="0"/>
              </a:rPr>
              <a:t>All samples on isochron initially had the same daughter isotopic composition</a:t>
            </a:r>
          </a:p>
          <a:p>
            <a:pPr marL="514350" indent="-514350">
              <a:buAutoNum type="arabicParenR"/>
            </a:pPr>
            <a:r>
              <a:rPr lang="en-US" sz="1800" dirty="0" smtClean="0">
                <a:solidFill>
                  <a:srgbClr val="FFFF00"/>
                </a:solidFill>
                <a:latin typeface="Times New Roman" charset="0"/>
              </a:rPr>
              <a:t>Parent not fractionated from daughter after event being dated</a:t>
            </a:r>
          </a:p>
          <a:p>
            <a:pPr marL="514350" indent="-514350">
              <a:buAutoNum type="arabicParenR"/>
            </a:pPr>
            <a:r>
              <a:rPr lang="en-US" sz="1800" dirty="0" smtClean="0">
                <a:solidFill>
                  <a:srgbClr val="FFFF00"/>
                </a:solidFill>
                <a:latin typeface="Times New Roman" charset="0"/>
              </a:rPr>
              <a:t>Diffusion of daughter element does not erase radiogenic ingrowth</a:t>
            </a:r>
            <a:endParaRPr lang="en-US" sz="1800" dirty="0">
              <a:solidFill>
                <a:srgbClr val="FFFF00"/>
              </a:solidFill>
            </a:endParaRPr>
          </a:p>
        </p:txBody>
      </p:sp>
      <p:sp>
        <p:nvSpPr>
          <p:cNvPr id="41988" name="Text Box 4"/>
          <p:cNvSpPr txBox="1">
            <a:spLocks noChangeArrowheads="1"/>
          </p:cNvSpPr>
          <p:nvPr/>
        </p:nvSpPr>
        <p:spPr bwMode="auto">
          <a:xfrm>
            <a:off x="3223189" y="5451124"/>
            <a:ext cx="14330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baseline="30000" dirty="0" smtClean="0">
                <a:solidFill>
                  <a:srgbClr val="FFFFFF"/>
                </a:solidFill>
              </a:rPr>
              <a:t>238</a:t>
            </a:r>
            <a:r>
              <a:rPr lang="en-US" dirty="0" smtClean="0">
                <a:solidFill>
                  <a:srgbClr val="FFFFFF"/>
                </a:solidFill>
              </a:rPr>
              <a:t>U/</a:t>
            </a:r>
            <a:r>
              <a:rPr lang="en-US" baseline="30000" dirty="0" smtClean="0">
                <a:solidFill>
                  <a:srgbClr val="FFFFFF"/>
                </a:solidFill>
              </a:rPr>
              <a:t>204</a:t>
            </a:r>
            <a:r>
              <a:rPr lang="en-US" dirty="0" smtClean="0">
                <a:solidFill>
                  <a:srgbClr val="FFFFFF"/>
                </a:solidFill>
              </a:rPr>
              <a:t>Pb</a:t>
            </a:r>
            <a:endParaRPr lang="en-US" dirty="0">
              <a:solidFill>
                <a:srgbClr val="FFFFFF"/>
              </a:solidFill>
            </a:endParaRPr>
          </a:p>
        </p:txBody>
      </p:sp>
      <p:sp>
        <p:nvSpPr>
          <p:cNvPr id="41989" name="Text Box 5"/>
          <p:cNvSpPr txBox="1">
            <a:spLocks noChangeArrowheads="1"/>
          </p:cNvSpPr>
          <p:nvPr/>
        </p:nvSpPr>
        <p:spPr bwMode="auto">
          <a:xfrm>
            <a:off x="513443" y="2794823"/>
            <a:ext cx="8175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u="sng" baseline="30000" dirty="0" smtClean="0">
                <a:solidFill>
                  <a:srgbClr val="FFFFFF"/>
                </a:solidFill>
              </a:rPr>
              <a:t>206</a:t>
            </a:r>
            <a:r>
              <a:rPr lang="en-US" u="sng" dirty="0" smtClean="0">
                <a:solidFill>
                  <a:srgbClr val="FFFFFF"/>
                </a:solidFill>
              </a:rPr>
              <a:t>Pb</a:t>
            </a:r>
            <a:endParaRPr lang="en-US" u="sng" dirty="0">
              <a:solidFill>
                <a:srgbClr val="FFFFFF"/>
              </a:solidFill>
            </a:endParaRPr>
          </a:p>
          <a:p>
            <a:r>
              <a:rPr lang="en-US" baseline="30000" dirty="0" smtClean="0">
                <a:solidFill>
                  <a:srgbClr val="FFFFFF"/>
                </a:solidFill>
              </a:rPr>
              <a:t>204</a:t>
            </a:r>
            <a:r>
              <a:rPr lang="en-US" dirty="0" smtClean="0">
                <a:solidFill>
                  <a:srgbClr val="FFFFFF"/>
                </a:solidFill>
              </a:rPr>
              <a:t>Pb</a:t>
            </a:r>
            <a:endParaRPr lang="en-US" dirty="0">
              <a:solidFill>
                <a:srgbClr val="FFFFFF"/>
              </a:solidFill>
            </a:endParaRPr>
          </a:p>
        </p:txBody>
      </p:sp>
      <p:sp>
        <p:nvSpPr>
          <p:cNvPr id="41999" name="Text Box 17"/>
          <p:cNvSpPr txBox="1">
            <a:spLocks noChangeArrowheads="1"/>
          </p:cNvSpPr>
          <p:nvPr/>
        </p:nvSpPr>
        <p:spPr bwMode="auto">
          <a:xfrm>
            <a:off x="6391267" y="3970265"/>
            <a:ext cx="2209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solidFill>
                  <a:srgbClr val="FFFFFF"/>
                </a:solidFill>
                <a:latin typeface="Times New Roman" charset="0"/>
              </a:rPr>
              <a:t>Time = 0,</a:t>
            </a:r>
          </a:p>
          <a:p>
            <a:r>
              <a:rPr lang="en-US" sz="1800" dirty="0">
                <a:solidFill>
                  <a:srgbClr val="FFFFFF"/>
                </a:solidFill>
                <a:latin typeface="Times New Roman" charset="0"/>
              </a:rPr>
              <a:t>Rock Forms, all minerals have the same lead isotopic composition</a:t>
            </a:r>
            <a:endParaRPr lang="en-US" dirty="0">
              <a:solidFill>
                <a:srgbClr val="FFFFFF"/>
              </a:solidFill>
            </a:endParaRPr>
          </a:p>
        </p:txBody>
      </p:sp>
      <p:sp>
        <p:nvSpPr>
          <p:cNvPr id="42000" name="Text Box 18"/>
          <p:cNvSpPr txBox="1">
            <a:spLocks noChangeArrowheads="1"/>
          </p:cNvSpPr>
          <p:nvPr/>
        </p:nvSpPr>
        <p:spPr bwMode="auto">
          <a:xfrm>
            <a:off x="6391267" y="1952228"/>
            <a:ext cx="2286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a:solidFill>
                  <a:srgbClr val="FFFFFF"/>
                </a:solidFill>
                <a:latin typeface="Times New Roman" charset="0"/>
              </a:rPr>
              <a:t>Time = T, Minerals and whole rock evolve to different lead isotopic compositions dependent on uranium to lead ratio</a:t>
            </a:r>
            <a:endParaRPr lang="en-US" dirty="0">
              <a:solidFill>
                <a:srgbClr val="FFFFFF"/>
              </a:solidFill>
            </a:endParaRPr>
          </a:p>
        </p:txBody>
      </p:sp>
      <p:grpSp>
        <p:nvGrpSpPr>
          <p:cNvPr id="2" name="Group 1"/>
          <p:cNvGrpSpPr/>
          <p:nvPr/>
        </p:nvGrpSpPr>
        <p:grpSpPr>
          <a:xfrm>
            <a:off x="1600200" y="2008629"/>
            <a:ext cx="4572000" cy="3436088"/>
            <a:chOff x="1981200" y="1701034"/>
            <a:chExt cx="4572000" cy="3436088"/>
          </a:xfrm>
        </p:grpSpPr>
        <p:sp>
          <p:nvSpPr>
            <p:cNvPr id="41987" name="Rectangle 3"/>
            <p:cNvSpPr>
              <a:spLocks noChangeArrowheads="1"/>
            </p:cNvSpPr>
            <p:nvPr/>
          </p:nvSpPr>
          <p:spPr bwMode="auto">
            <a:xfrm>
              <a:off x="1981200" y="1701034"/>
              <a:ext cx="4572000" cy="3436088"/>
            </a:xfrm>
            <a:prstGeom prst="rect">
              <a:avLst/>
            </a:prstGeom>
            <a:solidFill>
              <a:srgbClr val="FFFFFF"/>
            </a:solidFill>
            <a:ln w="9525">
              <a:solidFill>
                <a:schemeClr val="tx1"/>
              </a:solidFill>
              <a:miter lim="800000"/>
              <a:headEnd/>
              <a:tailEnd/>
            </a:ln>
          </p:spPr>
          <p:txBody>
            <a:bodyPr wrap="none" anchor="ctr"/>
            <a:lstStyle/>
            <a:p>
              <a:pPr algn="ctr"/>
              <a:endParaRPr lang="en-US"/>
            </a:p>
          </p:txBody>
        </p:sp>
        <p:sp>
          <p:nvSpPr>
            <p:cNvPr id="41990" name="Line 6"/>
            <p:cNvSpPr>
              <a:spLocks noChangeShapeType="1"/>
            </p:cNvSpPr>
            <p:nvPr/>
          </p:nvSpPr>
          <p:spPr bwMode="auto">
            <a:xfrm>
              <a:off x="1981200" y="41910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1" name="Rectangle 7"/>
            <p:cNvSpPr>
              <a:spLocks noChangeArrowheads="1"/>
            </p:cNvSpPr>
            <p:nvPr/>
          </p:nvSpPr>
          <p:spPr bwMode="auto">
            <a:xfrm>
              <a:off x="2362200" y="4114800"/>
              <a:ext cx="152400" cy="152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41992" name="Rectangle 8"/>
            <p:cNvSpPr>
              <a:spLocks noChangeArrowheads="1"/>
            </p:cNvSpPr>
            <p:nvPr/>
          </p:nvSpPr>
          <p:spPr bwMode="auto">
            <a:xfrm>
              <a:off x="3810000" y="4114800"/>
              <a:ext cx="152400" cy="152400"/>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41993" name="Rectangle 9"/>
            <p:cNvSpPr>
              <a:spLocks noChangeArrowheads="1"/>
            </p:cNvSpPr>
            <p:nvPr/>
          </p:nvSpPr>
          <p:spPr bwMode="auto">
            <a:xfrm>
              <a:off x="5943600" y="4114800"/>
              <a:ext cx="152400" cy="1524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41994" name="Line 10"/>
            <p:cNvSpPr>
              <a:spLocks noChangeShapeType="1"/>
            </p:cNvSpPr>
            <p:nvPr/>
          </p:nvSpPr>
          <p:spPr bwMode="auto">
            <a:xfrm flipV="1">
              <a:off x="1981200" y="2667000"/>
              <a:ext cx="457200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5" name="Line 11"/>
            <p:cNvSpPr>
              <a:spLocks noChangeShapeType="1"/>
            </p:cNvSpPr>
            <p:nvPr/>
          </p:nvSpPr>
          <p:spPr bwMode="auto">
            <a:xfrm flipH="1" flipV="1">
              <a:off x="2362200" y="4038600"/>
              <a:ext cx="76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6" name="Rectangle 14"/>
            <p:cNvSpPr>
              <a:spLocks noChangeArrowheads="1"/>
            </p:cNvSpPr>
            <p:nvPr/>
          </p:nvSpPr>
          <p:spPr bwMode="auto">
            <a:xfrm>
              <a:off x="2362200" y="3962400"/>
              <a:ext cx="152400" cy="152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41997" name="Rectangle 15"/>
            <p:cNvSpPr>
              <a:spLocks noChangeArrowheads="1"/>
            </p:cNvSpPr>
            <p:nvPr/>
          </p:nvSpPr>
          <p:spPr bwMode="auto">
            <a:xfrm>
              <a:off x="3581400" y="3581400"/>
              <a:ext cx="152400" cy="152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1998" name="Rectangle 16"/>
            <p:cNvSpPr>
              <a:spLocks noChangeArrowheads="1"/>
            </p:cNvSpPr>
            <p:nvPr/>
          </p:nvSpPr>
          <p:spPr bwMode="auto">
            <a:xfrm>
              <a:off x="5486400" y="2895600"/>
              <a:ext cx="152400" cy="152400"/>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42001" name="Text Box 21"/>
            <p:cNvSpPr txBox="1">
              <a:spLocks noChangeArrowheads="1"/>
            </p:cNvSpPr>
            <p:nvPr/>
          </p:nvSpPr>
          <p:spPr bwMode="auto">
            <a:xfrm>
              <a:off x="2057400" y="4267200"/>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Times New Roman" charset="0"/>
                </a:rPr>
                <a:t>Mineral 1</a:t>
              </a:r>
              <a:endParaRPr lang="en-US"/>
            </a:p>
          </p:txBody>
        </p:sp>
        <p:sp>
          <p:nvSpPr>
            <p:cNvPr id="42002" name="Text Box 22"/>
            <p:cNvSpPr txBox="1">
              <a:spLocks noChangeArrowheads="1"/>
            </p:cNvSpPr>
            <p:nvPr/>
          </p:nvSpPr>
          <p:spPr bwMode="auto">
            <a:xfrm>
              <a:off x="3352800" y="4267200"/>
              <a:ext cx="1333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Times New Roman" charset="0"/>
                </a:rPr>
                <a:t>Whole Rock</a:t>
              </a:r>
              <a:endParaRPr lang="en-US"/>
            </a:p>
          </p:txBody>
        </p:sp>
        <p:sp>
          <p:nvSpPr>
            <p:cNvPr id="42003" name="Text Box 23"/>
            <p:cNvSpPr txBox="1">
              <a:spLocks noChangeArrowheads="1"/>
            </p:cNvSpPr>
            <p:nvPr/>
          </p:nvSpPr>
          <p:spPr bwMode="auto">
            <a:xfrm>
              <a:off x="5410200" y="4267200"/>
              <a:ext cx="1079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Times New Roman" charset="0"/>
                </a:rPr>
                <a:t>Mineral 2</a:t>
              </a:r>
              <a:endParaRPr lang="en-US"/>
            </a:p>
          </p:txBody>
        </p:sp>
        <p:sp>
          <p:nvSpPr>
            <p:cNvPr id="42004" name="Text Box 24"/>
            <p:cNvSpPr txBox="1">
              <a:spLocks noChangeArrowheads="1"/>
            </p:cNvSpPr>
            <p:nvPr/>
          </p:nvSpPr>
          <p:spPr bwMode="auto">
            <a:xfrm>
              <a:off x="2362200" y="2438400"/>
              <a:ext cx="379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a:latin typeface="Times New Roman" charset="0"/>
                </a:rPr>
                <a:t>Slope of </a:t>
              </a:r>
              <a:r>
                <a:rPr lang="ja-JP" altLang="en-US" sz="1800">
                  <a:latin typeface="Times New Roman" charset="0"/>
                </a:rPr>
                <a:t>“</a:t>
              </a:r>
              <a:r>
                <a:rPr lang="en-US" sz="1800">
                  <a:latin typeface="Times New Roman" charset="0"/>
                </a:rPr>
                <a:t>isochron</a:t>
              </a:r>
              <a:r>
                <a:rPr lang="ja-JP" altLang="en-US" sz="1800">
                  <a:latin typeface="Times New Roman" charset="0"/>
                </a:rPr>
                <a:t>”</a:t>
              </a:r>
              <a:r>
                <a:rPr lang="en-US" sz="1800">
                  <a:latin typeface="Times New Roman" charset="0"/>
                </a:rPr>
                <a:t> proportional to age</a:t>
              </a:r>
              <a:endParaRPr lang="en-US"/>
            </a:p>
          </p:txBody>
        </p:sp>
        <p:sp>
          <p:nvSpPr>
            <p:cNvPr id="42005" name="Line 25"/>
            <p:cNvSpPr>
              <a:spLocks noChangeShapeType="1"/>
            </p:cNvSpPr>
            <p:nvPr/>
          </p:nvSpPr>
          <p:spPr bwMode="auto">
            <a:xfrm>
              <a:off x="4648200" y="2819400"/>
              <a:ext cx="3048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7" name="Line 28"/>
            <p:cNvSpPr>
              <a:spLocks noChangeShapeType="1"/>
            </p:cNvSpPr>
            <p:nvPr/>
          </p:nvSpPr>
          <p:spPr bwMode="auto">
            <a:xfrm flipH="1" flipV="1">
              <a:off x="5638800" y="3124200"/>
              <a:ext cx="3810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008" name="Line 29"/>
            <p:cNvSpPr>
              <a:spLocks noChangeShapeType="1"/>
            </p:cNvSpPr>
            <p:nvPr/>
          </p:nvSpPr>
          <p:spPr bwMode="auto">
            <a:xfrm flipH="1" flipV="1">
              <a:off x="3733800" y="3733800"/>
              <a:ext cx="152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3" name="Rectangle 2"/>
          <p:cNvSpPr/>
          <p:nvPr/>
        </p:nvSpPr>
        <p:spPr>
          <a:xfrm>
            <a:off x="1480457" y="6164053"/>
            <a:ext cx="4910810" cy="369332"/>
          </a:xfrm>
          <a:prstGeom prst="rect">
            <a:avLst/>
          </a:prstGeom>
        </p:spPr>
        <p:txBody>
          <a:bodyPr wrap="square">
            <a:spAutoFit/>
          </a:bodyPr>
          <a:lstStyle/>
          <a:p>
            <a:r>
              <a:rPr lang="en-US" baseline="30000" dirty="0">
                <a:solidFill>
                  <a:schemeClr val="bg1"/>
                </a:solidFill>
                <a:latin typeface="Times New Roman"/>
                <a:cs typeface="Times New Roman"/>
              </a:rPr>
              <a:t>206</a:t>
            </a:r>
            <a:r>
              <a:rPr lang="en-US" dirty="0">
                <a:solidFill>
                  <a:schemeClr val="bg1"/>
                </a:solidFill>
                <a:latin typeface="Times New Roman"/>
                <a:cs typeface="Times New Roman"/>
              </a:rPr>
              <a:t>Pb/</a:t>
            </a:r>
            <a:r>
              <a:rPr lang="en-US" baseline="30000" dirty="0">
                <a:solidFill>
                  <a:schemeClr val="bg1"/>
                </a:solidFill>
                <a:latin typeface="Times New Roman"/>
                <a:cs typeface="Times New Roman"/>
              </a:rPr>
              <a:t>204</a:t>
            </a:r>
            <a:r>
              <a:rPr lang="en-US" dirty="0">
                <a:solidFill>
                  <a:schemeClr val="bg1"/>
                </a:solidFill>
                <a:latin typeface="Times New Roman"/>
                <a:cs typeface="Times New Roman"/>
              </a:rPr>
              <a:t>Pb = (</a:t>
            </a:r>
            <a:r>
              <a:rPr lang="en-US" baseline="30000" dirty="0">
                <a:solidFill>
                  <a:schemeClr val="bg1"/>
                </a:solidFill>
                <a:latin typeface="Times New Roman"/>
                <a:cs typeface="Times New Roman"/>
              </a:rPr>
              <a:t>206</a:t>
            </a:r>
            <a:r>
              <a:rPr lang="en-US" dirty="0">
                <a:solidFill>
                  <a:schemeClr val="bg1"/>
                </a:solidFill>
                <a:latin typeface="Times New Roman"/>
                <a:cs typeface="Times New Roman"/>
              </a:rPr>
              <a:t>Pb/</a:t>
            </a:r>
            <a:r>
              <a:rPr lang="en-US" baseline="30000" dirty="0">
                <a:solidFill>
                  <a:schemeClr val="bg1"/>
                </a:solidFill>
                <a:latin typeface="Times New Roman"/>
                <a:cs typeface="Times New Roman"/>
              </a:rPr>
              <a:t>204</a:t>
            </a:r>
            <a:r>
              <a:rPr lang="en-US" dirty="0">
                <a:solidFill>
                  <a:schemeClr val="bg1"/>
                </a:solidFill>
                <a:latin typeface="Times New Roman"/>
                <a:cs typeface="Times New Roman"/>
              </a:rPr>
              <a:t>Pb)</a:t>
            </a:r>
            <a:r>
              <a:rPr lang="en-US" baseline="-25000" dirty="0">
                <a:solidFill>
                  <a:schemeClr val="bg1"/>
                </a:solidFill>
                <a:latin typeface="Times New Roman"/>
                <a:cs typeface="Times New Roman"/>
              </a:rPr>
              <a:t>0</a:t>
            </a:r>
            <a:r>
              <a:rPr lang="en-US" dirty="0">
                <a:solidFill>
                  <a:schemeClr val="bg1"/>
                </a:solidFill>
                <a:latin typeface="Times New Roman"/>
                <a:cs typeface="Times New Roman"/>
              </a:rPr>
              <a:t> </a:t>
            </a:r>
            <a:r>
              <a:rPr lang="en-US" dirty="0" smtClean="0">
                <a:solidFill>
                  <a:schemeClr val="bg1"/>
                </a:solidFill>
                <a:latin typeface="Times New Roman"/>
                <a:cs typeface="Times New Roman"/>
              </a:rPr>
              <a:t>+ </a:t>
            </a:r>
            <a:r>
              <a:rPr lang="en-US" baseline="30000" dirty="0" smtClean="0">
                <a:solidFill>
                  <a:schemeClr val="bg1"/>
                </a:solidFill>
                <a:latin typeface="Times New Roman"/>
                <a:cs typeface="Times New Roman"/>
              </a:rPr>
              <a:t>238</a:t>
            </a:r>
            <a:r>
              <a:rPr lang="en-US" dirty="0" smtClean="0">
                <a:solidFill>
                  <a:schemeClr val="bg1"/>
                </a:solidFill>
                <a:latin typeface="Times New Roman"/>
                <a:cs typeface="Times New Roman"/>
              </a:rPr>
              <a:t>U</a:t>
            </a:r>
            <a:r>
              <a:rPr lang="en-US" dirty="0">
                <a:solidFill>
                  <a:schemeClr val="bg1"/>
                </a:solidFill>
                <a:latin typeface="Times New Roman"/>
                <a:cs typeface="Times New Roman"/>
              </a:rPr>
              <a:t>/</a:t>
            </a:r>
            <a:r>
              <a:rPr lang="en-US" baseline="30000" dirty="0">
                <a:solidFill>
                  <a:schemeClr val="bg1"/>
                </a:solidFill>
                <a:latin typeface="Times New Roman"/>
                <a:cs typeface="Times New Roman"/>
              </a:rPr>
              <a:t>204</a:t>
            </a:r>
            <a:r>
              <a:rPr lang="en-US" dirty="0">
                <a:solidFill>
                  <a:schemeClr val="bg1"/>
                </a:solidFill>
                <a:latin typeface="Times New Roman"/>
                <a:cs typeface="Times New Roman"/>
              </a:rPr>
              <a:t>Pb(e</a:t>
            </a:r>
            <a:r>
              <a:rPr lang="en-US" baseline="30000" dirty="0">
                <a:solidFill>
                  <a:schemeClr val="bg1"/>
                </a:solidFill>
                <a:latin typeface="Symbol" charset="2"/>
                <a:cs typeface="Symbol" charset="2"/>
              </a:rPr>
              <a:t>l</a:t>
            </a:r>
            <a:r>
              <a:rPr lang="en-US" dirty="0">
                <a:solidFill>
                  <a:schemeClr val="bg1"/>
                </a:solidFill>
                <a:latin typeface="Times New Roman"/>
                <a:cs typeface="Times New Roman"/>
              </a:rPr>
              <a:t>238</a:t>
            </a:r>
            <a:r>
              <a:rPr lang="en-US" baseline="30000" dirty="0">
                <a:solidFill>
                  <a:schemeClr val="bg1"/>
                </a:solidFill>
                <a:latin typeface="Times New Roman"/>
                <a:cs typeface="Times New Roman"/>
              </a:rPr>
              <a:t>t</a:t>
            </a:r>
            <a:r>
              <a:rPr lang="en-US" dirty="0">
                <a:solidFill>
                  <a:schemeClr val="bg1"/>
                </a:solidFill>
                <a:latin typeface="Times New Roman"/>
                <a:cs typeface="Times New Roman"/>
              </a:rPr>
              <a:t> – 1)</a:t>
            </a:r>
          </a:p>
        </p:txBody>
      </p:sp>
    </p:spTree>
    <p:extLst>
      <p:ext uri="{BB962C8B-B14F-4D97-AF65-F5344CB8AC3E}">
        <p14:creationId xmlns:p14="http://schemas.microsoft.com/office/powerpoint/2010/main" val="21395109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487603" y="453608"/>
            <a:ext cx="8345973" cy="5953617"/>
          </a:xfrm>
        </p:spPr>
        <p:txBody>
          <a:bodyPr/>
          <a:lstStyle/>
          <a:p>
            <a:pPr>
              <a:buFontTx/>
              <a:buNone/>
            </a:pPr>
            <a:r>
              <a:rPr lang="en-US" dirty="0">
                <a:solidFill>
                  <a:srgbClr val="FFFF00"/>
                </a:solidFill>
                <a:latin typeface="Times New Roman"/>
                <a:cs typeface="Times New Roman"/>
              </a:rPr>
              <a:t>What Event Will A Radiometric Age Date</a:t>
            </a:r>
            <a:r>
              <a:rPr lang="en-US" dirty="0" smtClean="0">
                <a:solidFill>
                  <a:srgbClr val="FFFF00"/>
                </a:solidFill>
                <a:latin typeface="Times New Roman"/>
                <a:cs typeface="Times New Roman"/>
              </a:rPr>
              <a:t>?</a:t>
            </a:r>
          </a:p>
          <a:p>
            <a:pPr>
              <a:buFontTx/>
              <a:buNone/>
            </a:pPr>
            <a:endParaRPr lang="en-US" dirty="0">
              <a:solidFill>
                <a:srgbClr val="FFFF00"/>
              </a:solidFill>
              <a:latin typeface="Times New Roman"/>
              <a:cs typeface="Times New Roman"/>
            </a:endParaRPr>
          </a:p>
          <a:p>
            <a:pPr>
              <a:buFontTx/>
              <a:buNone/>
            </a:pPr>
            <a:r>
              <a:rPr lang="en-US" sz="2400" dirty="0" smtClean="0">
                <a:solidFill>
                  <a:schemeClr val="bg1"/>
                </a:solidFill>
                <a:latin typeface="Times New Roman"/>
                <a:cs typeface="Times New Roman"/>
              </a:rPr>
              <a:t>On </a:t>
            </a:r>
            <a:r>
              <a:rPr lang="en-US" sz="2400" dirty="0">
                <a:solidFill>
                  <a:schemeClr val="bg1"/>
                </a:solidFill>
                <a:latin typeface="Times New Roman"/>
                <a:cs typeface="Times New Roman"/>
              </a:rPr>
              <a:t>a Mineral Scale - Cooling Below Diffusional Closure Temperature</a:t>
            </a:r>
          </a:p>
          <a:p>
            <a:pPr lvl="1"/>
            <a:r>
              <a:rPr lang="en-US" sz="2400" dirty="0">
                <a:solidFill>
                  <a:schemeClr val="bg1"/>
                </a:solidFill>
                <a:latin typeface="Times New Roman"/>
                <a:cs typeface="Times New Roman"/>
              </a:rPr>
              <a:t>At 1000 °C:     D =  1.1 x 10</a:t>
            </a:r>
            <a:r>
              <a:rPr lang="en-US" sz="2400" baseline="30000" dirty="0">
                <a:solidFill>
                  <a:schemeClr val="bg1"/>
                </a:solidFill>
                <a:latin typeface="Times New Roman"/>
                <a:cs typeface="Times New Roman"/>
              </a:rPr>
              <a:t>-15</a:t>
            </a:r>
            <a:r>
              <a:rPr lang="en-US" sz="2400" dirty="0">
                <a:solidFill>
                  <a:schemeClr val="bg1"/>
                </a:solidFill>
                <a:latin typeface="Times New Roman"/>
                <a:cs typeface="Times New Roman"/>
              </a:rPr>
              <a:t> cm</a:t>
            </a:r>
            <a:r>
              <a:rPr lang="en-US" sz="2400" baseline="30000" dirty="0">
                <a:solidFill>
                  <a:schemeClr val="bg1"/>
                </a:solidFill>
                <a:latin typeface="Times New Roman"/>
                <a:cs typeface="Times New Roman"/>
              </a:rPr>
              <a:t>2</a:t>
            </a:r>
            <a:r>
              <a:rPr lang="en-US" sz="2400" dirty="0">
                <a:solidFill>
                  <a:schemeClr val="bg1"/>
                </a:solidFill>
                <a:latin typeface="Times New Roman"/>
                <a:cs typeface="Times New Roman"/>
              </a:rPr>
              <a:t>/sec for </a:t>
            </a:r>
            <a:r>
              <a:rPr lang="en-US" sz="2400" dirty="0" err="1">
                <a:solidFill>
                  <a:schemeClr val="bg1"/>
                </a:solidFill>
                <a:latin typeface="Times New Roman"/>
                <a:cs typeface="Times New Roman"/>
              </a:rPr>
              <a:t>Sr</a:t>
            </a:r>
            <a:endParaRPr lang="en-US" sz="2400" dirty="0">
              <a:solidFill>
                <a:schemeClr val="bg1"/>
              </a:solidFill>
              <a:latin typeface="Times New Roman"/>
              <a:cs typeface="Times New Roman"/>
            </a:endParaRPr>
          </a:p>
          <a:p>
            <a:pPr lvl="1"/>
            <a:r>
              <a:rPr lang="en-US" sz="2400" dirty="0">
                <a:solidFill>
                  <a:schemeClr val="bg1"/>
                </a:solidFill>
                <a:latin typeface="Times New Roman"/>
                <a:cs typeface="Times New Roman"/>
              </a:rPr>
              <a:t>Diffusion distance (x) = square root (D*time(sec)):</a:t>
            </a:r>
          </a:p>
          <a:p>
            <a:pPr>
              <a:buFontTx/>
              <a:buNone/>
            </a:pPr>
            <a:r>
              <a:rPr lang="en-US" sz="2400" dirty="0">
                <a:latin typeface="Times New Roman"/>
                <a:cs typeface="Times New Roman"/>
              </a:rPr>
              <a:t>		</a:t>
            </a:r>
            <a:r>
              <a:rPr lang="en-US" sz="2400" dirty="0">
                <a:solidFill>
                  <a:srgbClr val="FF0000"/>
                </a:solidFill>
                <a:latin typeface="Times New Roman"/>
                <a:cs typeface="Times New Roman"/>
              </a:rPr>
              <a:t>  </a:t>
            </a:r>
            <a:r>
              <a:rPr lang="en-US" sz="2400" dirty="0">
                <a:solidFill>
                  <a:srgbClr val="FFFFFF"/>
                </a:solidFill>
                <a:latin typeface="Times New Roman"/>
                <a:cs typeface="Times New Roman"/>
              </a:rPr>
              <a:t>In 1 Ma, x = 1.9 mm  </a:t>
            </a:r>
            <a:endParaRPr lang="en-US" sz="2400" dirty="0" smtClean="0">
              <a:solidFill>
                <a:srgbClr val="FFFFFF"/>
              </a:solidFill>
              <a:latin typeface="Times New Roman"/>
              <a:cs typeface="Times New Roman"/>
            </a:endParaRPr>
          </a:p>
          <a:p>
            <a:pPr>
              <a:buFontTx/>
              <a:buNone/>
            </a:pPr>
            <a:endParaRPr lang="en-US" sz="2400" dirty="0">
              <a:solidFill>
                <a:srgbClr val="FFFFFF"/>
              </a:solidFill>
              <a:latin typeface="Times New Roman"/>
              <a:cs typeface="Times New Roman"/>
            </a:endParaRPr>
          </a:p>
          <a:p>
            <a:pPr>
              <a:buFontTx/>
              <a:buNone/>
            </a:pPr>
            <a:endParaRPr lang="en-US" sz="2400" dirty="0">
              <a:solidFill>
                <a:srgbClr val="FFFFFF"/>
              </a:solidFill>
              <a:latin typeface="Times New Roman"/>
              <a:cs typeface="Times New Roman"/>
            </a:endParaRPr>
          </a:p>
          <a:p>
            <a:pPr marL="0" indent="0">
              <a:buNone/>
            </a:pPr>
            <a:r>
              <a:rPr lang="en-US" sz="2400" dirty="0">
                <a:solidFill>
                  <a:srgbClr val="FFFFFF"/>
                </a:solidFill>
                <a:latin typeface="Times New Roman"/>
                <a:cs typeface="Times New Roman"/>
              </a:rPr>
              <a:t>Closure Temperature =[22440/(20.9-log(</a:t>
            </a:r>
            <a:r>
              <a:rPr lang="en-US" sz="2400" dirty="0" err="1">
                <a:solidFill>
                  <a:srgbClr val="FFFFFF"/>
                </a:solidFill>
                <a:latin typeface="Times New Roman"/>
                <a:cs typeface="Times New Roman"/>
              </a:rPr>
              <a:t>dT</a:t>
            </a:r>
            <a:r>
              <a:rPr lang="en-US" sz="2400" dirty="0">
                <a:solidFill>
                  <a:srgbClr val="FFFFFF"/>
                </a:solidFill>
                <a:latin typeface="Times New Roman"/>
                <a:cs typeface="Times New Roman"/>
              </a:rPr>
              <a:t>/</a:t>
            </a:r>
            <a:r>
              <a:rPr lang="en-US" sz="2400" dirty="0" err="1">
                <a:solidFill>
                  <a:srgbClr val="FFFFFF"/>
                </a:solidFill>
                <a:latin typeface="Times New Roman"/>
                <a:cs typeface="Times New Roman"/>
              </a:rPr>
              <a:t>dt</a:t>
            </a:r>
            <a:r>
              <a:rPr lang="en-US" sz="2400" dirty="0">
                <a:solidFill>
                  <a:srgbClr val="FFFFFF"/>
                </a:solidFill>
                <a:latin typeface="Times New Roman"/>
                <a:cs typeface="Times New Roman"/>
              </a:rPr>
              <a:t>)]-273</a:t>
            </a:r>
          </a:p>
          <a:p>
            <a:pPr lvl="1"/>
            <a:r>
              <a:rPr lang="en-US" sz="2400" dirty="0">
                <a:solidFill>
                  <a:srgbClr val="FFFFFF"/>
                </a:solidFill>
                <a:latin typeface="Times New Roman"/>
                <a:cs typeface="Times New Roman"/>
              </a:rPr>
              <a:t>For mantle materials rising at 1 to 5 cm/</a:t>
            </a:r>
            <a:r>
              <a:rPr lang="en-US" sz="2400" dirty="0" err="1">
                <a:solidFill>
                  <a:srgbClr val="FFFFFF"/>
                </a:solidFill>
                <a:latin typeface="Times New Roman"/>
                <a:cs typeface="Times New Roman"/>
              </a:rPr>
              <a:t>yr</a:t>
            </a:r>
            <a:r>
              <a:rPr lang="en-US" sz="2400" dirty="0">
                <a:solidFill>
                  <a:srgbClr val="FFFFFF"/>
                </a:solidFill>
                <a:latin typeface="Times New Roman"/>
                <a:cs typeface="Times New Roman"/>
              </a:rPr>
              <a:t> (convective velocities) through a </a:t>
            </a:r>
            <a:r>
              <a:rPr lang="en-US" sz="2400" dirty="0" err="1">
                <a:solidFill>
                  <a:srgbClr val="FFFFFF"/>
                </a:solidFill>
                <a:latin typeface="Times New Roman"/>
                <a:cs typeface="Times New Roman"/>
              </a:rPr>
              <a:t>geotherm</a:t>
            </a:r>
            <a:r>
              <a:rPr lang="en-US" sz="2400" dirty="0">
                <a:solidFill>
                  <a:srgbClr val="FFFFFF"/>
                </a:solidFill>
                <a:latin typeface="Times New Roman"/>
                <a:cs typeface="Times New Roman"/>
              </a:rPr>
              <a:t> of 1-5°C/km, cooling rate (</a:t>
            </a:r>
            <a:r>
              <a:rPr lang="en-US" sz="2400" dirty="0" err="1">
                <a:solidFill>
                  <a:srgbClr val="FFFFFF"/>
                </a:solidFill>
                <a:latin typeface="Times New Roman"/>
                <a:cs typeface="Times New Roman"/>
              </a:rPr>
              <a:t>dT</a:t>
            </a:r>
            <a:r>
              <a:rPr lang="en-US" sz="2400" dirty="0">
                <a:solidFill>
                  <a:srgbClr val="FFFFFF"/>
                </a:solidFill>
                <a:latin typeface="Times New Roman"/>
                <a:cs typeface="Times New Roman"/>
              </a:rPr>
              <a:t>/</a:t>
            </a:r>
            <a:r>
              <a:rPr lang="en-US" sz="2400" dirty="0" err="1">
                <a:solidFill>
                  <a:srgbClr val="FFFFFF"/>
                </a:solidFill>
                <a:latin typeface="Times New Roman"/>
                <a:cs typeface="Times New Roman"/>
              </a:rPr>
              <a:t>dt</a:t>
            </a:r>
            <a:r>
              <a:rPr lang="en-US" sz="2400" dirty="0">
                <a:solidFill>
                  <a:srgbClr val="FFFFFF"/>
                </a:solidFill>
                <a:latin typeface="Times New Roman"/>
                <a:cs typeface="Times New Roman"/>
              </a:rPr>
              <a:t>) = 10 - </a:t>
            </a:r>
            <a:r>
              <a:rPr lang="en-US" sz="2400" dirty="0" smtClean="0">
                <a:solidFill>
                  <a:srgbClr val="FFFFFF"/>
                </a:solidFill>
                <a:latin typeface="Times New Roman"/>
                <a:cs typeface="Times New Roman"/>
              </a:rPr>
              <a:t>250</a:t>
            </a:r>
            <a:r>
              <a:rPr lang="en-US" sz="2400" dirty="0">
                <a:solidFill>
                  <a:srgbClr val="FFFFFF"/>
                </a:solidFill>
                <a:latin typeface="Times New Roman"/>
                <a:cs typeface="Times New Roman"/>
              </a:rPr>
              <a:t>°C/Ma, closure temperature = 850-950 °</a:t>
            </a:r>
            <a:r>
              <a:rPr lang="en-US" sz="2400" dirty="0" smtClean="0">
                <a:solidFill>
                  <a:srgbClr val="FFFFFF"/>
                </a:solidFill>
                <a:latin typeface="Times New Roman"/>
                <a:cs typeface="Times New Roman"/>
              </a:rPr>
              <a:t>C</a:t>
            </a:r>
          </a:p>
          <a:p>
            <a:pPr lvl="1"/>
            <a:endParaRPr lang="en-US" sz="2400" dirty="0">
              <a:solidFill>
                <a:srgbClr val="FFFFFF"/>
              </a:solidFill>
              <a:latin typeface="Times New Roman"/>
              <a:cs typeface="Times New Roman"/>
            </a:endParaRPr>
          </a:p>
        </p:txBody>
      </p:sp>
    </p:spTree>
    <p:extLst>
      <p:ext uri="{BB962C8B-B14F-4D97-AF65-F5344CB8AC3E}">
        <p14:creationId xmlns:p14="http://schemas.microsoft.com/office/powerpoint/2010/main" val="13663952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28600" y="0"/>
            <a:ext cx="8677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800" dirty="0" smtClean="0">
                <a:solidFill>
                  <a:srgbClr val="FFFF00"/>
                </a:solidFill>
                <a:latin typeface="Times New Roman" charset="0"/>
              </a:rPr>
              <a:t>All Radioactive Chronometers are </a:t>
            </a:r>
            <a:r>
              <a:rPr lang="en-US" sz="2800" dirty="0" err="1" smtClean="0">
                <a:solidFill>
                  <a:srgbClr val="FFFF00"/>
                </a:solidFill>
                <a:latin typeface="Times New Roman" charset="0"/>
              </a:rPr>
              <a:t>Thermochronometers</a:t>
            </a:r>
            <a:endParaRPr lang="en-US" sz="2800" dirty="0">
              <a:solidFill>
                <a:srgbClr val="FFFF00"/>
              </a:solidFill>
            </a:endParaRPr>
          </a:p>
        </p:txBody>
      </p:sp>
      <p:pic>
        <p:nvPicPr>
          <p:cNvPr id="44035" name="Picture 30" descr="Thermochronometry.tiff                                         00148E2DMacintosh HD                   B75E31B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38638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31"/>
          <p:cNvSpPr txBox="1">
            <a:spLocks noChangeArrowheads="1"/>
          </p:cNvSpPr>
          <p:nvPr/>
        </p:nvSpPr>
        <p:spPr bwMode="auto">
          <a:xfrm>
            <a:off x="381000" y="6400800"/>
            <a:ext cx="4097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FF"/>
                </a:solidFill>
                <a:latin typeface="Times New Roman" charset="0"/>
              </a:rPr>
              <a:t>http://pangea.stanford.edu/~dpollard/NSF/content.html</a:t>
            </a:r>
            <a:endParaRPr lang="en-US" sz="1300">
              <a:solidFill>
                <a:srgbClr val="FFFFFF"/>
              </a:solidFill>
              <a:latin typeface="Lucida Grande" charset="0"/>
            </a:endParaRPr>
          </a:p>
        </p:txBody>
      </p:sp>
      <p:sp>
        <p:nvSpPr>
          <p:cNvPr id="44037" name="Text Box 32"/>
          <p:cNvSpPr txBox="1">
            <a:spLocks noChangeArrowheads="1"/>
          </p:cNvSpPr>
          <p:nvPr/>
        </p:nvSpPr>
        <p:spPr bwMode="auto">
          <a:xfrm>
            <a:off x="5470525" y="1752600"/>
            <a:ext cx="367347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a:solidFill>
                  <a:srgbClr val="FFFFFF"/>
                </a:solidFill>
              </a:rPr>
              <a:t>Radiometric geochronometers really are </a:t>
            </a:r>
            <a:r>
              <a:rPr lang="en-US" sz="2000">
                <a:solidFill>
                  <a:srgbClr val="FFFF00"/>
                </a:solidFill>
              </a:rPr>
              <a:t>thermochronometers</a:t>
            </a:r>
            <a:r>
              <a:rPr lang="en-US" sz="2000">
                <a:solidFill>
                  <a:srgbClr val="FFFFFF"/>
                </a:solidFill>
              </a:rPr>
              <a:t> measuring the time when the rock temperature dropped below the diffusional blocking temperature of the elements in use.  Sensitivities range from detecting forest fires, km-scale uplift events, regional mountain building, to crystallization from magma.</a:t>
            </a:r>
            <a:endParaRPr lang="en-US">
              <a:solidFill>
                <a:srgbClr val="FFFFFF"/>
              </a:solidFill>
            </a:endParaRPr>
          </a:p>
        </p:txBody>
      </p:sp>
    </p:spTree>
    <p:extLst>
      <p:ext uri="{BB962C8B-B14F-4D97-AF65-F5344CB8AC3E}">
        <p14:creationId xmlns:p14="http://schemas.microsoft.com/office/powerpoint/2010/main" val="20358543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5"/>
            <a:ext cx="8229600" cy="1143000"/>
          </a:xfrm>
        </p:spPr>
        <p:txBody>
          <a:bodyPr>
            <a:normAutofit/>
          </a:bodyPr>
          <a:lstStyle/>
          <a:p>
            <a:r>
              <a:rPr lang="en-US" sz="3200" dirty="0" smtClean="0">
                <a:solidFill>
                  <a:srgbClr val="FFFF00"/>
                </a:solidFill>
                <a:latin typeface="Times New Roman"/>
                <a:cs typeface="Times New Roman"/>
              </a:rPr>
              <a:t>Understanding What Event is Being Dated</a:t>
            </a:r>
            <a:endParaRPr lang="en-US" sz="3200" dirty="0">
              <a:solidFill>
                <a:srgbClr val="FFFF00"/>
              </a:solidFill>
              <a:latin typeface="Times New Roman"/>
              <a:cs typeface="Times New Roman"/>
            </a:endParaRPr>
          </a:p>
        </p:txBody>
      </p:sp>
      <p:pic>
        <p:nvPicPr>
          <p:cNvPr id="4" name="Picture 3"/>
          <p:cNvPicPr>
            <a:picLocks noChangeAspect="1"/>
          </p:cNvPicPr>
          <p:nvPr/>
        </p:nvPicPr>
        <p:blipFill>
          <a:blip r:embed="rId3"/>
          <a:stretch>
            <a:fillRect/>
          </a:stretch>
        </p:blipFill>
        <p:spPr>
          <a:xfrm>
            <a:off x="38271" y="1331357"/>
            <a:ext cx="5521759" cy="3380799"/>
          </a:xfrm>
          <a:prstGeom prst="rect">
            <a:avLst/>
          </a:prstGeom>
        </p:spPr>
      </p:pic>
      <p:pic>
        <p:nvPicPr>
          <p:cNvPr id="5" name="Picture 4"/>
          <p:cNvPicPr>
            <a:picLocks noChangeAspect="1"/>
          </p:cNvPicPr>
          <p:nvPr/>
        </p:nvPicPr>
        <p:blipFill>
          <a:blip r:embed="rId4"/>
          <a:stretch>
            <a:fillRect/>
          </a:stretch>
        </p:blipFill>
        <p:spPr>
          <a:xfrm>
            <a:off x="4036910" y="3021757"/>
            <a:ext cx="5107089" cy="3790687"/>
          </a:xfrm>
          <a:prstGeom prst="rect">
            <a:avLst/>
          </a:prstGeom>
        </p:spPr>
      </p:pic>
      <p:sp>
        <p:nvSpPr>
          <p:cNvPr id="6" name="TextBox 5"/>
          <p:cNvSpPr txBox="1"/>
          <p:nvPr/>
        </p:nvSpPr>
        <p:spPr>
          <a:xfrm>
            <a:off x="162370" y="5522689"/>
            <a:ext cx="3676683" cy="369332"/>
          </a:xfrm>
          <a:prstGeom prst="rect">
            <a:avLst/>
          </a:prstGeom>
          <a:noFill/>
        </p:spPr>
        <p:txBody>
          <a:bodyPr wrap="none" rtlCol="0">
            <a:spAutoFit/>
          </a:bodyPr>
          <a:lstStyle/>
          <a:p>
            <a:r>
              <a:rPr lang="en-US" dirty="0" err="1" smtClean="0">
                <a:solidFill>
                  <a:schemeClr val="bg1"/>
                </a:solidFill>
                <a:latin typeface="Times New Roman"/>
                <a:cs typeface="Times New Roman"/>
              </a:rPr>
              <a:t>Schoene</a:t>
            </a:r>
            <a:r>
              <a:rPr lang="en-US" dirty="0" smtClean="0">
                <a:solidFill>
                  <a:schemeClr val="bg1"/>
                </a:solidFill>
                <a:latin typeface="Times New Roman"/>
                <a:cs typeface="Times New Roman"/>
              </a:rPr>
              <a:t> et al., EPSL 355, p162, 2012</a:t>
            </a:r>
            <a:endParaRPr lang="en-US" dirty="0">
              <a:solidFill>
                <a:schemeClr val="bg1"/>
              </a:solidFill>
              <a:latin typeface="Times New Roman"/>
              <a:cs typeface="Times New Roman"/>
            </a:endParaRPr>
          </a:p>
        </p:txBody>
      </p:sp>
    </p:spTree>
    <p:extLst>
      <p:ext uri="{BB962C8B-B14F-4D97-AF65-F5344CB8AC3E}">
        <p14:creationId xmlns:p14="http://schemas.microsoft.com/office/powerpoint/2010/main" val="1687440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2578</TotalTime>
  <Words>5188</Words>
  <Application>Microsoft Macintosh PowerPoint</Application>
  <PresentationFormat>On-screen Show (4:3)</PresentationFormat>
  <Paragraphs>416</Paragraphs>
  <Slides>47</Slides>
  <Notes>36</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Why is Estimating Continental Volume Through Time so Difficult?</vt:lpstr>
      <vt:lpstr>PowerPoint Presentation</vt:lpstr>
      <vt:lpstr>Different Systems – Different Strengths/Weaknesses.   Range of chemical behaviors allow dating of a wide range of Earth differentiation processes.</vt:lpstr>
      <vt:lpstr>PowerPoint Presentation</vt:lpstr>
      <vt:lpstr>PowerPoint Presentation</vt:lpstr>
      <vt:lpstr>PowerPoint Presentation</vt:lpstr>
      <vt:lpstr>PowerPoint Presentation</vt:lpstr>
      <vt:lpstr>Understanding What Event is Being Dated</vt:lpstr>
      <vt:lpstr>PowerPoint Presentation</vt:lpstr>
      <vt:lpstr>Different Chronometers Give Different Results</vt:lpstr>
      <vt:lpstr>Why is Estimating Continental Volume Through Time so Difficult?</vt:lpstr>
      <vt:lpstr>Unraveling the Geologic History of Ancient Crust</vt:lpstr>
      <vt:lpstr>Use a Mineral with Slow Diffusion Zircon -  a mineral that doesn’t reset easily, is resistant to weathering,  and has a crystal structure that slows diffusive loss</vt:lpstr>
      <vt:lpstr>PowerPoint Presentation</vt:lpstr>
      <vt:lpstr>PowerPoint Presentation</vt:lpstr>
      <vt:lpstr>Why is Estimating Continental Volume Through Time so Difficult?</vt:lpstr>
      <vt:lpstr>PowerPoint Presentation</vt:lpstr>
      <vt:lpstr>Zircons are an imperfect sample of continental crust</vt:lpstr>
      <vt:lpstr>Do Peaks in Zircon Ages Reflect Crustal Growth Peaks, or Zircon Production/Preservation Peaks?</vt:lpstr>
      <vt:lpstr>Why is Estimating Continental Volume Through Time so Difficult?</vt:lpstr>
      <vt:lpstr>PowerPoint Presentation</vt:lpstr>
      <vt:lpstr>Model Mantle Evolution in Nd and Hf is not a Given – it Reflects the Integrated History of Crust-Mantle Differentiation on Earth</vt:lpstr>
      <vt:lpstr>PowerPoint Presentation</vt:lpstr>
      <vt:lpstr>Strong change in ratio of new to reworked/ crust at ~3 Ga.  Mirrored by increased crustal recyling into mantle?</vt:lpstr>
      <vt:lpstr>Why is Estimating Continental Volume Through Time so Difficult?</vt:lpstr>
      <vt:lpstr>Continents are Not Just the Crust</vt:lpstr>
      <vt:lpstr>Understanding Continental Lithosphere History:  Age Dating the Continental Lithospheric Mantle</vt:lpstr>
      <vt:lpstr>High Temperatures, and Lack of Zircon, in Mantle Lithosphere Confounds Age Dating</vt:lpstr>
      <vt:lpstr>Mineral Isochrons at Mantle Temperatures</vt:lpstr>
      <vt:lpstr>The First Evidence for Ancient Lithospheric Mantle</vt:lpstr>
      <vt:lpstr>PowerPoint Presentation</vt:lpstr>
      <vt:lpstr>PowerPoint Presentation</vt:lpstr>
      <vt:lpstr>The Rhenium-Osmium Isotope System</vt:lpstr>
      <vt:lpstr>PowerPoint Presentation</vt:lpstr>
      <vt:lpstr>PowerPoint Presentation</vt:lpstr>
      <vt:lpstr>PowerPoint Presentation</vt:lpstr>
      <vt:lpstr>PowerPoint Presentation</vt:lpstr>
      <vt:lpstr>Why is Estimating the  Continental Growth Rate so Difficult?</vt:lpstr>
      <vt:lpstr>PowerPoint Presentation</vt:lpstr>
      <vt:lpstr>Subduction of Continental Crust is Extremely Effective at Modifying Mantle Composition</vt:lpstr>
      <vt:lpstr>Remaining Challenges in Refining Continental Growth Curves</vt:lpstr>
      <vt:lpstr>PowerPoint Presentation</vt:lpstr>
      <vt:lpstr>PowerPoint Presentation</vt:lpstr>
      <vt:lpstr>PowerPoint Presentation</vt:lpstr>
      <vt:lpstr>PowerPoint Presentation</vt:lpstr>
      <vt:lpstr>PowerPoint Presentation</vt:lpstr>
    </vt:vector>
  </TitlesOfParts>
  <Company>Carnegie Institution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Carlson</dc:creator>
  <cp:lastModifiedBy>Richard Carlson</cp:lastModifiedBy>
  <cp:revision>119</cp:revision>
  <cp:lastPrinted>2013-07-08T16:57:56Z</cp:lastPrinted>
  <dcterms:created xsi:type="dcterms:W3CDTF">2013-07-05T10:57:25Z</dcterms:created>
  <dcterms:modified xsi:type="dcterms:W3CDTF">2013-07-11T15:42:42Z</dcterms:modified>
</cp:coreProperties>
</file>