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lvl1pPr>
      <a:defRPr sz="2400">
        <a:latin typeface="Trebuchet MS"/>
        <a:ea typeface="Trebuchet MS"/>
        <a:cs typeface="Trebuchet MS"/>
        <a:sym typeface="Trebuchet MS"/>
      </a:defRPr>
    </a:lvl1pPr>
    <a:lvl2pPr indent="457200">
      <a:defRPr sz="2400">
        <a:latin typeface="Trebuchet MS"/>
        <a:ea typeface="Trebuchet MS"/>
        <a:cs typeface="Trebuchet MS"/>
        <a:sym typeface="Trebuchet MS"/>
      </a:defRPr>
    </a:lvl2pPr>
    <a:lvl3pPr indent="914400">
      <a:defRPr sz="2400">
        <a:latin typeface="Trebuchet MS"/>
        <a:ea typeface="Trebuchet MS"/>
        <a:cs typeface="Trebuchet MS"/>
        <a:sym typeface="Trebuchet MS"/>
      </a:defRPr>
    </a:lvl3pPr>
    <a:lvl4pPr indent="1371600">
      <a:defRPr sz="2400">
        <a:latin typeface="Trebuchet MS"/>
        <a:ea typeface="Trebuchet MS"/>
        <a:cs typeface="Trebuchet MS"/>
        <a:sym typeface="Trebuchet MS"/>
      </a:defRPr>
    </a:lvl4pPr>
    <a:lvl5pPr indent="1828800">
      <a:defRPr sz="2400">
        <a:latin typeface="Trebuchet MS"/>
        <a:ea typeface="Trebuchet MS"/>
        <a:cs typeface="Trebuchet MS"/>
        <a:sym typeface="Trebuchet MS"/>
      </a:defRPr>
    </a:lvl5pPr>
    <a:lvl6pPr>
      <a:defRPr sz="2400">
        <a:latin typeface="Trebuchet MS"/>
        <a:ea typeface="Trebuchet MS"/>
        <a:cs typeface="Trebuchet MS"/>
        <a:sym typeface="Trebuchet MS"/>
      </a:defRPr>
    </a:lvl6pPr>
    <a:lvl7pPr>
      <a:defRPr sz="2400">
        <a:latin typeface="Trebuchet MS"/>
        <a:ea typeface="Trebuchet MS"/>
        <a:cs typeface="Trebuchet MS"/>
        <a:sym typeface="Trebuchet MS"/>
      </a:defRPr>
    </a:lvl7pPr>
    <a:lvl8pPr>
      <a:defRPr sz="2400">
        <a:latin typeface="Trebuchet MS"/>
        <a:ea typeface="Trebuchet MS"/>
        <a:cs typeface="Trebuchet MS"/>
        <a:sym typeface="Trebuchet MS"/>
      </a:defRPr>
    </a:lvl8pPr>
    <a:lvl9pPr>
      <a:defRPr sz="2400">
        <a:latin typeface="Trebuchet MS"/>
        <a:ea typeface="Trebuchet MS"/>
        <a:cs typeface="Trebuchet MS"/>
        <a:sym typeface="Trebuchet M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rebuchet MS"/>
          <a:ea typeface="Trebuchet MS"/>
          <a:cs typeface="Trebuchet M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D2"/>
          </a:solidFill>
        </a:fill>
      </a:tcStyle>
    </a:wholeTbl>
    <a:band2H>
      <a:tcTxStyle/>
      <a:tcStyle>
        <a:tcBdr/>
        <a:fill>
          <a:solidFill>
            <a:srgbClr val="FFFFEA"/>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66"/>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66"/>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66"/>
          </a:solidFill>
        </a:fill>
      </a:tcStyle>
    </a:firstRow>
  </a:tblStyle>
  <a:tblStyle styleId="{C7B018BB-80A7-4F77-B60F-C8B233D01FF8}" styleName="">
    <a:tblBg/>
    <a:wholeTbl>
      <a:tcTxStyle b="on" i="on">
        <a:font>
          <a:latin typeface="Trebuchet MS"/>
          <a:ea typeface="Trebuchet MS"/>
          <a:cs typeface="Trebuchet M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rebuchet MS"/>
          <a:ea typeface="Trebuchet MS"/>
          <a:cs typeface="Trebuchet M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DD5"/>
          </a:solidFill>
        </a:fill>
      </a:tcStyle>
    </a:wholeTbl>
    <a:band2H>
      <a:tcTxStyle/>
      <a:tcStyle>
        <a:tcBdr/>
        <a:fill>
          <a:solidFill>
            <a:srgbClr val="E6E7EB"/>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3A74"/>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3A74"/>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3A74"/>
          </a:solidFill>
        </a:fill>
      </a:tcStyle>
    </a:firstRow>
  </a:tblStyle>
  <a:tblStyle styleId="{CF821DB8-F4EB-4A41-A1BA-3FCAFE7338EE}" styleName="">
    <a:tblBg/>
    <a:wholeTbl>
      <a:tcTxStyle b="on" i="on">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66"/>
          </a:solidFill>
        </a:fill>
      </a:tcStyle>
    </a:firstCol>
    <a:lastRow>
      <a:tcTxStyle b="on" i="on">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66"/>
          </a:solidFill>
        </a:fill>
      </a:tcStyle>
    </a:firstRow>
  </a:tblStyle>
  <a:tblStyle styleId="{33BA23B1-9221-436E-865A-0063620EA4FD}" styleName="">
    <a:tblBg/>
    <a:wholeTbl>
      <a:tcTxStyle b="on" i="on">
        <a:font>
          <a:latin typeface="Trebuchet MS"/>
          <a:ea typeface="Trebuchet MS"/>
          <a:cs typeface="Trebuchet M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rebuchet MS"/>
          <a:ea typeface="Trebuchet MS"/>
          <a:cs typeface="Trebuchet M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Trebuchet MS"/>
          <a:ea typeface="Trebuchet MS"/>
          <a:cs typeface="Trebuchet M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rebuchet MS"/>
          <a:ea typeface="Trebuchet MS"/>
          <a:cs typeface="Trebuchet MS"/>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rebuchet MS"/>
          <a:ea typeface="Trebuchet MS"/>
          <a:cs typeface="Trebuchet M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3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116807985"/>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prstGeom prst="rect">
            <a:avLst/>
          </a:prstGeom>
        </p:spPr>
        <p:txBody>
          <a:bodyPr/>
          <a:lstStyle/>
          <a:p>
            <a:pPr lvl="0"/>
            <a:endParaRPr/>
          </a:p>
        </p:txBody>
      </p:sp>
      <p:sp>
        <p:nvSpPr>
          <p:cNvPr id="63" name="Shape 63"/>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Simple model prescribed:  cellular, two dimensional rolls, fluid confined between two planes; Thin thermal boundary layers. Simplifcation of Navier Stokes</a:t>
            </a:r>
          </a:p>
          <a:p>
            <a:pPr lvl="0" defTabSz="914400">
              <a:lnSpc>
                <a:spcPct val="100000"/>
              </a:lnSpc>
              <a:spcBef>
                <a:spcPts val="400"/>
              </a:spcBef>
              <a:defRPr sz="1800"/>
            </a:pPr>
            <a:r>
              <a:rPr sz="1200">
                <a:latin typeface="Arial"/>
                <a:ea typeface="Arial"/>
                <a:cs typeface="Arial"/>
                <a:sym typeface="Arial"/>
              </a:rPr>
              <a:t>2-D can solve with stream functions analytically. Theory predicts accepted values for the velocity associated with continental drift and predict good values for the heat flux</a:t>
            </a:r>
          </a:p>
          <a:p>
            <a:pPr lvl="0" defTabSz="914400">
              <a:lnSpc>
                <a:spcPct val="100000"/>
              </a:lnSpc>
              <a:spcBef>
                <a:spcPts val="400"/>
              </a:spcBef>
              <a:defRPr sz="1800"/>
            </a:pPr>
            <a:r>
              <a:rPr sz="1200">
                <a:latin typeface="Arial"/>
                <a:ea typeface="Arial"/>
                <a:cs typeface="Arial"/>
                <a:sym typeface="Arial"/>
              </a:rPr>
              <a:t>At the Earth’s surface.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pPr lvl="0"/>
            <a:endParaRPr/>
          </a:p>
        </p:txBody>
      </p:sp>
      <p:sp>
        <p:nvSpPr>
          <p:cNvPr id="70" name="Shape 70"/>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Simple model prescribed:  cellular, two dimensional rolls, fluid confined between two planes; Thin thermal boundary layers. Simplifcation of Navier Stokes</a:t>
            </a:r>
          </a:p>
          <a:p>
            <a:pPr lvl="0" defTabSz="914400">
              <a:lnSpc>
                <a:spcPct val="100000"/>
              </a:lnSpc>
              <a:spcBef>
                <a:spcPts val="400"/>
              </a:spcBef>
              <a:defRPr sz="1800"/>
            </a:pPr>
            <a:r>
              <a:rPr sz="1200">
                <a:latin typeface="Arial"/>
                <a:ea typeface="Arial"/>
                <a:cs typeface="Arial"/>
                <a:sym typeface="Arial"/>
              </a:rPr>
              <a:t>2-D can solve with stream functions analytically. Theory predicts accepted values for the velocity associated with continental drift and predict good values for the heat flux</a:t>
            </a:r>
          </a:p>
          <a:p>
            <a:pPr lvl="0" defTabSz="914400">
              <a:lnSpc>
                <a:spcPct val="100000"/>
              </a:lnSpc>
              <a:spcBef>
                <a:spcPts val="400"/>
              </a:spcBef>
              <a:defRPr sz="1800"/>
            </a:pPr>
            <a:r>
              <a:rPr sz="1200">
                <a:latin typeface="Arial"/>
                <a:ea typeface="Arial"/>
                <a:cs typeface="Arial"/>
                <a:sym typeface="Arial"/>
              </a:rPr>
              <a:t>At the Earth’s surface.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prstGeom prst="rect">
            <a:avLst/>
          </a:prstGeom>
        </p:spPr>
        <p:txBody>
          <a:bodyPr/>
          <a:lstStyle/>
          <a:p>
            <a:pPr lvl="0"/>
            <a:endParaRPr/>
          </a:p>
        </p:txBody>
      </p:sp>
      <p:sp>
        <p:nvSpPr>
          <p:cNvPr id="80" name="Shape 80"/>
          <p:cNvSpPr>
            <a:spLocks noGrp="1"/>
          </p:cNvSpPr>
          <p:nvPr>
            <p:ph type="body" sz="quarter" idx="1"/>
          </p:nvPr>
        </p:nvSpPr>
        <p:spPr>
          <a:prstGeom prst="rect">
            <a:avLst/>
          </a:prstGeom>
        </p:spPr>
        <p:txBody>
          <a:bodyPr/>
          <a:lstStyle/>
          <a:p>
            <a:pPr lvl="0" defTabSz="914400">
              <a:lnSpc>
                <a:spcPct val="100000"/>
              </a:lnSpc>
              <a:defRPr sz="1800"/>
            </a:pPr>
            <a:r>
              <a:rPr sz="2400">
                <a:latin typeface="Arial"/>
                <a:ea typeface="Arial"/>
                <a:cs typeface="Arial"/>
                <a:sym typeface="Arial"/>
              </a:rPr>
              <a:t>the lithosphere, to develop broad and strong plate-like segments separated by narrow, weak and rapidly deforming boundaries; ideally, such models also permit significant strike-slip (toroidal) motion, passive ridges (i.e. pulled rather than pried apart), and self-consistent initiation of subduction A major outcome of work so far is that nearly all aspects of plate generation require lithospheric rheologies and shear-localizing feedback mechanisms that are considerably more exotic than rheologies typically used in simple fluid-dynamical models of mantle flow. The search for plate-generating behavior has taken us through investigations of the effects of shear weakening (‘stick-slip’) and viscoplastic rheologies, of melting at ridges and lowviscosity asthenospheres, and of grain-size dependent rheologies and damage mechanics. Many such mechanisms, either by themselves or in combination, have led to self-consistent fluid-mechanical models of mantle flow that are remarkably plate-like, which is in itself a major accomplishment. However, many other important problems remain unsolved, such as subduction initiation and asymmetry, temporal evolution of plate geometry, rapid changes in plate motion, and the Archaean initiation of the plate-tectonic mode of convection.</a:t>
            </a:r>
            <a:endParaRPr sz="1200">
              <a:latin typeface="Arial"/>
              <a:ea typeface="Arial"/>
              <a:cs typeface="Arial"/>
              <a:sym typeface="Arial"/>
            </a:endParaRPr>
          </a:p>
          <a:p>
            <a:pPr lvl="0" defTabSz="914400">
              <a:lnSpc>
                <a:spcPct val="100000"/>
              </a:lnSpc>
              <a:defRPr sz="1800"/>
            </a:pPr>
            <a:r>
              <a:rPr sz="2400">
                <a:latin typeface="Arial"/>
                <a:ea typeface="Arial"/>
                <a:cs typeface="Arial"/>
                <a:sym typeface="Arial"/>
              </a:rPr>
              <a:t>The stress versus strain-rate curves for various rheologies. A Newtonian rheology is represented by a linear constitutive relation between stress and strain rate. A non-Newtonian power-law rheology has a non-linear constitutive</a:t>
            </a:r>
            <a:endParaRPr sz="1200">
              <a:latin typeface="Arial"/>
              <a:ea typeface="Arial"/>
              <a:cs typeface="Arial"/>
              <a:sym typeface="Arial"/>
            </a:endParaRPr>
          </a:p>
          <a:p>
            <a:pPr lvl="0" defTabSz="914400">
              <a:lnSpc>
                <a:spcPct val="100000"/>
              </a:lnSpc>
              <a:defRPr sz="1800"/>
            </a:pPr>
            <a:r>
              <a:rPr sz="2400">
                <a:latin typeface="Arial"/>
                <a:ea typeface="Arial"/>
                <a:cs typeface="Arial"/>
                <a:sym typeface="Arial"/>
              </a:rPr>
              <a:t>relation in which strain rate goes as stress to some power ns1 (the curve shows the case for n= 3 which is typical of deep mantle silicates). Both Bingham plastic and viscoplastic rheologies describe discontinuous stress ^ strain-rate relations whereby, at a particular yield stress, an abrupt transition in how behavior occurs from strong (immobile or highly viscous) to weak (viscous or with only a maximum strength or allowable stress). Stick-slip and pseudo-stick-slip behavior make transitions at a peak stress from strong (immobile or highly viscous) to one where strength (i.e. the allowable stress or resistance to deformation) is lost with faster deformation.</a:t>
            </a:r>
            <a:endParaRPr sz="12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prstGeom prst="rect">
            <a:avLst/>
          </a:prstGeom>
        </p:spPr>
        <p:txBody>
          <a:bodyPr/>
          <a:lstStyle/>
          <a:p>
            <a:pPr lvl="0"/>
            <a:endParaRPr/>
          </a:p>
        </p:txBody>
      </p:sp>
      <p:sp>
        <p:nvSpPr>
          <p:cNvPr id="85" name="Shape 85"/>
          <p:cNvSpPr>
            <a:spLocks noGrp="1"/>
          </p:cNvSpPr>
          <p:nvPr>
            <p:ph type="body" sz="quarter" idx="1"/>
          </p:nvPr>
        </p:nvSpPr>
        <p:spPr>
          <a:prstGeom prst="rect">
            <a:avLst/>
          </a:prstGeom>
        </p:spPr>
        <p:txBody>
          <a:bodyPr/>
          <a:lstStyle/>
          <a:p>
            <a:pPr lvl="0" defTabSz="914400">
              <a:lnSpc>
                <a:spcPct val="100000"/>
              </a:lnSpc>
              <a:defRPr sz="1800"/>
            </a:pPr>
            <a:r>
              <a:rPr sz="2400">
                <a:latin typeface="Arial"/>
                <a:ea typeface="Arial"/>
                <a:cs typeface="Arial"/>
                <a:sym typeface="Arial"/>
              </a:rPr>
              <a:t>the lithosphere, to develop broad and strong plate-like</a:t>
            </a:r>
            <a:endParaRPr sz="1200">
              <a:latin typeface="Arial"/>
              <a:ea typeface="Arial"/>
              <a:cs typeface="Arial"/>
              <a:sym typeface="Arial"/>
            </a:endParaRPr>
          </a:p>
          <a:p>
            <a:pPr lvl="0" defTabSz="914400">
              <a:lnSpc>
                <a:spcPct val="100000"/>
              </a:lnSpc>
              <a:defRPr sz="1800"/>
            </a:pPr>
            <a:r>
              <a:rPr sz="2400">
                <a:latin typeface="Arial"/>
                <a:ea typeface="Arial"/>
                <a:cs typeface="Arial"/>
                <a:sym typeface="Arial"/>
              </a:rPr>
              <a:t>segments separated by narrow, weak and rapidly deforming boundaries; ideally, such models also permit significant</a:t>
            </a:r>
            <a:endParaRPr sz="1200">
              <a:latin typeface="Arial"/>
              <a:ea typeface="Arial"/>
              <a:cs typeface="Arial"/>
              <a:sym typeface="Arial"/>
            </a:endParaRPr>
          </a:p>
          <a:p>
            <a:pPr lvl="0" defTabSz="914400">
              <a:lnSpc>
                <a:spcPct val="100000"/>
              </a:lnSpc>
              <a:defRPr sz="1800"/>
            </a:pPr>
            <a:r>
              <a:rPr sz="2400">
                <a:latin typeface="Arial"/>
                <a:ea typeface="Arial"/>
                <a:cs typeface="Arial"/>
                <a:sym typeface="Arial"/>
              </a:rPr>
              <a:t>strike-slip (toroidal) motion, passive ridges (i.e. pulled rather than pried apart), and self-consistent initiation of</a:t>
            </a:r>
            <a:endParaRPr sz="1200">
              <a:latin typeface="Arial"/>
              <a:ea typeface="Arial"/>
              <a:cs typeface="Arial"/>
              <a:sym typeface="Arial"/>
            </a:endParaRPr>
          </a:p>
          <a:p>
            <a:pPr lvl="0" defTabSz="914400">
              <a:lnSpc>
                <a:spcPct val="100000"/>
              </a:lnSpc>
              <a:defRPr sz="1800"/>
            </a:pPr>
            <a:r>
              <a:rPr sz="2400">
                <a:latin typeface="Arial"/>
                <a:ea typeface="Arial"/>
                <a:cs typeface="Arial"/>
                <a:sym typeface="Arial"/>
              </a:rPr>
              <a:t>subduction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pPr lvl="0"/>
            <a:endParaRPr/>
          </a:p>
        </p:txBody>
      </p:sp>
      <p:sp>
        <p:nvSpPr>
          <p:cNvPr id="145" name="Shape 145"/>
          <p:cNvSpPr>
            <a:spLocks noGrp="1"/>
          </p:cNvSpPr>
          <p:nvPr>
            <p:ph type="body" sz="quarter" idx="1"/>
          </p:nvPr>
        </p:nvSpPr>
        <p:spPr>
          <a:prstGeom prst="rect">
            <a:avLst/>
          </a:prstGeom>
        </p:spPr>
        <p:txBody>
          <a:bodyPr/>
          <a:lstStyle>
            <a:lvl1pPr defTabSz="914400">
              <a:lnSpc>
                <a:spcPct val="100000"/>
              </a:lnSpc>
              <a:spcBef>
                <a:spcPts val="400"/>
              </a:spcBef>
              <a:defRPr sz="1200">
                <a:latin typeface="Trebuchet MS"/>
                <a:ea typeface="Trebuchet MS"/>
                <a:cs typeface="Trebuchet MS"/>
                <a:sym typeface="Trebuchet MS"/>
              </a:defRPr>
            </a:lvl1pPr>
          </a:lstStyle>
          <a:p>
            <a:pPr lvl="0">
              <a:defRPr sz="1800"/>
            </a:pPr>
            <a:r>
              <a:rPr sz="1200"/>
              <a:t>Mass, Momentum give you Navier-Stokes, couple it to Energy equation, what does it give you 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pPr lvl="0"/>
            <a:endParaRPr/>
          </a:p>
        </p:txBody>
      </p:sp>
      <p:sp>
        <p:nvSpPr>
          <p:cNvPr id="157" name="Shape 157"/>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Trebuchet MS"/>
                <a:ea typeface="Trebuchet MS"/>
                <a:cs typeface="Trebuchet MS"/>
                <a:sym typeface="Trebuchet MS"/>
              </a:rPr>
              <a:t>Suppose now you want to obtain some useful solutions. Well, assuming the Fluid is Newtonian and incompressible let’s us solve by separation</a:t>
            </a:r>
          </a:p>
          <a:p>
            <a:pPr lvl="0" defTabSz="914400">
              <a:lnSpc>
                <a:spcPct val="100000"/>
              </a:lnSpc>
              <a:spcBef>
                <a:spcPts val="400"/>
              </a:spcBef>
              <a:defRPr sz="1800"/>
            </a:pPr>
            <a:r>
              <a:rPr sz="1200">
                <a:latin typeface="Trebuchet MS"/>
                <a:ea typeface="Trebuchet MS"/>
                <a:cs typeface="Trebuchet MS"/>
                <a:sym typeface="Trebuchet MS"/>
              </a:rPr>
              <a:t>Of variables. How can we obtain a solution for a spherical shell?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pPr lvl="0"/>
            <a:endParaRPr/>
          </a:p>
        </p:txBody>
      </p:sp>
      <p:sp>
        <p:nvSpPr>
          <p:cNvPr id="178" name="Shape 178"/>
          <p:cNvSpPr>
            <a:spLocks noGrp="1"/>
          </p:cNvSpPr>
          <p:nvPr>
            <p:ph type="body" sz="quarter" idx="1"/>
          </p:nvPr>
        </p:nvSpPr>
        <p:spPr>
          <a:prstGeom prst="rect">
            <a:avLst/>
          </a:prstGeom>
        </p:spPr>
        <p:txBody>
          <a:bodyPr/>
          <a:lstStyle/>
          <a:p>
            <a:pPr lvl="0" algn="just" defTabSz="914400">
              <a:lnSpc>
                <a:spcPct val="100000"/>
              </a:lnSpc>
              <a:spcBef>
                <a:spcPts val="1200"/>
              </a:spcBef>
              <a:defRPr sz="1800"/>
            </a:pPr>
            <a:r>
              <a:rPr sz="1200">
                <a:latin typeface="Times Roman"/>
                <a:ea typeface="Times Roman"/>
                <a:cs typeface="Times Roman"/>
                <a:sym typeface="Times Roman"/>
              </a:rPr>
              <a:t>Substituting the expansions for velocity and stress together with those for pressure and density reduces (1-3) to a set of 6 coupled ordinary first-order differential equations (four poloidal and two toroidal) [Kaula, 1975; Hager and O'Connell, 1979]. For instance, denoting the radial derivative of  by , the continuity equation (1) reduces to  8 which depends only on the poloidal components of the velocity field. </a:t>
            </a:r>
          </a:p>
          <a:p>
            <a:pPr lvl="0" algn="just" defTabSz="914400">
              <a:lnSpc>
                <a:spcPct val="100000"/>
              </a:lnSpc>
              <a:spcBef>
                <a:spcPts val="1200"/>
              </a:spcBef>
              <a:defRPr sz="1800"/>
            </a:pPr>
            <a:r>
              <a:rPr sz="1200">
                <a:latin typeface="Times Roman"/>
                <a:ea typeface="Times Roman"/>
                <a:cs typeface="Times Roman"/>
                <a:sym typeface="Times Roman"/>
              </a:rPr>
              <a:t>By specifying six boundary values, the six coupled ODE's are solved for the three components of the velocity and the three components of the stress as a function of radius. The boundary conditions are taken to be no-slip at the surface ( specified everywhere) and free slip at the core-mantle boundary . The equations are solved analytically via propagator matrices [Hager and O'Connell, 1979]. For radially varying viscosity the propagator matrices for the various layers are multiplied together yielding the solution for the entire mantle.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prstGeom prst="rect">
            <a:avLst/>
          </a:prstGeom>
        </p:spPr>
        <p:txBody>
          <a:bodyPr/>
          <a:lstStyle/>
          <a:p>
            <a:pPr lvl="0"/>
            <a:endParaRPr/>
          </a:p>
        </p:txBody>
      </p:sp>
      <p:sp>
        <p:nvSpPr>
          <p:cNvPr id="348" name="Shape 348"/>
          <p:cNvSpPr>
            <a:spLocks noGrp="1"/>
          </p:cNvSpPr>
          <p:nvPr>
            <p:ph type="body" sz="quarter" idx="1"/>
          </p:nvPr>
        </p:nvSpPr>
        <p:spPr>
          <a:prstGeom prst="rect">
            <a:avLst/>
          </a:prstGeom>
        </p:spPr>
        <p:txBody>
          <a:bodyPr/>
          <a:lstStyle/>
          <a:p>
            <a:pPr lvl="0" defTabSz="914400">
              <a:lnSpc>
                <a:spcPct val="100000"/>
              </a:lnSpc>
              <a:defRPr sz="1800"/>
            </a:pPr>
            <a:r>
              <a:rPr sz="2400">
                <a:latin typeface="Trebuchet MS"/>
                <a:ea typeface="Trebuchet MS"/>
                <a:cs typeface="Trebuchet MS"/>
                <a:sym typeface="Trebuchet MS"/>
              </a:rPr>
              <a:t>The scaling relates lateral variations in velocity to lateral variations in density</a:t>
            </a:r>
            <a:endParaRPr sz="1200">
              <a:latin typeface="Trebuchet MS"/>
              <a:ea typeface="Trebuchet MS"/>
              <a:cs typeface="Trebuchet MS"/>
              <a:sym typeface="Trebuchet MS"/>
            </a:endParaRPr>
          </a:p>
          <a:p>
            <a:pPr lvl="0" defTabSz="914400">
              <a:lnSpc>
                <a:spcPct val="100000"/>
              </a:lnSpc>
              <a:defRPr sz="1800"/>
            </a:pPr>
            <a:r>
              <a:rPr sz="2400">
                <a:latin typeface="Trebuchet MS"/>
                <a:ea typeface="Trebuchet MS"/>
                <a:cs typeface="Trebuchet MS"/>
                <a:sym typeface="Trebuchet MS"/>
              </a:rPr>
              <a:t>If these variations are due only to lateral variations in temperature, one can write the scaling in terms of the thermal expansivity (-first term on RHS) and the T-dependence of the velocity.  Both of these can be measured experimentally.</a:t>
            </a:r>
            <a:endParaRPr sz="1200">
              <a:latin typeface="Trebuchet MS"/>
              <a:ea typeface="Trebuchet MS"/>
              <a:cs typeface="Trebuchet MS"/>
              <a:sym typeface="Trebuchet MS"/>
            </a:endParaRPr>
          </a:p>
          <a:p>
            <a:pPr lvl="0" defTabSz="914400">
              <a:lnSpc>
                <a:spcPct val="100000"/>
              </a:lnSpc>
              <a:defRPr sz="1800"/>
            </a:pPr>
            <a:r>
              <a:rPr sz="2400">
                <a:latin typeface="Trebuchet MS"/>
                <a:ea typeface="Trebuchet MS"/>
                <a:cs typeface="Trebuchet MS"/>
                <a:sym typeface="Trebuchet MS"/>
              </a:rPr>
              <a:t>One has to worry about attenuation since this increases the T-dependence of VS significantly in the seismic band, and therefore decreases the value of R_r/S</a:t>
            </a:r>
            <a:endParaRPr sz="1200">
              <a:latin typeface="Trebuchet MS"/>
              <a:ea typeface="Trebuchet MS"/>
              <a:cs typeface="Trebuchet MS"/>
              <a:sym typeface="Trebuchet MS"/>
            </a:endParaRPr>
          </a:p>
          <a:p>
            <a:pPr lvl="0" defTabSz="914400">
              <a:lnSpc>
                <a:spcPct val="100000"/>
              </a:lnSpc>
              <a:defRPr sz="1800"/>
            </a:pPr>
            <a:r>
              <a:rPr sz="2400">
                <a:latin typeface="Trebuchet MS"/>
                <a:ea typeface="Trebuchet MS"/>
                <a:cs typeface="Trebuchet MS"/>
                <a:sym typeface="Trebuchet MS"/>
              </a:rPr>
              <a:t>For single phases and for our current understanding of material properties, the ratio decreases with increasing pressure, but cannot be negative.</a:t>
            </a:r>
            <a:endParaRPr sz="1200">
              <a:latin typeface="Trebuchet MS"/>
              <a:ea typeface="Trebuchet MS"/>
              <a:cs typeface="Trebuchet MS"/>
              <a:sym typeface="Trebuchet MS"/>
            </a:endParaRPr>
          </a:p>
          <a:p>
            <a:pPr lvl="0" defTabSz="914400">
              <a:lnSpc>
                <a:spcPct val="100000"/>
              </a:lnSpc>
              <a:defRPr sz="1800"/>
            </a:pPr>
            <a:r>
              <a:rPr sz="2400">
                <a:latin typeface="Trebuchet MS"/>
                <a:ea typeface="Trebuchet MS"/>
                <a:cs typeface="Trebuchet MS"/>
                <a:sym typeface="Trebuchet MS"/>
              </a:rPr>
              <a:t>So, if negative values found in the Earth, this would seem to require lateral variations in composition.</a:t>
            </a:r>
            <a:endParaRPr sz="1200">
              <a:latin typeface="Trebuchet MS"/>
              <a:ea typeface="Trebuchet MS"/>
              <a:cs typeface="Trebuchet MS"/>
              <a:sym typeface="Trebuchet MS"/>
            </a:endParaRPr>
          </a:p>
          <a:p>
            <a:pPr lvl="0" defTabSz="914400">
              <a:lnSpc>
                <a:spcPct val="100000"/>
              </a:lnSpc>
              <a:defRPr sz="1800"/>
            </a:pPr>
            <a:r>
              <a:rPr sz="2400">
                <a:latin typeface="Trebuchet MS"/>
                <a:ea typeface="Trebuchet MS"/>
                <a:cs typeface="Trebuchet MS"/>
                <a:sym typeface="Trebuchet MS"/>
              </a:rPr>
              <a:t>But the conclusion is incorrect because it ignores phase transformations, which can reverse the sign of the thermal expansivity as you saw in the tutorial.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85800" y="1828800"/>
            <a:ext cx="7772400" cy="2057400"/>
          </a:xfrm>
          <a:prstGeom prst="rect">
            <a:avLst/>
          </a:prstGeom>
        </p:spPr>
        <p:txBody>
          <a:bodyPr lIns="45719" tIns="45719" rIns="45719" bIns="45719" anchor="ctr"/>
          <a:lstStyle>
            <a:lvl1pPr algn="ctr"/>
          </a:lstStyle>
          <a:p>
            <a:pPr lvl="0">
              <a:defRPr sz="1800" i="0"/>
            </a:pPr>
            <a:r>
              <a:rPr sz="4400" i="1"/>
              <a:t>Title Text</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0" name="Shape 1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3" name="Shape 13"/>
          <p:cNvSpPr>
            <a:spLocks noGrp="1"/>
          </p:cNvSpPr>
          <p:nvPr>
            <p:ph type="title"/>
          </p:nvPr>
        </p:nvSpPr>
        <p:spPr>
          <a:xfrm>
            <a:off x="685800" y="381000"/>
            <a:ext cx="7772400" cy="1600200"/>
          </a:xfrm>
          <a:prstGeom prst="rect">
            <a:avLst/>
          </a:prstGeom>
        </p:spPr>
        <p:txBody>
          <a:bodyPr lIns="45719" tIns="45719" rIns="45719" bIns="45719" anchor="ctr"/>
          <a:lstStyle/>
          <a:p>
            <a:pPr lvl="0">
              <a:defRPr sz="1800" i="0"/>
            </a:pPr>
            <a:r>
              <a:rPr sz="4400" i="1"/>
              <a:t>Title Text</a:t>
            </a:r>
          </a:p>
        </p:txBody>
      </p:sp>
      <p:sp>
        <p:nvSpPr>
          <p:cNvPr id="14" name="Shape 14"/>
          <p:cNvSpPr>
            <a:spLocks noGrp="1"/>
          </p:cNvSpPr>
          <p:nvPr>
            <p:ph type="body" idx="1"/>
          </p:nvPr>
        </p:nvSpPr>
        <p:spPr>
          <a:xfrm>
            <a:off x="685800" y="1981200"/>
            <a:ext cx="7772400" cy="4876800"/>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 name="Shape 16"/>
          <p:cNvSpPr>
            <a:spLocks noGrp="1"/>
          </p:cNvSpPr>
          <p:nvPr>
            <p:ph type="title"/>
          </p:nvPr>
        </p:nvSpPr>
        <p:spPr>
          <a:xfrm>
            <a:off x="685800" y="1828800"/>
            <a:ext cx="7772400" cy="2057400"/>
          </a:xfrm>
          <a:prstGeom prst="rect">
            <a:avLst/>
          </a:prstGeom>
        </p:spPr>
        <p:txBody>
          <a:bodyPr anchor="ctr"/>
          <a:lstStyle>
            <a:lvl1pPr algn="ctr"/>
          </a:lstStyle>
          <a:p>
            <a:pPr lvl="0">
              <a:defRPr sz="1800" i="0"/>
            </a:pPr>
            <a:r>
              <a:rPr sz="4400" i="1"/>
              <a:t>Title Text</a:t>
            </a:r>
          </a:p>
        </p:txBody>
      </p:sp>
      <p:sp>
        <p:nvSpPr>
          <p:cNvPr id="17" name="Shape 17"/>
          <p:cNvSpPr>
            <a:spLocks noGrp="1"/>
          </p:cNvSpPr>
          <p:nvPr>
            <p:ph type="body" idx="1"/>
          </p:nvPr>
        </p:nvSpPr>
        <p:spPr>
          <a:xfrm>
            <a:off x="1371600" y="3886200"/>
            <a:ext cx="6400800" cy="2971800"/>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1" name="Shape 21"/>
          <p:cNvSpPr>
            <a:spLocks noGrp="1"/>
          </p:cNvSpPr>
          <p:nvPr>
            <p:ph type="title"/>
          </p:nvPr>
        </p:nvSpPr>
        <p:spPr>
          <a:prstGeom prst="rect">
            <a:avLst/>
          </a:prstGeom>
        </p:spPr>
        <p:txBody>
          <a:bodyPr/>
          <a:lstStyle/>
          <a:p>
            <a:pPr lvl="0">
              <a:defRPr sz="1800" i="0"/>
            </a:pPr>
            <a:r>
              <a:rPr sz="4400" i="1"/>
              <a:t>Title Text</a:t>
            </a:r>
          </a:p>
        </p:txBody>
      </p:sp>
      <p:sp>
        <p:nvSpPr>
          <p:cNvPr id="22" name="Shape 22"/>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Vertical">
    <p:bg>
      <p:bgPr>
        <a:solidFill>
          <a:srgbClr val="000000"/>
        </a:solidFill>
        <a:effectLst/>
      </p:bgPr>
    </p:bg>
    <p:spTree>
      <p:nvGrpSpPr>
        <p:cNvPr id="1" name=""/>
        <p:cNvGrpSpPr/>
        <p:nvPr/>
      </p:nvGrpSpPr>
      <p:grpSpPr>
        <a:xfrm>
          <a:off x="0" y="0"/>
          <a:ext cx="0" cy="0"/>
          <a:chOff x="0" y="0"/>
          <a:chExt cx="0" cy="0"/>
        </a:xfrm>
      </p:grpSpPr>
      <p:sp>
        <p:nvSpPr>
          <p:cNvPr id="25" name="Shape 25"/>
          <p:cNvSpPr>
            <a:spLocks noGrp="1"/>
          </p:cNvSpPr>
          <p:nvPr>
            <p:ph type="title"/>
          </p:nvPr>
        </p:nvSpPr>
        <p:spPr>
          <a:xfrm>
            <a:off x="669726" y="446484"/>
            <a:ext cx="3750470" cy="2803923"/>
          </a:xfrm>
          <a:prstGeom prst="rect">
            <a:avLst/>
          </a:prstGeom>
        </p:spPr>
        <p:txBody>
          <a:bodyPr lIns="35718" tIns="35718" rIns="35718" bIns="35718" anchor="b">
            <a:normAutofit/>
          </a:bodyPr>
          <a:lstStyle>
            <a:lvl1pPr algn="ctr" defTabSz="584200">
              <a:defRPr sz="4200" i="0">
                <a:solidFill>
                  <a:srgbClr val="FFFFFF"/>
                </a:solidFill>
                <a:latin typeface="Helvetica Light"/>
                <a:ea typeface="Helvetica Light"/>
                <a:cs typeface="Helvetica Light"/>
                <a:sym typeface="Helvetica Light"/>
              </a:defRPr>
            </a:lvl1pPr>
          </a:lstStyle>
          <a:p>
            <a:pPr lvl="0">
              <a:defRPr sz="1800">
                <a:solidFill>
                  <a:srgbClr val="000000"/>
                </a:solidFill>
              </a:defRPr>
            </a:pPr>
            <a:r>
              <a:rPr sz="4200">
                <a:solidFill>
                  <a:srgbClr val="FFFFFF"/>
                </a:solidFill>
              </a:rPr>
              <a:t>Title Text</a:t>
            </a:r>
          </a:p>
        </p:txBody>
      </p:sp>
      <p:sp>
        <p:nvSpPr>
          <p:cNvPr id="26" name="Shape 26"/>
          <p:cNvSpPr>
            <a:spLocks noGrp="1"/>
          </p:cNvSpPr>
          <p:nvPr>
            <p:ph type="body" idx="1"/>
          </p:nvPr>
        </p:nvSpPr>
        <p:spPr>
          <a:xfrm>
            <a:off x="669726" y="3348632"/>
            <a:ext cx="3750470" cy="2893220"/>
          </a:xfrm>
          <a:prstGeom prst="rect">
            <a:avLst/>
          </a:prstGeom>
        </p:spPr>
        <p:txBody>
          <a:bodyPr lIns="35718" tIns="35718" rIns="35718" bIns="35718">
            <a:normAutofit/>
          </a:bodyPr>
          <a:lstStyle>
            <a:lvl1pPr marL="0" indent="0" algn="ctr" defTabSz="584200">
              <a:spcBef>
                <a:spcPts val="0"/>
              </a:spcBef>
              <a:buClrTx/>
              <a:buSzTx/>
              <a:buFontTx/>
              <a:buNone/>
              <a:defRPr sz="2200">
                <a:solidFill>
                  <a:srgbClr val="FFFFFF"/>
                </a:solidFill>
                <a:latin typeface="Helvetica Light"/>
                <a:ea typeface="Helvetica Light"/>
                <a:cs typeface="Helvetica Light"/>
                <a:sym typeface="Helvetica Light"/>
              </a:defRPr>
            </a:lvl1pPr>
            <a:lvl2pPr marL="0" indent="228600" algn="ctr" defTabSz="584200">
              <a:spcBef>
                <a:spcPts val="0"/>
              </a:spcBef>
              <a:buClrTx/>
              <a:buSzTx/>
              <a:buFontTx/>
              <a:buNone/>
              <a:defRPr sz="2200">
                <a:solidFill>
                  <a:srgbClr val="FFFFFF"/>
                </a:solidFill>
                <a:latin typeface="Helvetica Light"/>
                <a:ea typeface="Helvetica Light"/>
                <a:cs typeface="Helvetica Light"/>
                <a:sym typeface="Helvetica Light"/>
              </a:defRPr>
            </a:lvl2pPr>
            <a:lvl3pPr marL="0" indent="457200" algn="ctr" defTabSz="584200">
              <a:spcBef>
                <a:spcPts val="0"/>
              </a:spcBef>
              <a:buClrTx/>
              <a:buSzTx/>
              <a:buFontTx/>
              <a:buNone/>
              <a:defRPr sz="2200">
                <a:solidFill>
                  <a:srgbClr val="FFFFFF"/>
                </a:solidFill>
                <a:latin typeface="Helvetica Light"/>
                <a:ea typeface="Helvetica Light"/>
                <a:cs typeface="Helvetica Light"/>
                <a:sym typeface="Helvetica Light"/>
              </a:defRPr>
            </a:lvl3pPr>
            <a:lvl4pPr marL="0" indent="685800" algn="ctr" defTabSz="584200">
              <a:spcBef>
                <a:spcPts val="0"/>
              </a:spcBef>
              <a:buClrTx/>
              <a:buSzTx/>
              <a:buFontTx/>
              <a:buNone/>
              <a:defRPr sz="2200">
                <a:solidFill>
                  <a:srgbClr val="FFFFFF"/>
                </a:solidFill>
                <a:latin typeface="Helvetica Light"/>
                <a:ea typeface="Helvetica Light"/>
                <a:cs typeface="Helvetica Light"/>
                <a:sym typeface="Helvetica Light"/>
              </a:defRPr>
            </a:lvl4pPr>
            <a:lvl5pPr marL="0" indent="914400" algn="ctr" defTabSz="584200">
              <a:spcBef>
                <a:spcPts val="0"/>
              </a:spcBef>
              <a:buClrTx/>
              <a:buSzTx/>
              <a:buFontTx/>
              <a:buNone/>
              <a:defRPr sz="2200">
                <a:solidFill>
                  <a:srgbClr val="FFFFFF"/>
                </a:solidFill>
                <a:latin typeface="Helvetica Light"/>
                <a:ea typeface="Helvetica Light"/>
                <a:cs typeface="Helvetica Light"/>
                <a:sym typeface="Helvetica Light"/>
              </a:defRPr>
            </a:lvl5pP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Slide">
    <p:bg>
      <p:bgPr>
        <a:gradFill flip="none" rotWithShape="1">
          <a:gsLst>
            <a:gs pos="0">
              <a:srgbClr val="F7FAFD"/>
            </a:gs>
            <a:gs pos="74000">
              <a:srgbClr val="B5D2EC"/>
            </a:gs>
            <a:gs pos="83000">
              <a:srgbClr val="B5D2EC"/>
            </a:gs>
            <a:gs pos="100000">
              <a:srgbClr val="CEE1F2"/>
            </a:gs>
          </a:gsLst>
          <a:lin ang="5400000" scaled="0"/>
        </a:gradFill>
        <a:effectLst/>
      </p:bgPr>
    </p:bg>
    <p:spTree>
      <p:nvGrpSpPr>
        <p:cNvPr id="1" name=""/>
        <p:cNvGrpSpPr/>
        <p:nvPr/>
      </p:nvGrpSpPr>
      <p:grpSpPr>
        <a:xfrm>
          <a:off x="0" y="0"/>
          <a:ext cx="0" cy="0"/>
          <a:chOff x="0" y="0"/>
          <a:chExt cx="0" cy="0"/>
        </a:xfrm>
      </p:grpSpPr>
      <p:sp>
        <p:nvSpPr>
          <p:cNvPr id="28" name="Shape 28"/>
          <p:cNvSpPr>
            <a:spLocks noGrp="1"/>
          </p:cNvSpPr>
          <p:nvPr>
            <p:ph type="title"/>
          </p:nvPr>
        </p:nvSpPr>
        <p:spPr>
          <a:xfrm>
            <a:off x="1143000" y="857250"/>
            <a:ext cx="6858000" cy="2632473"/>
          </a:xfrm>
          <a:prstGeom prst="rect">
            <a:avLst/>
          </a:prstGeom>
        </p:spPr>
        <p:txBody>
          <a:bodyPr lIns="34289" tIns="34289" rIns="34289" bIns="34289" anchor="b">
            <a:normAutofit/>
          </a:bodyPr>
          <a:lstStyle>
            <a:lvl1pPr algn="ctr">
              <a:lnSpc>
                <a:spcPct val="90000"/>
              </a:lnSpc>
              <a:defRPr sz="6000" i="0">
                <a:latin typeface="Calibri Light"/>
                <a:ea typeface="Calibri Light"/>
                <a:cs typeface="Calibri Light"/>
                <a:sym typeface="Calibri Light"/>
              </a:defRPr>
            </a:lvl1pPr>
          </a:lstStyle>
          <a:p>
            <a:pPr lvl="0">
              <a:defRPr sz="1800"/>
            </a:pPr>
            <a:r>
              <a:rPr sz="6000"/>
              <a:t>Title Text</a:t>
            </a:r>
          </a:p>
        </p:txBody>
      </p:sp>
      <p:sp>
        <p:nvSpPr>
          <p:cNvPr id="29" name="Shape 29"/>
          <p:cNvSpPr>
            <a:spLocks noGrp="1"/>
          </p:cNvSpPr>
          <p:nvPr>
            <p:ph type="body" idx="1"/>
          </p:nvPr>
        </p:nvSpPr>
        <p:spPr>
          <a:xfrm>
            <a:off x="1143000" y="3558778"/>
            <a:ext cx="6858000" cy="2441972"/>
          </a:xfrm>
          <a:prstGeom prst="rect">
            <a:avLst/>
          </a:prstGeom>
        </p:spPr>
        <p:txBody>
          <a:bodyPr lIns="34289" tIns="34289" rIns="34289" bIns="34289">
            <a:normAutofit/>
          </a:bodyPr>
          <a:lstStyle>
            <a:lvl1pPr marL="0" indent="0" algn="ctr">
              <a:lnSpc>
                <a:spcPct val="90000"/>
              </a:lnSpc>
              <a:spcBef>
                <a:spcPts val="1000"/>
              </a:spcBef>
              <a:buClrTx/>
              <a:buSzTx/>
              <a:buFontTx/>
              <a:buNone/>
              <a:defRPr sz="2400">
                <a:latin typeface="Calibri"/>
                <a:ea typeface="Calibri"/>
                <a:cs typeface="Calibri"/>
                <a:sym typeface="Calibri"/>
              </a:defRPr>
            </a:lvl1pPr>
            <a:lvl2pPr marL="0" indent="457200" algn="ctr">
              <a:lnSpc>
                <a:spcPct val="90000"/>
              </a:lnSpc>
              <a:spcBef>
                <a:spcPts val="1000"/>
              </a:spcBef>
              <a:buClrTx/>
              <a:buSzTx/>
              <a:buFontTx/>
              <a:buNone/>
              <a:defRPr sz="2400">
                <a:latin typeface="Calibri"/>
                <a:ea typeface="Calibri"/>
                <a:cs typeface="Calibri"/>
                <a:sym typeface="Calibri"/>
              </a:defRPr>
            </a:lvl2pPr>
            <a:lvl3pPr marL="0" indent="914400" algn="ctr">
              <a:lnSpc>
                <a:spcPct val="90000"/>
              </a:lnSpc>
              <a:spcBef>
                <a:spcPts val="1000"/>
              </a:spcBef>
              <a:buClrTx/>
              <a:buSzTx/>
              <a:buFontTx/>
              <a:buNone/>
              <a:defRPr sz="2400">
                <a:latin typeface="Calibri"/>
                <a:ea typeface="Calibri"/>
                <a:cs typeface="Calibri"/>
                <a:sym typeface="Calibri"/>
              </a:defRPr>
            </a:lvl3pPr>
            <a:lvl4pPr marL="0" indent="1371600" algn="ctr">
              <a:lnSpc>
                <a:spcPct val="90000"/>
              </a:lnSpc>
              <a:spcBef>
                <a:spcPts val="1000"/>
              </a:spcBef>
              <a:buClrTx/>
              <a:buSzTx/>
              <a:buFontTx/>
              <a:buNone/>
              <a:defRPr sz="2400">
                <a:latin typeface="Calibri"/>
                <a:ea typeface="Calibri"/>
                <a:cs typeface="Calibri"/>
                <a:sym typeface="Calibri"/>
              </a:defRPr>
            </a:lvl4pPr>
            <a:lvl5pPr marL="0" indent="1828800" algn="ctr">
              <a:lnSpc>
                <a:spcPct val="90000"/>
              </a:lnSpc>
              <a:spcBef>
                <a:spcPts val="1000"/>
              </a:spcBef>
              <a:buClrTx/>
              <a:buSzTx/>
              <a:buFontTx/>
              <a:buNone/>
              <a:defRPr sz="2400">
                <a:latin typeface="Calibri"/>
                <a:ea typeface="Calibri"/>
                <a:cs typeface="Calibri"/>
                <a:sym typeface="Calibri"/>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30" name="Shape 30"/>
          <p:cNvSpPr>
            <a:spLocks noGrp="1"/>
          </p:cNvSpPr>
          <p:nvPr>
            <p:ph type="sldNum" sz="quarter" idx="2"/>
          </p:nvPr>
        </p:nvSpPr>
        <p:spPr>
          <a:xfrm>
            <a:off x="6457950" y="5638244"/>
            <a:ext cx="2057400" cy="246381"/>
          </a:xfrm>
          <a:prstGeom prst="rect">
            <a:avLst/>
          </a:prstGeom>
        </p:spPr>
        <p:txBody>
          <a:bodyPr lIns="34289" tIns="34289" rIns="34289" bIns="34289" anchor="ctr"/>
          <a:lstStyle>
            <a:lvl1pPr>
              <a:defRPr sz="1200">
                <a:solidFill>
                  <a:srgbClr val="888888"/>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248400"/>
            <a:ext cx="1905000" cy="294640"/>
          </a:xfrm>
          <a:prstGeom prst="rect">
            <a:avLst/>
          </a:prstGeom>
          <a:ln w="12700">
            <a:miter lim="400000"/>
          </a:ln>
        </p:spPr>
        <p:txBody>
          <a:bodyPr lIns="45719" rIns="45719">
            <a:spAutoFit/>
          </a:bodyPr>
          <a:lstStyle>
            <a:lvl1pPr algn="r">
              <a:defRPr sz="1400"/>
            </a:lvl1pPr>
          </a:lstStyle>
          <a:p>
            <a:pPr lvl="0"/>
            <a:fld id="{86CB4B4D-7CA3-9044-876B-883B54F8677D}" type="slidenum">
              <a:t>‹#›</a:t>
            </a:fld>
            <a:endParaRPr/>
          </a:p>
        </p:txBody>
      </p:sp>
      <p:sp>
        <p:nvSpPr>
          <p:cNvPr id="3" name="Shape 3"/>
          <p:cNvSpPr>
            <a:spLocks noGrp="1"/>
          </p:cNvSpPr>
          <p:nvPr>
            <p:ph type="title"/>
          </p:nvPr>
        </p:nvSpPr>
        <p:spPr>
          <a:xfrm>
            <a:off x="457200" y="274637"/>
            <a:ext cx="8229600" cy="132556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i="0"/>
            </a:pPr>
            <a:r>
              <a:rPr sz="4400" i="1"/>
              <a:t>Title Text</a:t>
            </a:r>
          </a:p>
        </p:txBody>
      </p:sp>
      <p:sp>
        <p:nvSpPr>
          <p:cNvPr id="4" name="Shape 4"/>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xmlns:p14="http://schemas.microsoft.com/office/powerpoint/2010/main" spd="med"/>
  <p:txStyles>
    <p:titleStyle>
      <a:lvl1pPr algn="r">
        <a:defRPr sz="4400" i="1">
          <a:latin typeface="Trebuchet MS"/>
          <a:ea typeface="Trebuchet MS"/>
          <a:cs typeface="Trebuchet MS"/>
          <a:sym typeface="Trebuchet MS"/>
        </a:defRPr>
      </a:lvl1pPr>
      <a:lvl2pPr algn="r">
        <a:defRPr sz="4400" i="1">
          <a:latin typeface="Trebuchet MS"/>
          <a:ea typeface="Trebuchet MS"/>
          <a:cs typeface="Trebuchet MS"/>
          <a:sym typeface="Trebuchet MS"/>
        </a:defRPr>
      </a:lvl2pPr>
      <a:lvl3pPr algn="r">
        <a:defRPr sz="4400" i="1">
          <a:latin typeface="Trebuchet MS"/>
          <a:ea typeface="Trebuchet MS"/>
          <a:cs typeface="Trebuchet MS"/>
          <a:sym typeface="Trebuchet MS"/>
        </a:defRPr>
      </a:lvl3pPr>
      <a:lvl4pPr algn="r">
        <a:defRPr sz="4400" i="1">
          <a:latin typeface="Trebuchet MS"/>
          <a:ea typeface="Trebuchet MS"/>
          <a:cs typeface="Trebuchet MS"/>
          <a:sym typeface="Trebuchet MS"/>
        </a:defRPr>
      </a:lvl4pPr>
      <a:lvl5pPr algn="r">
        <a:defRPr sz="4400" i="1">
          <a:latin typeface="Trebuchet MS"/>
          <a:ea typeface="Trebuchet MS"/>
          <a:cs typeface="Trebuchet MS"/>
          <a:sym typeface="Trebuchet MS"/>
        </a:defRPr>
      </a:lvl5pPr>
      <a:lvl6pPr indent="457200" algn="r">
        <a:defRPr sz="4400" i="1">
          <a:latin typeface="Trebuchet MS"/>
          <a:ea typeface="Trebuchet MS"/>
          <a:cs typeface="Trebuchet MS"/>
          <a:sym typeface="Trebuchet MS"/>
        </a:defRPr>
      </a:lvl6pPr>
      <a:lvl7pPr indent="914400" algn="r">
        <a:defRPr sz="4400" i="1">
          <a:latin typeface="Trebuchet MS"/>
          <a:ea typeface="Trebuchet MS"/>
          <a:cs typeface="Trebuchet MS"/>
          <a:sym typeface="Trebuchet MS"/>
        </a:defRPr>
      </a:lvl7pPr>
      <a:lvl8pPr indent="1371600" algn="r">
        <a:defRPr sz="4400" i="1">
          <a:latin typeface="Trebuchet MS"/>
          <a:ea typeface="Trebuchet MS"/>
          <a:cs typeface="Trebuchet MS"/>
          <a:sym typeface="Trebuchet MS"/>
        </a:defRPr>
      </a:lvl8pPr>
      <a:lvl9pPr indent="1828800" algn="r">
        <a:defRPr sz="4400" i="1">
          <a:latin typeface="Trebuchet MS"/>
          <a:ea typeface="Trebuchet MS"/>
          <a:cs typeface="Trebuchet MS"/>
          <a:sym typeface="Trebuchet MS"/>
        </a:defRPr>
      </a:lvl9pPr>
    </p:titleStyle>
    <p:bodyStyle>
      <a:lvl1pPr marL="342900" indent="-342900">
        <a:spcBef>
          <a:spcPts val="700"/>
        </a:spcBef>
        <a:buClr>
          <a:srgbClr val="004080"/>
        </a:buClr>
        <a:buSzPct val="90000"/>
        <a:buFont typeface="Wingdings"/>
        <a:buChar char="✦"/>
        <a:defRPr sz="3200">
          <a:latin typeface="Trebuchet MS"/>
          <a:ea typeface="Trebuchet MS"/>
          <a:cs typeface="Trebuchet MS"/>
          <a:sym typeface="Trebuchet MS"/>
        </a:defRPr>
      </a:lvl1pPr>
      <a:lvl2pPr marL="783771" indent="-326571">
        <a:spcBef>
          <a:spcPts val="700"/>
        </a:spcBef>
        <a:buClr>
          <a:srgbClr val="004080"/>
        </a:buClr>
        <a:buSzPct val="90000"/>
        <a:buFont typeface="Wingdings"/>
        <a:buChar char="✦"/>
        <a:defRPr sz="3200">
          <a:latin typeface="Trebuchet MS"/>
          <a:ea typeface="Trebuchet MS"/>
          <a:cs typeface="Trebuchet MS"/>
          <a:sym typeface="Trebuchet MS"/>
        </a:defRPr>
      </a:lvl2pPr>
      <a:lvl3pPr marL="1219200" indent="-304800">
        <a:spcBef>
          <a:spcPts val="700"/>
        </a:spcBef>
        <a:buClr>
          <a:srgbClr val="004080"/>
        </a:buClr>
        <a:buSzPct val="90000"/>
        <a:buFont typeface="Wingdings"/>
        <a:buChar char="✦"/>
        <a:defRPr sz="3200">
          <a:latin typeface="Trebuchet MS"/>
          <a:ea typeface="Trebuchet MS"/>
          <a:cs typeface="Trebuchet MS"/>
          <a:sym typeface="Trebuchet MS"/>
        </a:defRPr>
      </a:lvl3pPr>
      <a:lvl4pPr marL="1737360" indent="-365760">
        <a:spcBef>
          <a:spcPts val="700"/>
        </a:spcBef>
        <a:buClr>
          <a:srgbClr val="004080"/>
        </a:buClr>
        <a:buSzPct val="90000"/>
        <a:buFont typeface="Wingdings"/>
        <a:buChar char="✦"/>
        <a:defRPr sz="3200">
          <a:latin typeface="Trebuchet MS"/>
          <a:ea typeface="Trebuchet MS"/>
          <a:cs typeface="Trebuchet MS"/>
          <a:sym typeface="Trebuchet MS"/>
        </a:defRPr>
      </a:lvl4pPr>
      <a:lvl5pPr marL="2235200" indent="-406400">
        <a:spcBef>
          <a:spcPts val="700"/>
        </a:spcBef>
        <a:buClr>
          <a:srgbClr val="004080"/>
        </a:buClr>
        <a:buSzPct val="90000"/>
        <a:buFont typeface="Wingdings"/>
        <a:buChar char="✦"/>
        <a:defRPr sz="3200">
          <a:latin typeface="Trebuchet MS"/>
          <a:ea typeface="Trebuchet MS"/>
          <a:cs typeface="Trebuchet MS"/>
          <a:sym typeface="Trebuchet MS"/>
        </a:defRPr>
      </a:lvl5pPr>
      <a:lvl6pPr marL="2692400" indent="-406400">
        <a:spcBef>
          <a:spcPts val="700"/>
        </a:spcBef>
        <a:buClr>
          <a:srgbClr val="004080"/>
        </a:buClr>
        <a:buSzPct val="90000"/>
        <a:buFont typeface="Wingdings"/>
        <a:buChar char="•"/>
        <a:defRPr sz="3200">
          <a:latin typeface="Trebuchet MS"/>
          <a:ea typeface="Trebuchet MS"/>
          <a:cs typeface="Trebuchet MS"/>
          <a:sym typeface="Trebuchet MS"/>
        </a:defRPr>
      </a:lvl6pPr>
      <a:lvl7pPr marL="3149600" indent="-406400">
        <a:spcBef>
          <a:spcPts val="700"/>
        </a:spcBef>
        <a:buClr>
          <a:srgbClr val="004080"/>
        </a:buClr>
        <a:buSzPct val="90000"/>
        <a:buFont typeface="Wingdings"/>
        <a:buChar char="•"/>
        <a:defRPr sz="3200">
          <a:latin typeface="Trebuchet MS"/>
          <a:ea typeface="Trebuchet MS"/>
          <a:cs typeface="Trebuchet MS"/>
          <a:sym typeface="Trebuchet MS"/>
        </a:defRPr>
      </a:lvl7pPr>
      <a:lvl8pPr marL="3606800" indent="-406400">
        <a:spcBef>
          <a:spcPts val="700"/>
        </a:spcBef>
        <a:buClr>
          <a:srgbClr val="004080"/>
        </a:buClr>
        <a:buSzPct val="90000"/>
        <a:buFont typeface="Wingdings"/>
        <a:buChar char="•"/>
        <a:defRPr sz="3200">
          <a:latin typeface="Trebuchet MS"/>
          <a:ea typeface="Trebuchet MS"/>
          <a:cs typeface="Trebuchet MS"/>
          <a:sym typeface="Trebuchet MS"/>
        </a:defRPr>
      </a:lvl8pPr>
      <a:lvl9pPr marL="4064000" indent="-406400">
        <a:spcBef>
          <a:spcPts val="700"/>
        </a:spcBef>
        <a:buClr>
          <a:srgbClr val="004080"/>
        </a:buClr>
        <a:buSzPct val="90000"/>
        <a:buFont typeface="Wingdings"/>
        <a:buChar char="•"/>
        <a:defRPr sz="3200">
          <a:latin typeface="Trebuchet MS"/>
          <a:ea typeface="Trebuchet MS"/>
          <a:cs typeface="Trebuchet MS"/>
          <a:sym typeface="Trebuchet MS"/>
        </a:defRPr>
      </a:lvl9pPr>
    </p:bodyStyle>
    <p:otherStyle>
      <a:lvl1pPr algn="r">
        <a:defRPr sz="1400">
          <a:solidFill>
            <a:schemeClr val="tx1"/>
          </a:solidFill>
          <a:latin typeface="+mn-lt"/>
          <a:ea typeface="+mn-ea"/>
          <a:cs typeface="+mn-cs"/>
          <a:sym typeface="Trebuchet MS"/>
        </a:defRPr>
      </a:lvl1pPr>
      <a:lvl2pPr indent="457200" algn="r">
        <a:defRPr sz="1400">
          <a:solidFill>
            <a:schemeClr val="tx1"/>
          </a:solidFill>
          <a:latin typeface="+mn-lt"/>
          <a:ea typeface="+mn-ea"/>
          <a:cs typeface="+mn-cs"/>
          <a:sym typeface="Trebuchet MS"/>
        </a:defRPr>
      </a:lvl2pPr>
      <a:lvl3pPr indent="914400" algn="r">
        <a:defRPr sz="1400">
          <a:solidFill>
            <a:schemeClr val="tx1"/>
          </a:solidFill>
          <a:latin typeface="+mn-lt"/>
          <a:ea typeface="+mn-ea"/>
          <a:cs typeface="+mn-cs"/>
          <a:sym typeface="Trebuchet MS"/>
        </a:defRPr>
      </a:lvl3pPr>
      <a:lvl4pPr indent="1371600" algn="r">
        <a:defRPr sz="1400">
          <a:solidFill>
            <a:schemeClr val="tx1"/>
          </a:solidFill>
          <a:latin typeface="+mn-lt"/>
          <a:ea typeface="+mn-ea"/>
          <a:cs typeface="+mn-cs"/>
          <a:sym typeface="Trebuchet MS"/>
        </a:defRPr>
      </a:lvl4pPr>
      <a:lvl5pPr indent="1828800" algn="r">
        <a:defRPr sz="1400">
          <a:solidFill>
            <a:schemeClr val="tx1"/>
          </a:solidFill>
          <a:latin typeface="+mn-lt"/>
          <a:ea typeface="+mn-ea"/>
          <a:cs typeface="+mn-cs"/>
          <a:sym typeface="Trebuchet MS"/>
        </a:defRPr>
      </a:lvl5pPr>
      <a:lvl6pPr algn="r">
        <a:defRPr sz="1400">
          <a:solidFill>
            <a:schemeClr val="tx1"/>
          </a:solidFill>
          <a:latin typeface="+mn-lt"/>
          <a:ea typeface="+mn-ea"/>
          <a:cs typeface="+mn-cs"/>
          <a:sym typeface="Trebuchet MS"/>
        </a:defRPr>
      </a:lvl6pPr>
      <a:lvl7pPr algn="r">
        <a:defRPr sz="1400">
          <a:solidFill>
            <a:schemeClr val="tx1"/>
          </a:solidFill>
          <a:latin typeface="+mn-lt"/>
          <a:ea typeface="+mn-ea"/>
          <a:cs typeface="+mn-cs"/>
          <a:sym typeface="Trebuchet MS"/>
        </a:defRPr>
      </a:lvl7pPr>
      <a:lvl8pPr algn="r">
        <a:defRPr sz="1400">
          <a:solidFill>
            <a:schemeClr val="tx1"/>
          </a:solidFill>
          <a:latin typeface="+mn-lt"/>
          <a:ea typeface="+mn-ea"/>
          <a:cs typeface="+mn-cs"/>
          <a:sym typeface="Trebuchet MS"/>
        </a:defRPr>
      </a:lvl8pPr>
      <a:lvl9pPr algn="r">
        <a:defRPr sz="1400">
          <a:solidFill>
            <a:schemeClr val="tx1"/>
          </a:solidFill>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hyperlink" Target="http://www.bpreid.com/applets/poasDemo.html" TargetMode="External"/><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 Id="rId3"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6.png"/><Relationship Id="rId1" Type="http://schemas.openxmlformats.org/officeDocument/2006/relationships/slideLayout" Target="../slideLayouts/slideLayout1.xml"/><Relationship Id="rId2" Type="http://schemas.openxmlformats.org/officeDocument/2006/relationships/image" Target="../media/image5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png"/><Relationship Id="rId3" Type="http://schemas.openxmlformats.org/officeDocument/2006/relationships/image" Target="../media/image6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8.png"/><Relationship Id="rId3" Type="http://schemas.openxmlformats.org/officeDocument/2006/relationships/image" Target="../media/image6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 Id="rId3"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1" Type="http://schemas.openxmlformats.org/officeDocument/2006/relationships/slideLayout" Target="../slideLayouts/slideLayout1.xml"/><Relationship Id="rId2" Type="http://schemas.openxmlformats.org/officeDocument/2006/relationships/image" Target="../media/image7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p:cNvSpPr>
          <p:nvPr>
            <p:ph type="title"/>
          </p:nvPr>
        </p:nvSpPr>
        <p:spPr>
          <a:xfrm>
            <a:off x="2895600" y="76200"/>
            <a:ext cx="4800600" cy="685800"/>
          </a:xfrm>
          <a:prstGeom prst="rect">
            <a:avLst/>
          </a:prstGeom>
        </p:spPr>
        <p:txBody>
          <a:bodyPr lIns="0" tIns="0" rIns="0" bIns="0">
            <a:normAutofit/>
          </a:bodyPr>
          <a:lstStyle>
            <a:lvl1pPr defTabSz="822959">
              <a:defRPr sz="3959">
                <a:solidFill>
                  <a:srgbClr val="FF121E"/>
                </a:solidFill>
              </a:defRPr>
            </a:lvl1pPr>
          </a:lstStyle>
          <a:p>
            <a:pPr lvl="0">
              <a:defRPr sz="1800" i="0">
                <a:solidFill>
                  <a:srgbClr val="000000"/>
                </a:solidFill>
              </a:defRPr>
            </a:pPr>
            <a:r>
              <a:rPr sz="3959" i="1">
                <a:solidFill>
                  <a:srgbClr val="FF121E"/>
                </a:solidFill>
              </a:rPr>
              <a:t>Geodynamics</a:t>
            </a:r>
          </a:p>
        </p:txBody>
      </p:sp>
      <p:sp>
        <p:nvSpPr>
          <p:cNvPr id="35" name="Shape 35"/>
          <p:cNvSpPr/>
          <p:nvPr/>
        </p:nvSpPr>
        <p:spPr>
          <a:xfrm>
            <a:off x="914400" y="3114675"/>
            <a:ext cx="7051809" cy="268531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457200" lvl="0" indent="-457200">
              <a:defRPr sz="1800"/>
            </a:pPr>
            <a:r>
              <a:rPr sz="1400" b="1" i="1" dirty="0">
                <a:latin typeface="Arial"/>
                <a:ea typeface="Arial"/>
                <a:cs typeface="Arial"/>
                <a:sym typeface="Arial"/>
              </a:rPr>
              <a:t>Day	Lecturer	Lectures</a:t>
            </a:r>
          </a:p>
          <a:p>
            <a:pPr marL="457200" lvl="0" indent="-457200">
              <a:defRPr sz="1800"/>
            </a:pPr>
            <a:r>
              <a:rPr sz="1400" dirty="0">
                <a:latin typeface="Arial"/>
                <a:ea typeface="Arial"/>
                <a:cs typeface="Arial"/>
                <a:sym typeface="Arial"/>
              </a:rPr>
              <a:t>1	BB		Introduction</a:t>
            </a:r>
          </a:p>
          <a:p>
            <a:pPr marL="457200" lvl="0" indent="-457200">
              <a:defRPr sz="1800"/>
            </a:pPr>
            <a:r>
              <a:rPr sz="1400" dirty="0">
                <a:latin typeface="Arial"/>
                <a:ea typeface="Arial"/>
                <a:cs typeface="Arial"/>
                <a:sym typeface="Arial"/>
              </a:rPr>
              <a:t>1       MM		Equations of Mantle convection</a:t>
            </a:r>
          </a:p>
          <a:p>
            <a:pPr marL="457200" lvl="0" indent="-457200">
              <a:defRPr sz="1800"/>
            </a:pPr>
            <a:r>
              <a:rPr sz="1400" dirty="0">
                <a:latin typeface="Arial"/>
                <a:ea typeface="Arial"/>
                <a:cs typeface="Arial"/>
                <a:sym typeface="Arial"/>
              </a:rPr>
              <a:t>2	AM		Large-Scale Mantle Convection and Numerical Modeling of it</a:t>
            </a:r>
          </a:p>
          <a:p>
            <a:pPr lvl="0" defTabSz="457200">
              <a:spcBef>
                <a:spcPts val="600"/>
              </a:spcBef>
              <a:defRPr sz="1800"/>
            </a:pPr>
            <a:r>
              <a:rPr sz="1400" dirty="0">
                <a:latin typeface="Arial"/>
                <a:ea typeface="Arial"/>
                <a:cs typeface="Arial"/>
                <a:sym typeface="Arial"/>
              </a:rPr>
              <a:t>4	JA			Rotating Fluid Dynamics and Essential Flows in Planetary Cores</a:t>
            </a:r>
          </a:p>
          <a:p>
            <a:pPr lvl="0" defTabSz="457200">
              <a:spcBef>
                <a:spcPts val="600"/>
              </a:spcBef>
              <a:defRPr sz="1800"/>
            </a:pPr>
            <a:r>
              <a:rPr sz="1400" dirty="0">
                <a:latin typeface="Arial"/>
                <a:ea typeface="Arial"/>
                <a:cs typeface="Arial"/>
                <a:sym typeface="Arial"/>
              </a:rPr>
              <a:t>3-I	CIG			Aspect Tutorial (mantle)</a:t>
            </a:r>
          </a:p>
          <a:p>
            <a:pPr marL="457200" lvl="0" indent="-457200">
              <a:defRPr sz="1800"/>
            </a:pPr>
            <a:r>
              <a:rPr sz="1400" dirty="0">
                <a:latin typeface="Arial"/>
                <a:ea typeface="Arial"/>
                <a:cs typeface="Arial"/>
                <a:sym typeface="Arial"/>
              </a:rPr>
              <a:t>6 	MM		Mixing</a:t>
            </a:r>
          </a:p>
          <a:p>
            <a:pPr marL="457200" lvl="0" indent="-457200">
              <a:defRPr sz="1800"/>
            </a:pPr>
            <a:r>
              <a:rPr sz="1400" dirty="0">
                <a:latin typeface="Arial"/>
                <a:ea typeface="Arial"/>
                <a:cs typeface="Arial"/>
                <a:sym typeface="Arial"/>
              </a:rPr>
              <a:t>8	LM		Global tectonics on terrestrial planets</a:t>
            </a:r>
          </a:p>
          <a:p>
            <a:pPr marL="457200" lvl="0" indent="-457200">
              <a:defRPr sz="1800"/>
            </a:pPr>
            <a:r>
              <a:rPr sz="1400" dirty="0">
                <a:latin typeface="Arial"/>
                <a:ea typeface="Arial"/>
                <a:cs typeface="Arial"/>
                <a:sym typeface="Arial"/>
              </a:rPr>
              <a:t>9	</a:t>
            </a:r>
            <a:r>
              <a:rPr sz="1400" dirty="0">
                <a:solidFill>
                  <a:srgbClr val="FF121E"/>
                </a:solidFill>
                <a:latin typeface="Arial"/>
                <a:ea typeface="Arial"/>
                <a:cs typeface="Arial"/>
                <a:sym typeface="Arial"/>
              </a:rPr>
              <a:t>CLB		Mantle Dynamics and Surface Observables</a:t>
            </a:r>
          </a:p>
          <a:p>
            <a:pPr marL="457200" lvl="0" indent="-457200">
              <a:defRPr sz="1800"/>
            </a:pPr>
            <a:endParaRPr sz="1400" dirty="0">
              <a:solidFill>
                <a:srgbClr val="FF121E"/>
              </a:solidFill>
              <a:latin typeface="Arial"/>
              <a:ea typeface="Arial"/>
              <a:cs typeface="Arial"/>
              <a:sym typeface="Arial"/>
            </a:endParaRPr>
          </a:p>
          <a:p>
            <a:pPr marL="457200" lvl="0" indent="-457200">
              <a:defRPr sz="1800"/>
            </a:pPr>
            <a:r>
              <a:rPr sz="1400" dirty="0">
                <a:latin typeface="Arial"/>
                <a:ea typeface="Arial"/>
                <a:cs typeface="Arial"/>
                <a:sym typeface="Arial"/>
              </a:rPr>
              <a:t>9-II	CIG		Calypso Tutorial (core)</a:t>
            </a:r>
          </a:p>
          <a:p>
            <a:pPr marL="457200" lvl="0" indent="-457200">
              <a:defRPr sz="1800"/>
            </a:pPr>
            <a:r>
              <a:rPr sz="1400" dirty="0">
                <a:latin typeface="Arial"/>
                <a:ea typeface="Arial"/>
                <a:cs typeface="Arial"/>
                <a:sym typeface="Arial"/>
              </a:rPr>
              <a:t>11	BB		Planetary Dynamos</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400"/>
              <a:t>10</a:t>
            </a:fld>
            <a:endParaRPr sz="1400"/>
          </a:p>
        </p:txBody>
      </p:sp>
      <p:sp>
        <p:nvSpPr>
          <p:cNvPr id="104" name="Shape 104"/>
          <p:cNvSpPr/>
          <p:nvPr/>
        </p:nvSpPr>
        <p:spPr>
          <a:xfrm>
            <a:off x="3178199" y="6347400"/>
            <a:ext cx="2441586" cy="29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1400">
                <a:solidFill>
                  <a:srgbClr val="008040"/>
                </a:solidFill>
              </a:rPr>
              <a:t>[</a:t>
            </a:r>
            <a:r>
              <a:rPr sz="1400" i="1">
                <a:solidFill>
                  <a:srgbClr val="008040"/>
                </a:solidFill>
              </a:rPr>
              <a:t>Coltice et al.</a:t>
            </a:r>
            <a:r>
              <a:rPr sz="1400">
                <a:solidFill>
                  <a:srgbClr val="008040"/>
                </a:solidFill>
              </a:rPr>
              <a:t>, 2012 Science]</a:t>
            </a:r>
          </a:p>
        </p:txBody>
      </p:sp>
      <p:pic>
        <p:nvPicPr>
          <p:cNvPr id="105" name="pasted-image.pdf"/>
          <p:cNvPicPr/>
          <p:nvPr/>
        </p:nvPicPr>
        <p:blipFill>
          <a:blip r:embed="rId2">
            <a:extLst/>
          </a:blip>
          <a:stretch>
            <a:fillRect/>
          </a:stretch>
        </p:blipFill>
        <p:spPr>
          <a:xfrm>
            <a:off x="577169" y="1190396"/>
            <a:ext cx="7989662" cy="4933208"/>
          </a:xfrm>
          <a:prstGeom prst="rect">
            <a:avLst/>
          </a:prstGeom>
          <a:ln w="12700">
            <a:miter lim="400000"/>
          </a:ln>
        </p:spPr>
      </p:pic>
      <p:sp>
        <p:nvSpPr>
          <p:cNvPr id="106" name="Shape 106"/>
          <p:cNvSpPr>
            <a:spLocks noGrp="1"/>
          </p:cNvSpPr>
          <p:nvPr>
            <p:ph type="title"/>
          </p:nvPr>
        </p:nvSpPr>
        <p:spPr>
          <a:xfrm>
            <a:off x="342900" y="-36001"/>
            <a:ext cx="8458200" cy="685801"/>
          </a:xfrm>
          <a:prstGeom prst="rect">
            <a:avLst/>
          </a:prstGeom>
        </p:spPr>
        <p:txBody>
          <a:bodyPr lIns="0" tIns="0" rIns="0" bIns="0">
            <a:normAutofit/>
          </a:bodyPr>
          <a:lstStyle>
            <a:lvl1pPr>
              <a:defRPr sz="3600" i="0">
                <a:solidFill>
                  <a:srgbClr val="FF121E"/>
                </a:solidFill>
                <a:latin typeface="Arial"/>
                <a:ea typeface="Arial"/>
                <a:cs typeface="Arial"/>
                <a:sym typeface="Arial"/>
              </a:defRPr>
            </a:lvl1pPr>
          </a:lstStyle>
          <a:p>
            <a:pPr lvl="0">
              <a:defRPr sz="1800">
                <a:solidFill>
                  <a:srgbClr val="000000"/>
                </a:solidFill>
              </a:defRPr>
            </a:pPr>
            <a:r>
              <a:rPr sz="3600">
                <a:solidFill>
                  <a:srgbClr val="FF121E"/>
                </a:solidFill>
              </a:rPr>
              <a:t>Mantle Convection and Continental Drift</a:t>
            </a:r>
          </a:p>
        </p:txBody>
      </p:sp>
      <p:sp>
        <p:nvSpPr>
          <p:cNvPr id="107" name="Shape 107"/>
          <p:cNvSpPr/>
          <p:nvPr/>
        </p:nvSpPr>
        <p:spPr>
          <a:xfrm>
            <a:off x="3749781" y="671959"/>
            <a:ext cx="1644438" cy="29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solidFill>
                  <a:srgbClr val="008040"/>
                </a:solidFill>
              </a:defRPr>
            </a:lvl1pPr>
          </a:lstStyle>
          <a:p>
            <a:pPr lvl="0">
              <a:defRPr sz="1800">
                <a:solidFill>
                  <a:srgbClr val="000000"/>
                </a:solidFill>
              </a:defRPr>
            </a:pPr>
            <a:r>
              <a:rPr sz="1400">
                <a:solidFill>
                  <a:srgbClr val="008040"/>
                </a:solidFill>
              </a:rPr>
              <a:t>No Pure Transforms</a:t>
            </a: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sldNum" sz="quarter" idx="2"/>
          </p:nvPr>
        </p:nvSpPr>
        <p:spPr>
          <a:xfrm>
            <a:off x="6553200" y="6248400"/>
            <a:ext cx="1905000" cy="218440"/>
          </a:xfrm>
          <a:prstGeom prst="rect">
            <a:avLst/>
          </a:prstGeom>
          <a:extLst>
            <a:ext uri="{C572A759-6A51-4108-AA02-DFA0A04FC94B}">
              <ma14:wrappingTextBoxFlag xmlns:ma14="http://schemas.microsoft.com/office/mac/drawingml/2011/main" val="1"/>
            </a:ext>
          </a:extLst>
        </p:spPr>
        <p:txBody>
          <a:bodyPr lIns="0" tIns="0" rIns="0" bIns="0"/>
          <a:lstStyle>
            <a:lvl1pPr algn="l" defTabSz="457200">
              <a:defRPr sz="800">
                <a:latin typeface="+mn-lt"/>
                <a:ea typeface="+mn-ea"/>
                <a:cs typeface="+mn-cs"/>
                <a:sym typeface="Helvetica"/>
              </a:defRPr>
            </a:lvl1pPr>
          </a:lstStyle>
          <a:p>
            <a:pPr lvl="0">
              <a:defRPr sz="1800"/>
            </a:pPr>
            <a:fld id="{86CB4B4D-7CA3-9044-876B-883B54F8677D}" type="slidenum">
              <a:rPr sz="800"/>
              <a:t>11</a:t>
            </a:fld>
            <a:endParaRPr sz="800"/>
          </a:p>
        </p:txBody>
      </p:sp>
      <p:sp>
        <p:nvSpPr>
          <p:cNvPr id="110" name="Shape 110"/>
          <p:cNvSpPr/>
          <p:nvPr/>
        </p:nvSpPr>
        <p:spPr>
          <a:xfrm>
            <a:off x="6667722" y="6542380"/>
            <a:ext cx="2372532" cy="274639"/>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p>
            <a:pPr lvl="0" algn="ctr" defTabSz="584200">
              <a:defRPr sz="1800"/>
            </a:pPr>
            <a:r>
              <a:rPr sz="1400">
                <a:solidFill>
                  <a:srgbClr val="058133"/>
                </a:solidFill>
              </a:rPr>
              <a:t>[</a:t>
            </a:r>
            <a:r>
              <a:rPr sz="1400" i="1">
                <a:solidFill>
                  <a:srgbClr val="058133"/>
                </a:solidFill>
              </a:rPr>
              <a:t>van Summeren et al.</a:t>
            </a:r>
            <a:r>
              <a:rPr sz="1400">
                <a:solidFill>
                  <a:srgbClr val="058133"/>
                </a:solidFill>
              </a:rPr>
              <a:t>, 2012]</a:t>
            </a:r>
          </a:p>
        </p:txBody>
      </p:sp>
      <p:pic>
        <p:nvPicPr>
          <p:cNvPr id="111" name="pasted-image.pdf"/>
          <p:cNvPicPr/>
          <p:nvPr/>
        </p:nvPicPr>
        <p:blipFill>
          <a:blip r:embed="rId2">
            <a:extLst/>
          </a:blip>
          <a:stretch>
            <a:fillRect/>
          </a:stretch>
        </p:blipFill>
        <p:spPr>
          <a:xfrm>
            <a:off x="990359" y="903846"/>
            <a:ext cx="7163282" cy="5050308"/>
          </a:xfrm>
          <a:prstGeom prst="rect">
            <a:avLst/>
          </a:prstGeom>
          <a:ln w="3175">
            <a:miter lim="400000"/>
          </a:ln>
        </p:spPr>
      </p:pic>
      <p:sp>
        <p:nvSpPr>
          <p:cNvPr id="112" name="Shape 112"/>
          <p:cNvSpPr>
            <a:spLocks noGrp="1"/>
          </p:cNvSpPr>
          <p:nvPr>
            <p:ph type="title" idx="4294967295"/>
          </p:nvPr>
        </p:nvSpPr>
        <p:spPr>
          <a:xfrm>
            <a:off x="342900" y="-36001"/>
            <a:ext cx="8458200" cy="685801"/>
          </a:xfrm>
          <a:prstGeom prst="rect">
            <a:avLst/>
          </a:prstGeom>
        </p:spPr>
        <p:txBody>
          <a:bodyPr anchor="ctr">
            <a:normAutofit/>
          </a:bodyPr>
          <a:lstStyle>
            <a:lvl1pPr algn="ctr">
              <a:defRPr sz="3600" i="0">
                <a:solidFill>
                  <a:srgbClr val="FF121E"/>
                </a:solidFill>
                <a:latin typeface="Arial"/>
                <a:ea typeface="Arial"/>
                <a:cs typeface="Arial"/>
                <a:sym typeface="Arial"/>
              </a:defRPr>
            </a:lvl1pPr>
          </a:lstStyle>
          <a:p>
            <a:pPr lvl="0">
              <a:defRPr sz="1800">
                <a:solidFill>
                  <a:srgbClr val="000000"/>
                </a:solidFill>
              </a:defRPr>
            </a:pPr>
            <a:r>
              <a:rPr sz="3600">
                <a:solidFill>
                  <a:srgbClr val="FF121E"/>
                </a:solidFill>
              </a:rPr>
              <a:t>Predicting Plate Motions</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p:nvPr/>
        </p:nvSpPr>
        <p:spPr>
          <a:xfrm>
            <a:off x="0" y="-1"/>
            <a:ext cx="3124200" cy="11432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3600">
                <a:solidFill>
                  <a:srgbClr val="FF121E"/>
                </a:solidFill>
                <a:latin typeface="Arial"/>
                <a:ea typeface="Arial"/>
                <a:cs typeface="Arial"/>
                <a:sym typeface="Arial"/>
              </a:defRPr>
            </a:lvl1pPr>
          </a:lstStyle>
          <a:p>
            <a:pPr lvl="0">
              <a:defRPr sz="1800">
                <a:solidFill>
                  <a:srgbClr val="000000"/>
                </a:solidFill>
              </a:defRPr>
            </a:pPr>
            <a:r>
              <a:rPr sz="3600">
                <a:solidFill>
                  <a:srgbClr val="FF121E"/>
                </a:solidFill>
              </a:rPr>
              <a:t>Types of Observations</a:t>
            </a:r>
          </a:p>
        </p:txBody>
      </p:sp>
      <p:sp>
        <p:nvSpPr>
          <p:cNvPr id="115" name="Shape 115"/>
          <p:cNvSpPr>
            <a:spLocks noGrp="1"/>
          </p:cNvSpPr>
          <p:nvPr>
            <p:ph type="body" idx="1"/>
          </p:nvPr>
        </p:nvSpPr>
        <p:spPr>
          <a:xfrm>
            <a:off x="3048000" y="304800"/>
            <a:ext cx="5791200" cy="6400800"/>
          </a:xfrm>
          <a:prstGeom prst="rect">
            <a:avLst/>
          </a:prstGeom>
        </p:spPr>
        <p:txBody>
          <a:bodyPr lIns="0" tIns="0" rIns="0" bIns="0">
            <a:normAutofit/>
          </a:bodyPr>
          <a:lstStyle/>
          <a:p>
            <a:pPr lvl="0" algn="l">
              <a:spcBef>
                <a:spcPts val="300"/>
              </a:spcBef>
              <a:buClr>
                <a:srgbClr val="004080"/>
              </a:buClr>
              <a:buSzPct val="90000"/>
              <a:buFont typeface="Wingdings"/>
              <a:buChar char="✦"/>
              <a:defRPr sz="1800"/>
            </a:pPr>
            <a:r>
              <a:rPr sz="1600"/>
              <a:t>Elements of Plate Tectonics</a:t>
            </a:r>
          </a:p>
          <a:p>
            <a:pPr marL="457200" lvl="1" indent="0" algn="l">
              <a:spcBef>
                <a:spcPts val="300"/>
              </a:spcBef>
              <a:buClr>
                <a:srgbClr val="008040"/>
              </a:buClr>
              <a:buSzPct val="90000"/>
              <a:buFont typeface="Wingdings"/>
              <a:buChar char="✦"/>
              <a:defRPr sz="1800"/>
            </a:pPr>
            <a:r>
              <a:rPr sz="1400"/>
              <a:t>Plate kinematics/dynamics</a:t>
            </a:r>
          </a:p>
          <a:p>
            <a:pPr marL="914400" lvl="2" indent="0" algn="l">
              <a:spcBef>
                <a:spcPts val="200"/>
              </a:spcBef>
              <a:buClr>
                <a:srgbClr val="800000"/>
              </a:buClr>
              <a:buSzPct val="90000"/>
              <a:buFont typeface="Wingdings"/>
              <a:buChar char="✦"/>
              <a:defRPr sz="1800"/>
            </a:pPr>
            <a:r>
              <a:rPr sz="1200"/>
              <a:t>Poloidal/Toroidal partitioning</a:t>
            </a:r>
          </a:p>
          <a:p>
            <a:pPr marL="1371600" lvl="3" indent="0" algn="l">
              <a:spcBef>
                <a:spcPts val="200"/>
              </a:spcBef>
              <a:buSzPct val="90000"/>
              <a:buFont typeface="Wingdings"/>
              <a:buChar char="✦"/>
              <a:defRPr sz="1800"/>
            </a:pPr>
            <a:r>
              <a:rPr sz="1000"/>
              <a:t>Nature of plates</a:t>
            </a:r>
          </a:p>
          <a:p>
            <a:pPr marL="1371600" lvl="3" indent="0" algn="l">
              <a:spcBef>
                <a:spcPts val="200"/>
              </a:spcBef>
              <a:buSzPct val="90000"/>
              <a:buFont typeface="Wingdings"/>
              <a:buChar char="✦"/>
              <a:defRPr sz="1800"/>
            </a:pPr>
            <a:r>
              <a:rPr sz="1000"/>
              <a:t>Nature of plate driving forces</a:t>
            </a:r>
          </a:p>
          <a:p>
            <a:pPr marL="457200" lvl="1" indent="0" algn="l">
              <a:spcBef>
                <a:spcPts val="300"/>
              </a:spcBef>
              <a:buClr>
                <a:srgbClr val="008040"/>
              </a:buClr>
              <a:buSzPct val="90000"/>
              <a:buFont typeface="Wingdings"/>
              <a:buChar char="✦"/>
              <a:defRPr sz="1800"/>
            </a:pPr>
            <a:r>
              <a:rPr sz="1400"/>
              <a:t>Implications</a:t>
            </a:r>
          </a:p>
          <a:p>
            <a:pPr marL="914400" lvl="2" indent="0" algn="l">
              <a:spcBef>
                <a:spcPts val="200"/>
              </a:spcBef>
              <a:buClr>
                <a:srgbClr val="800000"/>
              </a:buClr>
              <a:buSzPct val="90000"/>
              <a:buFont typeface="Wingdings"/>
              <a:buChar char="✦"/>
              <a:defRPr sz="1800"/>
            </a:pPr>
            <a:r>
              <a:rPr sz="1200"/>
              <a:t>Mantle convection </a:t>
            </a:r>
          </a:p>
          <a:p>
            <a:pPr marL="914400" lvl="2" indent="0" algn="l">
              <a:spcBef>
                <a:spcPts val="200"/>
              </a:spcBef>
              <a:buClr>
                <a:srgbClr val="800000"/>
              </a:buClr>
              <a:buSzPct val="90000"/>
              <a:buFont typeface="Wingdings"/>
              <a:buChar char="✦"/>
              <a:defRPr sz="1800"/>
            </a:pPr>
            <a:r>
              <a:rPr sz="1200"/>
              <a:t>Speed (absolute viscosity)</a:t>
            </a:r>
          </a:p>
          <a:p>
            <a:pPr marL="914400" lvl="2" indent="0" algn="l">
              <a:spcBef>
                <a:spcPts val="200"/>
              </a:spcBef>
              <a:buClr>
                <a:srgbClr val="800000"/>
              </a:buClr>
              <a:buSzPct val="90000"/>
              <a:buFont typeface="Wingdings"/>
              <a:buChar char="✦"/>
              <a:defRPr sz="1800"/>
            </a:pPr>
            <a:r>
              <a:rPr sz="1200"/>
              <a:t>Coupling to mantle (viscosity structure-radial, geographical)</a:t>
            </a:r>
          </a:p>
          <a:p>
            <a:pPr lvl="0" algn="l">
              <a:spcBef>
                <a:spcPts val="300"/>
              </a:spcBef>
              <a:buClr>
                <a:srgbClr val="004080"/>
              </a:buClr>
              <a:buSzPct val="90000"/>
              <a:buFont typeface="Wingdings"/>
              <a:buChar char="✦"/>
              <a:defRPr sz="1800"/>
            </a:pPr>
            <a:r>
              <a:rPr sz="1600"/>
              <a:t>Plate motions past and present</a:t>
            </a:r>
          </a:p>
          <a:p>
            <a:pPr marL="457200" lvl="1" indent="0" algn="l">
              <a:spcBef>
                <a:spcPts val="300"/>
              </a:spcBef>
              <a:buClr>
                <a:srgbClr val="008040"/>
              </a:buClr>
              <a:buSzPct val="90000"/>
              <a:buFont typeface="Wingdings"/>
              <a:buChar char="✦"/>
              <a:defRPr sz="1800"/>
            </a:pPr>
            <a:r>
              <a:rPr sz="1400"/>
              <a:t>Magnetic anomalies </a:t>
            </a:r>
          </a:p>
          <a:p>
            <a:pPr marL="457200" lvl="1" indent="0" algn="l">
              <a:spcBef>
                <a:spcPts val="300"/>
              </a:spcBef>
              <a:buClr>
                <a:srgbClr val="008040"/>
              </a:buClr>
              <a:buSzPct val="90000"/>
              <a:buFont typeface="Wingdings"/>
              <a:buChar char="✦"/>
              <a:defRPr sz="1800"/>
            </a:pPr>
            <a:r>
              <a:rPr sz="1400"/>
              <a:t>Plate reconstructions</a:t>
            </a:r>
          </a:p>
          <a:p>
            <a:pPr marL="914400" lvl="2" indent="0" algn="l">
              <a:spcBef>
                <a:spcPts val="200"/>
              </a:spcBef>
              <a:buClr>
                <a:srgbClr val="800000"/>
              </a:buClr>
              <a:buSzPct val="90000"/>
              <a:buFont typeface="Wingdings"/>
              <a:buChar char="✦"/>
              <a:defRPr sz="1800"/>
            </a:pPr>
            <a:r>
              <a:rPr sz="1200"/>
              <a:t>Changes in Plate Dynamics?</a:t>
            </a:r>
          </a:p>
          <a:p>
            <a:pPr marL="914400" lvl="2" indent="0" algn="l">
              <a:spcBef>
                <a:spcPts val="200"/>
              </a:spcBef>
              <a:buClr>
                <a:srgbClr val="800000"/>
              </a:buClr>
              <a:buSzPct val="90000"/>
              <a:buFont typeface="Wingdings"/>
              <a:buChar char="✦"/>
              <a:defRPr sz="1800"/>
            </a:pPr>
            <a:r>
              <a:rPr sz="1200"/>
              <a:t>Subduction History</a:t>
            </a:r>
          </a:p>
          <a:p>
            <a:pPr lvl="0" algn="l">
              <a:spcBef>
                <a:spcPts val="300"/>
              </a:spcBef>
              <a:buClr>
                <a:srgbClr val="004080"/>
              </a:buClr>
              <a:buSzPct val="90000"/>
              <a:buFont typeface="Wingdings"/>
              <a:buChar char="✦"/>
              <a:defRPr sz="1800"/>
            </a:pPr>
            <a:r>
              <a:rPr sz="1600"/>
              <a:t>Topography and Heat flow</a:t>
            </a:r>
          </a:p>
          <a:p>
            <a:pPr marL="457200" lvl="1" indent="0" algn="l">
              <a:spcBef>
                <a:spcPts val="300"/>
              </a:spcBef>
              <a:buClr>
                <a:srgbClr val="008040"/>
              </a:buClr>
              <a:buSzPct val="90000"/>
              <a:buFont typeface="Wingdings"/>
              <a:buChar char="✦"/>
              <a:defRPr sz="1800"/>
            </a:pPr>
            <a:r>
              <a:rPr sz="1400"/>
              <a:t>Bathymetry and Heat Flow</a:t>
            </a:r>
          </a:p>
          <a:p>
            <a:pPr marL="457200" lvl="1" indent="0" algn="l">
              <a:spcBef>
                <a:spcPts val="300"/>
              </a:spcBef>
              <a:buClr>
                <a:srgbClr val="008040"/>
              </a:buClr>
              <a:buSzPct val="90000"/>
              <a:buFont typeface="Wingdings"/>
              <a:buChar char="✦"/>
              <a:defRPr sz="1800"/>
            </a:pPr>
            <a:r>
              <a:rPr sz="1400"/>
              <a:t>Half-space cooling, plate model</a:t>
            </a:r>
          </a:p>
          <a:p>
            <a:pPr marL="914400" lvl="2" indent="0" algn="l">
              <a:spcBef>
                <a:spcPts val="200"/>
              </a:spcBef>
              <a:buClr>
                <a:srgbClr val="800000"/>
              </a:buClr>
              <a:buSzPct val="90000"/>
              <a:buFont typeface="Wingdings"/>
              <a:buChar char="✦"/>
              <a:defRPr sz="1800"/>
            </a:pPr>
            <a:r>
              <a:rPr sz="1200"/>
              <a:t>Secondary convection</a:t>
            </a:r>
          </a:p>
          <a:p>
            <a:pPr marL="457200" lvl="1" indent="0" algn="l">
              <a:spcBef>
                <a:spcPts val="300"/>
              </a:spcBef>
              <a:buClr>
                <a:srgbClr val="008040"/>
              </a:buClr>
              <a:buSzPct val="90000"/>
              <a:buFont typeface="Wingdings"/>
              <a:buChar char="✦"/>
              <a:defRPr sz="1800"/>
            </a:pPr>
            <a:r>
              <a:rPr sz="1400"/>
              <a:t>Dynamic topography</a:t>
            </a:r>
          </a:p>
          <a:p>
            <a:pPr marL="914400" lvl="2" indent="0" algn="l">
              <a:spcBef>
                <a:spcPts val="200"/>
              </a:spcBef>
              <a:buClr>
                <a:srgbClr val="800000"/>
              </a:buClr>
              <a:buSzPct val="90000"/>
              <a:buFont typeface="Wingdings"/>
              <a:buChar char="✦"/>
              <a:defRPr sz="1800"/>
            </a:pPr>
            <a:r>
              <a:rPr sz="1200"/>
              <a:t>Flooding record</a:t>
            </a:r>
          </a:p>
          <a:p>
            <a:pPr marL="914400" lvl="2" indent="0" algn="l">
              <a:spcBef>
                <a:spcPts val="200"/>
              </a:spcBef>
              <a:buClr>
                <a:srgbClr val="800000"/>
              </a:buClr>
              <a:buSzPct val="90000"/>
              <a:buFont typeface="Wingdings"/>
              <a:buChar char="✦"/>
              <a:defRPr sz="1800"/>
            </a:pPr>
            <a:r>
              <a:rPr sz="1200"/>
              <a:t>Sea level</a:t>
            </a:r>
          </a:p>
          <a:p>
            <a:pPr lvl="0" algn="l">
              <a:spcBef>
                <a:spcPts val="300"/>
              </a:spcBef>
              <a:buClr>
                <a:srgbClr val="004080"/>
              </a:buClr>
              <a:buSzPct val="90000"/>
              <a:buFont typeface="Wingdings"/>
              <a:buChar char="✦"/>
              <a:defRPr sz="1800"/>
            </a:pPr>
            <a:r>
              <a:rPr sz="1600"/>
              <a:t>Mass distribution and change</a:t>
            </a:r>
          </a:p>
          <a:p>
            <a:pPr marL="457200" lvl="1" indent="0" algn="l">
              <a:spcBef>
                <a:spcPts val="300"/>
              </a:spcBef>
              <a:buClr>
                <a:srgbClr val="008040"/>
              </a:buClr>
              <a:buSzPct val="90000"/>
              <a:buFont typeface="Wingdings"/>
              <a:buChar char="✦"/>
              <a:defRPr sz="1800"/>
            </a:pPr>
            <a:r>
              <a:rPr sz="1400"/>
              <a:t>Post-Glacial Rebound</a:t>
            </a:r>
          </a:p>
          <a:p>
            <a:pPr marL="457200" lvl="1" indent="0" algn="l">
              <a:spcBef>
                <a:spcPts val="300"/>
              </a:spcBef>
              <a:buClr>
                <a:srgbClr val="008040"/>
              </a:buClr>
              <a:buSzPct val="90000"/>
              <a:buFont typeface="Wingdings"/>
              <a:buChar char="✦"/>
              <a:defRPr sz="1800"/>
            </a:pPr>
            <a:r>
              <a:rPr sz="1400"/>
              <a:t>Geoid and free air gravity</a:t>
            </a:r>
          </a:p>
          <a:p>
            <a:pPr marL="914400" lvl="2" indent="0" algn="l">
              <a:spcBef>
                <a:spcPts val="200"/>
              </a:spcBef>
              <a:buClr>
                <a:srgbClr val="800000"/>
              </a:buClr>
              <a:buSzPct val="90000"/>
              <a:buFont typeface="Wingdings"/>
              <a:buChar char="✦"/>
              <a:defRPr sz="1800"/>
            </a:pPr>
            <a:r>
              <a:rPr sz="1200"/>
              <a:t>Viscosity structure</a:t>
            </a:r>
          </a:p>
          <a:p>
            <a:pPr marL="457200" lvl="1" indent="0" algn="l">
              <a:spcBef>
                <a:spcPts val="300"/>
              </a:spcBef>
              <a:buClr>
                <a:srgbClr val="008040"/>
              </a:buClr>
              <a:buSzPct val="90000"/>
              <a:buFont typeface="Wingdings"/>
              <a:buChar char="✦"/>
              <a:defRPr sz="1800"/>
            </a:pPr>
            <a:r>
              <a:rPr sz="1400"/>
              <a:t>Geoid and topography over subduction zones</a:t>
            </a:r>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image11.pdf"/>
          <p:cNvPicPr/>
          <p:nvPr/>
        </p:nvPicPr>
        <p:blipFill>
          <a:blip r:embed="rId2">
            <a:extLst/>
          </a:blip>
          <a:stretch>
            <a:fillRect/>
          </a:stretch>
        </p:blipFill>
        <p:spPr>
          <a:xfrm>
            <a:off x="4529137" y="3346847"/>
            <a:ext cx="85726" cy="161926"/>
          </a:xfrm>
          <a:prstGeom prst="rect">
            <a:avLst/>
          </a:prstGeom>
          <a:ln w="12700">
            <a:miter lim="400000"/>
          </a:ln>
        </p:spPr>
      </p:pic>
      <p:pic>
        <p:nvPicPr>
          <p:cNvPr id="118" name="image21.pdf"/>
          <p:cNvPicPr/>
          <p:nvPr/>
        </p:nvPicPr>
        <p:blipFill>
          <a:blip r:embed="rId3">
            <a:extLst/>
          </a:blip>
          <a:stretch>
            <a:fillRect/>
          </a:stretch>
        </p:blipFill>
        <p:spPr>
          <a:xfrm>
            <a:off x="1326231" y="1869908"/>
            <a:ext cx="1877063" cy="746012"/>
          </a:xfrm>
          <a:prstGeom prst="rect">
            <a:avLst/>
          </a:prstGeom>
          <a:ln w="12700">
            <a:miter lim="400000"/>
          </a:ln>
        </p:spPr>
      </p:pic>
      <p:pic>
        <p:nvPicPr>
          <p:cNvPr id="119" name="image58.pdf"/>
          <p:cNvPicPr/>
          <p:nvPr/>
        </p:nvPicPr>
        <p:blipFill>
          <a:blip r:embed="rId4">
            <a:extLst/>
          </a:blip>
          <a:stretch>
            <a:fillRect/>
          </a:stretch>
        </p:blipFill>
        <p:spPr>
          <a:xfrm>
            <a:off x="902517" y="2993544"/>
            <a:ext cx="3342807" cy="868531"/>
          </a:xfrm>
          <a:prstGeom prst="rect">
            <a:avLst/>
          </a:prstGeom>
          <a:ln w="12700">
            <a:miter lim="400000"/>
          </a:ln>
        </p:spPr>
      </p:pic>
      <p:pic>
        <p:nvPicPr>
          <p:cNvPr id="120" name="image59.pdf"/>
          <p:cNvPicPr/>
          <p:nvPr/>
        </p:nvPicPr>
        <p:blipFill>
          <a:blip r:embed="rId5">
            <a:extLst/>
          </a:blip>
          <a:stretch>
            <a:fillRect/>
          </a:stretch>
        </p:blipFill>
        <p:spPr>
          <a:xfrm>
            <a:off x="559308" y="4449182"/>
            <a:ext cx="6763940" cy="870348"/>
          </a:xfrm>
          <a:prstGeom prst="rect">
            <a:avLst/>
          </a:prstGeom>
          <a:ln w="12700">
            <a:miter lim="400000"/>
          </a:ln>
        </p:spPr>
      </p:pic>
      <p:sp>
        <p:nvSpPr>
          <p:cNvPr id="121" name="Shape 121"/>
          <p:cNvSpPr/>
          <p:nvPr/>
        </p:nvSpPr>
        <p:spPr>
          <a:xfrm>
            <a:off x="3802283" y="2059570"/>
            <a:ext cx="565047" cy="347981"/>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a:defRPr sz="1800">
                <a:latin typeface="Calibri"/>
                <a:ea typeface="Calibri"/>
                <a:cs typeface="Calibri"/>
                <a:sym typeface="Calibri"/>
              </a:defRPr>
            </a:lvl1pPr>
          </a:lstStyle>
          <a:p>
            <a:pPr lvl="0"/>
            <a:r>
              <a:t>Mass</a:t>
            </a:r>
          </a:p>
        </p:txBody>
      </p:sp>
      <p:sp>
        <p:nvSpPr>
          <p:cNvPr id="122" name="Shape 122"/>
          <p:cNvSpPr/>
          <p:nvPr/>
        </p:nvSpPr>
        <p:spPr>
          <a:xfrm>
            <a:off x="4731151" y="3330464"/>
            <a:ext cx="1190906" cy="347981"/>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a:defRPr sz="1800">
                <a:latin typeface="Calibri"/>
                <a:ea typeface="Calibri"/>
                <a:cs typeface="Calibri"/>
                <a:sym typeface="Calibri"/>
              </a:defRPr>
            </a:lvl1pPr>
          </a:lstStyle>
          <a:p>
            <a:pPr lvl="0"/>
            <a:r>
              <a:t>Momentum</a:t>
            </a:r>
          </a:p>
        </p:txBody>
      </p:sp>
      <p:sp>
        <p:nvSpPr>
          <p:cNvPr id="123" name="Shape 123"/>
          <p:cNvSpPr/>
          <p:nvPr/>
        </p:nvSpPr>
        <p:spPr>
          <a:xfrm>
            <a:off x="7934445" y="4745856"/>
            <a:ext cx="714396" cy="347981"/>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a:defRPr sz="1800">
                <a:latin typeface="Calibri"/>
                <a:ea typeface="Calibri"/>
                <a:cs typeface="Calibri"/>
                <a:sym typeface="Calibri"/>
              </a:defRPr>
            </a:lvl1pPr>
          </a:lstStyle>
          <a:p>
            <a:pPr lvl="0"/>
            <a:r>
              <a:t>Energy</a:t>
            </a:r>
          </a:p>
        </p:txBody>
      </p:sp>
      <p:sp>
        <p:nvSpPr>
          <p:cNvPr id="124" name="Shape 124"/>
          <p:cNvSpPr/>
          <p:nvPr/>
        </p:nvSpPr>
        <p:spPr>
          <a:xfrm>
            <a:off x="598372" y="1079745"/>
            <a:ext cx="7073226" cy="436881"/>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a:defRPr>
                <a:latin typeface="Calibri"/>
                <a:ea typeface="Calibri"/>
                <a:cs typeface="Calibri"/>
                <a:sym typeface="Calibri"/>
              </a:defRPr>
            </a:lvl1pPr>
          </a:lstStyle>
          <a:p>
            <a:pPr lvl="0">
              <a:defRPr sz="1800"/>
            </a:pPr>
            <a:r>
              <a:rPr sz="2400"/>
              <a:t>Summary:  Conservation Equations  (No approximations)</a:t>
            </a:r>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11.pdf"/>
          <p:cNvPicPr/>
          <p:nvPr/>
        </p:nvPicPr>
        <p:blipFill>
          <a:blip r:embed="rId2">
            <a:extLst/>
          </a:blip>
          <a:stretch>
            <a:fillRect/>
          </a:stretch>
        </p:blipFill>
        <p:spPr>
          <a:xfrm>
            <a:off x="4631191" y="3479441"/>
            <a:ext cx="85726" cy="161926"/>
          </a:xfrm>
          <a:prstGeom prst="rect">
            <a:avLst/>
          </a:prstGeom>
          <a:ln w="12700">
            <a:miter lim="400000"/>
          </a:ln>
        </p:spPr>
      </p:pic>
      <p:sp>
        <p:nvSpPr>
          <p:cNvPr id="127" name="Shape 127"/>
          <p:cNvSpPr/>
          <p:nvPr/>
        </p:nvSpPr>
        <p:spPr>
          <a:xfrm>
            <a:off x="212271" y="1016318"/>
            <a:ext cx="8615855" cy="1173481"/>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lvl="0">
              <a:defRPr sz="1800"/>
            </a:pPr>
            <a:r>
              <a:rPr sz="2400">
                <a:latin typeface="Calibri"/>
                <a:ea typeface="Calibri"/>
                <a:cs typeface="Calibri"/>
                <a:sym typeface="Calibri"/>
              </a:rPr>
              <a:t>Summary:  Non-dimensional Conservation Equations, with reference model.  </a:t>
            </a:r>
            <a:r>
              <a:rPr sz="2400">
                <a:solidFill>
                  <a:srgbClr val="FF0000"/>
                </a:solidFill>
                <a:latin typeface="Calibri"/>
                <a:ea typeface="Calibri"/>
                <a:cs typeface="Calibri"/>
                <a:sym typeface="Calibri"/>
              </a:rPr>
              <a:t>Primes have been dropped. </a:t>
            </a:r>
            <a:r>
              <a:rPr sz="2400">
                <a:latin typeface="Calibri"/>
                <a:ea typeface="Calibri"/>
                <a:cs typeface="Calibri"/>
                <a:sym typeface="Calibri"/>
              </a:rPr>
              <a:t>Approximations: Boussinesq Approximation (BA), infinite Prandtl number, static gravitational field.</a:t>
            </a:r>
          </a:p>
        </p:txBody>
      </p:sp>
      <p:sp>
        <p:nvSpPr>
          <p:cNvPr id="128" name="Shape 128"/>
          <p:cNvSpPr/>
          <p:nvPr/>
        </p:nvSpPr>
        <p:spPr>
          <a:xfrm>
            <a:off x="3350197" y="2856566"/>
            <a:ext cx="565047" cy="347981"/>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a:defRPr sz="1800">
                <a:latin typeface="Calibri"/>
                <a:ea typeface="Calibri"/>
                <a:cs typeface="Calibri"/>
                <a:sym typeface="Calibri"/>
              </a:defRPr>
            </a:lvl1pPr>
          </a:lstStyle>
          <a:p>
            <a:pPr lvl="0"/>
            <a:r>
              <a:t>Mass</a:t>
            </a:r>
          </a:p>
        </p:txBody>
      </p:sp>
      <p:sp>
        <p:nvSpPr>
          <p:cNvPr id="129" name="Shape 129"/>
          <p:cNvSpPr/>
          <p:nvPr/>
        </p:nvSpPr>
        <p:spPr>
          <a:xfrm>
            <a:off x="4674053" y="3768208"/>
            <a:ext cx="1190907" cy="347981"/>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a:defRPr sz="1800">
                <a:latin typeface="Calibri"/>
                <a:ea typeface="Calibri"/>
                <a:cs typeface="Calibri"/>
                <a:sym typeface="Calibri"/>
              </a:defRPr>
            </a:lvl1pPr>
          </a:lstStyle>
          <a:p>
            <a:pPr lvl="0"/>
            <a:r>
              <a:t>Momentum</a:t>
            </a:r>
          </a:p>
        </p:txBody>
      </p:sp>
      <p:sp>
        <p:nvSpPr>
          <p:cNvPr id="130" name="Shape 130"/>
          <p:cNvSpPr/>
          <p:nvPr/>
        </p:nvSpPr>
        <p:spPr>
          <a:xfrm>
            <a:off x="3747666" y="4775035"/>
            <a:ext cx="714396" cy="347981"/>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a:defRPr sz="1800">
                <a:latin typeface="Calibri"/>
                <a:ea typeface="Calibri"/>
                <a:cs typeface="Calibri"/>
                <a:sym typeface="Calibri"/>
              </a:defRPr>
            </a:lvl1pPr>
          </a:lstStyle>
          <a:p>
            <a:pPr lvl="0"/>
            <a:r>
              <a:t>Energy</a:t>
            </a:r>
          </a:p>
        </p:txBody>
      </p:sp>
      <p:pic>
        <p:nvPicPr>
          <p:cNvPr id="131" name="image105.pdf"/>
          <p:cNvPicPr/>
          <p:nvPr/>
        </p:nvPicPr>
        <p:blipFill>
          <a:blip r:embed="rId3">
            <a:extLst/>
          </a:blip>
          <a:stretch>
            <a:fillRect/>
          </a:stretch>
        </p:blipFill>
        <p:spPr>
          <a:xfrm>
            <a:off x="1760934" y="2822972"/>
            <a:ext cx="1131095" cy="384572"/>
          </a:xfrm>
          <a:prstGeom prst="rect">
            <a:avLst/>
          </a:prstGeom>
          <a:ln w="12700">
            <a:miter lim="400000"/>
          </a:ln>
        </p:spPr>
      </p:pic>
      <p:pic>
        <p:nvPicPr>
          <p:cNvPr id="132" name="image108.pdf"/>
          <p:cNvPicPr/>
          <p:nvPr/>
        </p:nvPicPr>
        <p:blipFill>
          <a:blip r:embed="rId4">
            <a:extLst/>
          </a:blip>
          <a:stretch>
            <a:fillRect/>
          </a:stretch>
        </p:blipFill>
        <p:spPr>
          <a:xfrm>
            <a:off x="997742" y="3704301"/>
            <a:ext cx="3261124" cy="404814"/>
          </a:xfrm>
          <a:prstGeom prst="rect">
            <a:avLst/>
          </a:prstGeom>
          <a:ln w="12700">
            <a:miter lim="400000"/>
          </a:ln>
        </p:spPr>
      </p:pic>
      <p:pic>
        <p:nvPicPr>
          <p:cNvPr id="133" name="image109.pdf"/>
          <p:cNvPicPr/>
          <p:nvPr/>
        </p:nvPicPr>
        <p:blipFill>
          <a:blip r:embed="rId5">
            <a:extLst/>
          </a:blip>
          <a:stretch>
            <a:fillRect/>
          </a:stretch>
        </p:blipFill>
        <p:spPr>
          <a:xfrm>
            <a:off x="1728787" y="4558903"/>
            <a:ext cx="1612107" cy="647701"/>
          </a:xfrm>
          <a:prstGeom prst="rect">
            <a:avLst/>
          </a:prstGeom>
          <a:ln w="12700">
            <a:miter lim="400000"/>
          </a:ln>
        </p:spPr>
      </p:pic>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p:nvPr/>
        </p:nvSpPr>
        <p:spPr>
          <a:xfrm>
            <a:off x="3276600" y="120650"/>
            <a:ext cx="4572001"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solidFill>
                  <a:srgbClr val="FF121E"/>
                </a:solidFill>
              </a:defRPr>
            </a:lvl1pPr>
          </a:lstStyle>
          <a:p>
            <a:pPr lvl="0">
              <a:defRPr sz="1800">
                <a:solidFill>
                  <a:srgbClr val="000000"/>
                </a:solidFill>
              </a:defRPr>
            </a:pPr>
            <a:r>
              <a:rPr sz="3600">
                <a:solidFill>
                  <a:srgbClr val="FF121E"/>
                </a:solidFill>
              </a:rPr>
              <a:t>Simplifications 	</a:t>
            </a:r>
          </a:p>
        </p:txBody>
      </p:sp>
      <p:sp>
        <p:nvSpPr>
          <p:cNvPr id="136" name="Shape 136"/>
          <p:cNvSpPr/>
          <p:nvPr/>
        </p:nvSpPr>
        <p:spPr>
          <a:xfrm>
            <a:off x="1833562" y="762000"/>
            <a:ext cx="6451140" cy="891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t>-Infinite Prandtl # fluid: i.e. Inertial forces are not important</a:t>
            </a:r>
          </a:p>
          <a:p>
            <a:pPr lvl="0">
              <a:defRPr sz="1800"/>
            </a:pPr>
            <a:r>
              <a:t>-Fluid is Incompressible, Newtonian</a:t>
            </a:r>
          </a:p>
          <a:p>
            <a:pPr lvl="0">
              <a:defRPr sz="1800"/>
            </a:pPr>
            <a:r>
              <a:t>-Properties Homogeneous</a:t>
            </a:r>
          </a:p>
        </p:txBody>
      </p:sp>
      <p:pic>
        <p:nvPicPr>
          <p:cNvPr id="137" name="image.pdf"/>
          <p:cNvPicPr/>
          <p:nvPr/>
        </p:nvPicPr>
        <p:blipFill>
          <a:blip r:embed="rId3">
            <a:extLst/>
          </a:blip>
          <a:stretch>
            <a:fillRect/>
          </a:stretch>
        </p:blipFill>
        <p:spPr>
          <a:xfrm>
            <a:off x="3221037" y="1981200"/>
            <a:ext cx="2805113" cy="641350"/>
          </a:xfrm>
          <a:prstGeom prst="rect">
            <a:avLst/>
          </a:prstGeom>
          <a:ln w="12700">
            <a:miter lim="400000"/>
          </a:ln>
        </p:spPr>
      </p:pic>
      <p:pic>
        <p:nvPicPr>
          <p:cNvPr id="138" name="image.pdf"/>
          <p:cNvPicPr/>
          <p:nvPr/>
        </p:nvPicPr>
        <p:blipFill>
          <a:blip r:embed="rId4">
            <a:extLst/>
          </a:blip>
          <a:stretch>
            <a:fillRect/>
          </a:stretch>
        </p:blipFill>
        <p:spPr>
          <a:xfrm>
            <a:off x="3128962" y="3902075"/>
            <a:ext cx="3344863" cy="822325"/>
          </a:xfrm>
          <a:prstGeom prst="rect">
            <a:avLst/>
          </a:prstGeom>
          <a:ln w="12700">
            <a:miter lim="400000"/>
          </a:ln>
        </p:spPr>
      </p:pic>
      <p:pic>
        <p:nvPicPr>
          <p:cNvPr id="139" name="image.pdf"/>
          <p:cNvPicPr/>
          <p:nvPr/>
        </p:nvPicPr>
        <p:blipFill>
          <a:blip r:embed="rId5">
            <a:extLst/>
          </a:blip>
          <a:stretch>
            <a:fillRect/>
          </a:stretch>
        </p:blipFill>
        <p:spPr>
          <a:xfrm>
            <a:off x="4267200" y="2844800"/>
            <a:ext cx="1141413" cy="431800"/>
          </a:xfrm>
          <a:prstGeom prst="rect">
            <a:avLst/>
          </a:prstGeom>
          <a:ln w="12700">
            <a:miter lim="400000"/>
          </a:ln>
        </p:spPr>
      </p:pic>
      <p:pic>
        <p:nvPicPr>
          <p:cNvPr id="140" name="image.pdf"/>
          <p:cNvPicPr/>
          <p:nvPr/>
        </p:nvPicPr>
        <p:blipFill>
          <a:blip r:embed="rId6">
            <a:extLst/>
          </a:blip>
          <a:stretch>
            <a:fillRect/>
          </a:stretch>
        </p:blipFill>
        <p:spPr>
          <a:xfrm>
            <a:off x="4038600" y="3300412"/>
            <a:ext cx="1828800" cy="433388"/>
          </a:xfrm>
          <a:prstGeom prst="rect">
            <a:avLst/>
          </a:prstGeom>
          <a:ln w="12700">
            <a:miter lim="400000"/>
          </a:ln>
        </p:spPr>
      </p:pic>
      <p:sp>
        <p:nvSpPr>
          <p:cNvPr id="141" name="Shape 141"/>
          <p:cNvSpPr/>
          <p:nvPr/>
        </p:nvSpPr>
        <p:spPr>
          <a:xfrm>
            <a:off x="757237" y="4953000"/>
            <a:ext cx="2972952"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a:solidFill>
                  <a:srgbClr val="FF121E"/>
                </a:solidFill>
              </a:rPr>
              <a:t>But suppose you know       ?</a:t>
            </a:r>
            <a:r>
              <a:rPr sz="1200"/>
              <a:t> </a:t>
            </a:r>
          </a:p>
        </p:txBody>
      </p:sp>
      <p:pic>
        <p:nvPicPr>
          <p:cNvPr id="142" name="image.pdf"/>
          <p:cNvPicPr/>
          <p:nvPr/>
        </p:nvPicPr>
        <p:blipFill>
          <a:blip r:embed="rId7">
            <a:extLst/>
          </a:blip>
          <a:stretch>
            <a:fillRect/>
          </a:stretch>
        </p:blipFill>
        <p:spPr>
          <a:xfrm>
            <a:off x="3200400" y="4978400"/>
            <a:ext cx="381000" cy="355600"/>
          </a:xfrm>
          <a:prstGeom prst="rect">
            <a:avLst/>
          </a:prstGeom>
          <a:ln w="12700">
            <a:miter lim="400000"/>
          </a:ln>
        </p:spPr>
      </p:pic>
      <p:sp>
        <p:nvSpPr>
          <p:cNvPr id="143" name="Shape 143"/>
          <p:cNvSpPr/>
          <p:nvPr/>
        </p:nvSpPr>
        <p:spPr>
          <a:xfrm>
            <a:off x="3130866" y="3843933"/>
            <a:ext cx="3468057" cy="1036925"/>
          </a:xfrm>
          <a:custGeom>
            <a:avLst/>
            <a:gdLst/>
            <a:ahLst/>
            <a:cxnLst>
              <a:cxn ang="0">
                <a:pos x="wd2" y="hd2"/>
              </a:cxn>
              <a:cxn ang="5400000">
                <a:pos x="wd2" y="hd2"/>
              </a:cxn>
              <a:cxn ang="10800000">
                <a:pos x="wd2" y="hd2"/>
              </a:cxn>
              <a:cxn ang="16200000">
                <a:pos x="wd2" y="hd2"/>
              </a:cxn>
            </a:cxnLst>
            <a:rect l="0" t="0" r="r" b="b"/>
            <a:pathLst>
              <a:path w="9602" h="12949" extrusionOk="0">
                <a:moveTo>
                  <a:pt x="44" y="239"/>
                </a:moveTo>
                <a:lnTo>
                  <a:pt x="9602" y="12931"/>
                </a:lnTo>
                <a:cubicBezTo>
                  <a:pt x="9600" y="8621"/>
                  <a:pt x="-11998" y="21600"/>
                  <a:pt x="9596" y="0"/>
                </a:cubicBezTo>
              </a:path>
            </a:pathLst>
          </a:custGeom>
          <a:ln w="25400">
            <a:solidFill>
              <a:srgbClr val="FFFF66"/>
            </a:solidFill>
          </a:ln>
          <a:effectLst>
            <a:outerShdw blurRad="38100" dist="20000" dir="5400000" rotWithShape="0">
              <a:srgbClr val="000000">
                <a:alpha val="38000"/>
              </a:srgbClr>
            </a:outerShdw>
          </a:effectLst>
        </p:spPr>
        <p:txBody>
          <a:bodyPr lIns="45719" rIns="45719"/>
          <a:lstStyle/>
          <a:p>
            <a:pPr lvl="0" defTabSz="457200">
              <a:defRPr sz="1200">
                <a:latin typeface="+mn-lt"/>
                <a:ea typeface="+mn-ea"/>
                <a:cs typeface="+mn-cs"/>
                <a:sym typeface="Helvetica"/>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p:nvPr/>
        </p:nvSpPr>
        <p:spPr>
          <a:xfrm>
            <a:off x="762000" y="76200"/>
            <a:ext cx="83058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solidFill>
                  <a:srgbClr val="FF121E"/>
                </a:solidFill>
              </a:defRPr>
            </a:lvl1pPr>
          </a:lstStyle>
          <a:p>
            <a:pPr lvl="0">
              <a:defRPr sz="1800">
                <a:solidFill>
                  <a:srgbClr val="000000"/>
                </a:solidFill>
              </a:defRPr>
            </a:pPr>
            <a:r>
              <a:rPr sz="3600">
                <a:solidFill>
                  <a:srgbClr val="FF121E"/>
                </a:solidFill>
              </a:rPr>
              <a:t>Solve Stokes in a self-gravitating Earth</a:t>
            </a:r>
          </a:p>
        </p:txBody>
      </p:sp>
      <p:pic>
        <p:nvPicPr>
          <p:cNvPr id="148" name="image.pdf"/>
          <p:cNvPicPr/>
          <p:nvPr/>
        </p:nvPicPr>
        <p:blipFill>
          <a:blip r:embed="rId3">
            <a:extLst/>
          </a:blip>
          <a:stretch>
            <a:fillRect/>
          </a:stretch>
        </p:blipFill>
        <p:spPr>
          <a:xfrm>
            <a:off x="3336925" y="762000"/>
            <a:ext cx="3327400" cy="2165350"/>
          </a:xfrm>
          <a:prstGeom prst="rect">
            <a:avLst/>
          </a:prstGeom>
          <a:ln w="12700">
            <a:miter lim="400000"/>
          </a:ln>
        </p:spPr>
      </p:pic>
      <p:sp>
        <p:nvSpPr>
          <p:cNvPr id="149" name="Shape 149"/>
          <p:cNvSpPr/>
          <p:nvPr/>
        </p:nvSpPr>
        <p:spPr>
          <a:xfrm>
            <a:off x="762000" y="3200400"/>
            <a:ext cx="1709029" cy="2946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lvl="0">
              <a:defRPr sz="1800"/>
            </a:pPr>
            <a:r>
              <a:rPr sz="1400"/>
              <a:t>Take each variable: </a:t>
            </a:r>
          </a:p>
        </p:txBody>
      </p:sp>
      <p:pic>
        <p:nvPicPr>
          <p:cNvPr id="150" name="image.pdf"/>
          <p:cNvPicPr/>
          <p:nvPr/>
        </p:nvPicPr>
        <p:blipFill>
          <a:blip r:embed="rId4">
            <a:extLst/>
          </a:blip>
          <a:stretch>
            <a:fillRect/>
          </a:stretch>
        </p:blipFill>
        <p:spPr>
          <a:xfrm>
            <a:off x="3124200" y="3124200"/>
            <a:ext cx="3473450" cy="436563"/>
          </a:xfrm>
          <a:prstGeom prst="rect">
            <a:avLst/>
          </a:prstGeom>
          <a:ln w="12700">
            <a:miter lim="400000"/>
          </a:ln>
        </p:spPr>
      </p:pic>
      <p:sp>
        <p:nvSpPr>
          <p:cNvPr id="151" name="Shape 151"/>
          <p:cNvSpPr/>
          <p:nvPr/>
        </p:nvSpPr>
        <p:spPr>
          <a:xfrm>
            <a:off x="990600" y="6400800"/>
            <a:ext cx="7066171"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vl1pPr>
          </a:lstStyle>
          <a:p>
            <a:pPr lvl="0">
              <a:defRPr sz="1800"/>
            </a:pPr>
            <a:r>
              <a:rPr sz="1200"/>
              <a:t>[Alterman et al., 1959; Takeuchi and Hasegawa, 1965; Kaula, 1975; Hager and O’Connell, 1979; 1981]</a:t>
            </a:r>
          </a:p>
        </p:txBody>
      </p:sp>
      <p:sp>
        <p:nvSpPr>
          <p:cNvPr id="152" name="Shape 152"/>
          <p:cNvSpPr/>
          <p:nvPr/>
        </p:nvSpPr>
        <p:spPr>
          <a:xfrm>
            <a:off x="609599" y="3835400"/>
            <a:ext cx="4374988"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lvl1pPr>
          </a:lstStyle>
          <a:p>
            <a:pPr lvl="0"/>
            <a:r>
              <a:t>Expand using spherical harmonics, scalar:</a:t>
            </a:r>
          </a:p>
        </p:txBody>
      </p:sp>
      <p:pic>
        <p:nvPicPr>
          <p:cNvPr id="153" name="image.png"/>
          <p:cNvPicPr/>
          <p:nvPr/>
        </p:nvPicPr>
        <p:blipFill>
          <a:blip r:embed="rId5">
            <a:extLst/>
          </a:blip>
          <a:stretch>
            <a:fillRect/>
          </a:stretch>
        </p:blipFill>
        <p:spPr>
          <a:xfrm>
            <a:off x="685800" y="4191000"/>
            <a:ext cx="4191000" cy="1092200"/>
          </a:xfrm>
          <a:prstGeom prst="rect">
            <a:avLst/>
          </a:prstGeom>
          <a:ln w="12700">
            <a:miter lim="400000"/>
          </a:ln>
        </p:spPr>
      </p:pic>
      <p:pic>
        <p:nvPicPr>
          <p:cNvPr id="154" name="image.png"/>
          <p:cNvPicPr/>
          <p:nvPr/>
        </p:nvPicPr>
        <p:blipFill>
          <a:blip r:embed="rId6">
            <a:extLst/>
          </a:blip>
          <a:stretch>
            <a:fillRect/>
          </a:stretch>
        </p:blipFill>
        <p:spPr>
          <a:xfrm>
            <a:off x="990600" y="5715000"/>
            <a:ext cx="7226300" cy="520700"/>
          </a:xfrm>
          <a:prstGeom prst="rect">
            <a:avLst/>
          </a:prstGeom>
          <a:ln w="12700">
            <a:miter lim="400000"/>
          </a:ln>
        </p:spPr>
      </p:pic>
      <p:sp>
        <p:nvSpPr>
          <p:cNvPr id="155" name="Shape 155"/>
          <p:cNvSpPr/>
          <p:nvPr/>
        </p:nvSpPr>
        <p:spPr>
          <a:xfrm>
            <a:off x="6096000" y="5410200"/>
            <a:ext cx="1911844"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lvl1pPr>
          </a:lstStyle>
          <a:p>
            <a:pPr lvl="0"/>
            <a:r>
              <a:t>and vector fields:</a:t>
            </a:r>
          </a:p>
        </p:txBody>
      </p:sp>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body" idx="1"/>
          </p:nvPr>
        </p:nvSpPr>
        <p:spPr>
          <a:xfrm>
            <a:off x="2286000" y="76200"/>
            <a:ext cx="5943600" cy="533400"/>
          </a:xfrm>
          <a:prstGeom prst="rect">
            <a:avLst/>
          </a:prstGeom>
        </p:spPr>
        <p:txBody>
          <a:bodyPr lIns="0" tIns="0" rIns="0" bIns="0">
            <a:normAutofit/>
          </a:bodyPr>
          <a:lstStyle>
            <a:lvl1pPr defTabSz="740663">
              <a:spcBef>
                <a:spcPts val="600"/>
              </a:spcBef>
              <a:defRPr sz="2916">
                <a:solidFill>
                  <a:srgbClr val="FF121E"/>
                </a:solidFill>
              </a:defRPr>
            </a:lvl1pPr>
          </a:lstStyle>
          <a:p>
            <a:pPr lvl="0">
              <a:defRPr sz="1800">
                <a:solidFill>
                  <a:srgbClr val="000000"/>
                </a:solidFill>
              </a:defRPr>
            </a:pPr>
            <a:r>
              <a:rPr sz="2916">
                <a:solidFill>
                  <a:srgbClr val="FF121E"/>
                </a:solidFill>
              </a:rPr>
              <a:t>Aside: Spherical Harmonics</a:t>
            </a:r>
          </a:p>
        </p:txBody>
      </p:sp>
      <p:sp>
        <p:nvSpPr>
          <p:cNvPr id="160" name="Shape 160"/>
          <p:cNvSpPr/>
          <p:nvPr/>
        </p:nvSpPr>
        <p:spPr>
          <a:xfrm>
            <a:off x="990600" y="762000"/>
            <a:ext cx="74676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t>The spherical harmonics  are the angular portion of the solution to </a:t>
            </a:r>
            <a:r>
              <a:rPr>
                <a:solidFill>
                  <a:srgbClr val="413BC4"/>
                </a:solidFill>
              </a:rPr>
              <a:t>Laplace's equation</a:t>
            </a:r>
            <a:r>
              <a:t> in </a:t>
            </a:r>
            <a:r>
              <a:rPr>
                <a:solidFill>
                  <a:srgbClr val="413BC4"/>
                </a:solidFill>
              </a:rPr>
              <a:t>spherical coordinates</a:t>
            </a:r>
            <a:r>
              <a:t> </a:t>
            </a:r>
          </a:p>
        </p:txBody>
      </p:sp>
      <p:pic>
        <p:nvPicPr>
          <p:cNvPr id="161" name="image.pdf"/>
          <p:cNvPicPr/>
          <p:nvPr/>
        </p:nvPicPr>
        <p:blipFill>
          <a:blip r:embed="rId2">
            <a:extLst/>
          </a:blip>
          <a:stretch>
            <a:fillRect/>
          </a:stretch>
        </p:blipFill>
        <p:spPr>
          <a:xfrm>
            <a:off x="3676650" y="1549400"/>
            <a:ext cx="1638300" cy="508000"/>
          </a:xfrm>
          <a:prstGeom prst="rect">
            <a:avLst/>
          </a:prstGeom>
          <a:ln w="12700">
            <a:miter lim="400000"/>
          </a:ln>
        </p:spPr>
      </p:pic>
      <p:pic>
        <p:nvPicPr>
          <p:cNvPr id="162" name="image.png"/>
          <p:cNvPicPr/>
          <p:nvPr/>
        </p:nvPicPr>
        <p:blipFill>
          <a:blip r:embed="rId3">
            <a:extLst/>
          </a:blip>
          <a:stretch>
            <a:fillRect/>
          </a:stretch>
        </p:blipFill>
        <p:spPr>
          <a:xfrm>
            <a:off x="1308100" y="2438400"/>
            <a:ext cx="6921500" cy="1028700"/>
          </a:xfrm>
          <a:prstGeom prst="rect">
            <a:avLst/>
          </a:prstGeom>
          <a:ln w="12700">
            <a:miter lim="400000"/>
          </a:ln>
        </p:spPr>
      </p:pic>
      <p:pic>
        <p:nvPicPr>
          <p:cNvPr id="163" name="image.png"/>
          <p:cNvPicPr/>
          <p:nvPr/>
        </p:nvPicPr>
        <p:blipFill>
          <a:blip r:embed="rId4">
            <a:extLst/>
          </a:blip>
          <a:stretch>
            <a:fillRect/>
          </a:stretch>
        </p:blipFill>
        <p:spPr>
          <a:xfrm>
            <a:off x="609600" y="5334000"/>
            <a:ext cx="3136900" cy="812800"/>
          </a:xfrm>
          <a:prstGeom prst="rect">
            <a:avLst/>
          </a:prstGeom>
          <a:ln w="12700">
            <a:miter lim="400000"/>
          </a:ln>
        </p:spPr>
      </p:pic>
      <p:pic>
        <p:nvPicPr>
          <p:cNvPr id="164" name="image.png"/>
          <p:cNvPicPr/>
          <p:nvPr/>
        </p:nvPicPr>
        <p:blipFill>
          <a:blip r:embed="rId5">
            <a:extLst/>
          </a:blip>
          <a:stretch>
            <a:fillRect/>
          </a:stretch>
        </p:blipFill>
        <p:spPr>
          <a:xfrm>
            <a:off x="6019800" y="5257800"/>
            <a:ext cx="2336800" cy="965200"/>
          </a:xfrm>
          <a:prstGeom prst="rect">
            <a:avLst/>
          </a:prstGeom>
          <a:ln w="12700">
            <a:miter lim="400000"/>
          </a:ln>
        </p:spPr>
      </p:pic>
      <p:sp>
        <p:nvSpPr>
          <p:cNvPr id="165" name="Shape 165"/>
          <p:cNvSpPr/>
          <p:nvPr/>
        </p:nvSpPr>
        <p:spPr>
          <a:xfrm>
            <a:off x="3276600" y="6248400"/>
            <a:ext cx="2873832" cy="4470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u="sng">
                <a:solidFill>
                  <a:srgbClr val="008040"/>
                </a:solidFill>
                <a:uFill>
                  <a:solidFill>
                    <a:srgbClr val="008040"/>
                  </a:solidFill>
                </a:uFill>
                <a:hlinkClick r:id="rId6"/>
              </a:defRPr>
            </a:lvl1pPr>
          </a:lstStyle>
          <a:p>
            <a:pPr lvl="0">
              <a:defRPr sz="1800" u="none">
                <a:solidFill>
                  <a:srgbClr val="000000"/>
                </a:solidFill>
                <a:uFillTx/>
              </a:defRPr>
            </a:pPr>
            <a:r>
              <a:rPr sz="2400" u="sng">
                <a:solidFill>
                  <a:srgbClr val="008040"/>
                </a:solidFill>
                <a:uFill>
                  <a:solidFill>
                    <a:srgbClr val="008040"/>
                  </a:solidFill>
                </a:uFill>
                <a:hlinkClick r:id="rId6"/>
              </a:rPr>
              <a:t>Spherical Harmonics</a:t>
            </a:r>
          </a:p>
        </p:txBody>
      </p:sp>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body" idx="1"/>
          </p:nvPr>
        </p:nvSpPr>
        <p:spPr>
          <a:xfrm>
            <a:off x="2286000" y="76200"/>
            <a:ext cx="5943600" cy="533400"/>
          </a:xfrm>
          <a:prstGeom prst="rect">
            <a:avLst/>
          </a:prstGeom>
        </p:spPr>
        <p:txBody>
          <a:bodyPr lIns="0" tIns="0" rIns="0" bIns="0">
            <a:normAutofit/>
          </a:bodyPr>
          <a:lstStyle>
            <a:lvl1pPr defTabSz="740663">
              <a:spcBef>
                <a:spcPts val="600"/>
              </a:spcBef>
              <a:defRPr sz="2916">
                <a:solidFill>
                  <a:srgbClr val="FF121E"/>
                </a:solidFill>
              </a:defRPr>
            </a:lvl1pPr>
          </a:lstStyle>
          <a:p>
            <a:pPr lvl="0">
              <a:defRPr sz="1800">
                <a:solidFill>
                  <a:srgbClr val="000000"/>
                </a:solidFill>
              </a:defRPr>
            </a:pPr>
            <a:r>
              <a:rPr sz="2916">
                <a:solidFill>
                  <a:srgbClr val="FF121E"/>
                </a:solidFill>
              </a:rPr>
              <a:t>Continuing…..</a:t>
            </a:r>
          </a:p>
        </p:txBody>
      </p:sp>
      <p:pic>
        <p:nvPicPr>
          <p:cNvPr id="168" name="image.pdf"/>
          <p:cNvPicPr/>
          <p:nvPr/>
        </p:nvPicPr>
        <p:blipFill>
          <a:blip r:embed="rId3">
            <a:extLst/>
          </a:blip>
          <a:stretch>
            <a:fillRect/>
          </a:stretch>
        </p:blipFill>
        <p:spPr>
          <a:xfrm>
            <a:off x="990600" y="685800"/>
            <a:ext cx="2209800" cy="527050"/>
          </a:xfrm>
          <a:prstGeom prst="rect">
            <a:avLst/>
          </a:prstGeom>
          <a:ln w="12700">
            <a:miter lim="400000"/>
          </a:ln>
        </p:spPr>
      </p:pic>
      <p:pic>
        <p:nvPicPr>
          <p:cNvPr id="169" name="image.pdf"/>
          <p:cNvPicPr/>
          <p:nvPr/>
        </p:nvPicPr>
        <p:blipFill>
          <a:blip r:embed="rId4">
            <a:extLst/>
          </a:blip>
          <a:stretch>
            <a:fillRect/>
          </a:stretch>
        </p:blipFill>
        <p:spPr>
          <a:xfrm>
            <a:off x="1012825" y="1168400"/>
            <a:ext cx="3482975" cy="522288"/>
          </a:xfrm>
          <a:prstGeom prst="rect">
            <a:avLst/>
          </a:prstGeom>
          <a:ln w="12700">
            <a:miter lim="400000"/>
          </a:ln>
        </p:spPr>
      </p:pic>
      <p:pic>
        <p:nvPicPr>
          <p:cNvPr id="170" name="image.pdf"/>
          <p:cNvPicPr/>
          <p:nvPr/>
        </p:nvPicPr>
        <p:blipFill>
          <a:blip r:embed="rId5">
            <a:extLst/>
          </a:blip>
          <a:stretch>
            <a:fillRect/>
          </a:stretch>
        </p:blipFill>
        <p:spPr>
          <a:xfrm>
            <a:off x="990600" y="1600200"/>
            <a:ext cx="4114800" cy="546100"/>
          </a:xfrm>
          <a:prstGeom prst="rect">
            <a:avLst/>
          </a:prstGeom>
          <a:ln w="12700">
            <a:miter lim="400000"/>
          </a:ln>
        </p:spPr>
      </p:pic>
      <p:pic>
        <p:nvPicPr>
          <p:cNvPr id="171" name="image.pdf"/>
          <p:cNvPicPr/>
          <p:nvPr/>
        </p:nvPicPr>
        <p:blipFill>
          <a:blip r:embed="rId6">
            <a:extLst/>
          </a:blip>
          <a:stretch>
            <a:fillRect/>
          </a:stretch>
        </p:blipFill>
        <p:spPr>
          <a:xfrm>
            <a:off x="6629400" y="688975"/>
            <a:ext cx="1828800" cy="758825"/>
          </a:xfrm>
          <a:prstGeom prst="rect">
            <a:avLst/>
          </a:prstGeom>
          <a:ln w="12700">
            <a:miter lim="400000"/>
          </a:ln>
        </p:spPr>
      </p:pic>
      <p:pic>
        <p:nvPicPr>
          <p:cNvPr id="172" name="image.pdf"/>
          <p:cNvPicPr/>
          <p:nvPr/>
        </p:nvPicPr>
        <p:blipFill>
          <a:blip r:embed="rId7">
            <a:extLst/>
          </a:blip>
          <a:stretch>
            <a:fillRect/>
          </a:stretch>
        </p:blipFill>
        <p:spPr>
          <a:xfrm>
            <a:off x="7086600" y="1470025"/>
            <a:ext cx="1395413" cy="815975"/>
          </a:xfrm>
          <a:prstGeom prst="rect">
            <a:avLst/>
          </a:prstGeom>
          <a:ln w="12700">
            <a:miter lim="400000"/>
          </a:ln>
        </p:spPr>
      </p:pic>
      <p:pic>
        <p:nvPicPr>
          <p:cNvPr id="173" name="image.pdf"/>
          <p:cNvPicPr/>
          <p:nvPr/>
        </p:nvPicPr>
        <p:blipFill>
          <a:blip r:embed="rId8">
            <a:extLst/>
          </a:blip>
          <a:stretch>
            <a:fillRect/>
          </a:stretch>
        </p:blipFill>
        <p:spPr>
          <a:xfrm>
            <a:off x="3048000" y="2971800"/>
            <a:ext cx="3200400" cy="847725"/>
          </a:xfrm>
          <a:prstGeom prst="rect">
            <a:avLst/>
          </a:prstGeom>
          <a:ln w="12700">
            <a:miter lim="400000"/>
          </a:ln>
        </p:spPr>
      </p:pic>
      <p:sp>
        <p:nvSpPr>
          <p:cNvPr id="174" name="Shape 174"/>
          <p:cNvSpPr/>
          <p:nvPr/>
        </p:nvSpPr>
        <p:spPr>
          <a:xfrm>
            <a:off x="1600200" y="2514600"/>
            <a:ext cx="6391980"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solidFill>
                  <a:srgbClr val="0023D3"/>
                </a:solidFill>
              </a:defRPr>
            </a:lvl1pPr>
          </a:lstStyle>
          <a:p>
            <a:pPr lvl="0">
              <a:defRPr>
                <a:solidFill>
                  <a:srgbClr val="000000"/>
                </a:solidFill>
              </a:defRPr>
            </a:pPr>
            <a:r>
              <a:rPr>
                <a:solidFill>
                  <a:srgbClr val="0023D3"/>
                </a:solidFill>
              </a:rPr>
              <a:t>[So for example the continuity (mass conservation) equation]</a:t>
            </a:r>
          </a:p>
        </p:txBody>
      </p:sp>
      <p:sp>
        <p:nvSpPr>
          <p:cNvPr id="175" name="Shape 175"/>
          <p:cNvSpPr/>
          <p:nvPr/>
        </p:nvSpPr>
        <p:spPr>
          <a:xfrm>
            <a:off x="304800" y="3962400"/>
            <a:ext cx="8107596" cy="19583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t>…. Substitute the expansions for velocity, stress, with those for pressure and </a:t>
            </a:r>
          </a:p>
          <a:p>
            <a:pPr lvl="0">
              <a:defRPr sz="1800"/>
            </a:pPr>
            <a:r>
              <a:t>density… We end with 6 coupled ODEs</a:t>
            </a:r>
          </a:p>
          <a:p>
            <a:pPr lvl="0">
              <a:defRPr sz="1800"/>
            </a:pPr>
            <a:endParaRPr/>
          </a:p>
          <a:p>
            <a:pPr lvl="0">
              <a:defRPr sz="1800"/>
            </a:pPr>
            <a:r>
              <a:t>…..We could solve NUMERICALLY… but if we perform a simple variable </a:t>
            </a:r>
          </a:p>
          <a:p>
            <a:pPr lvl="0">
              <a:defRPr sz="1800"/>
            </a:pPr>
            <a:r>
              <a:t>substitution for each spherical harmonic coefficient</a:t>
            </a:r>
          </a:p>
          <a:p>
            <a:pPr lvl="0">
              <a:defRPr sz="1800"/>
            </a:pPr>
            <a:endParaRPr/>
          </a:p>
          <a:p>
            <a:pPr lvl="0">
              <a:defRPr sz="1800"/>
            </a:pPr>
            <a:r>
              <a:t>….. We get two nicely defined differential equations</a:t>
            </a:r>
          </a:p>
        </p:txBody>
      </p:sp>
      <p:sp>
        <p:nvSpPr>
          <p:cNvPr id="176" name="Shape 176"/>
          <p:cNvSpPr/>
          <p:nvPr/>
        </p:nvSpPr>
        <p:spPr>
          <a:xfrm>
            <a:off x="1524000" y="6477000"/>
            <a:ext cx="6146414"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vl1pPr>
          </a:lstStyle>
          <a:p>
            <a:pPr lvl="0">
              <a:defRPr sz="1800"/>
            </a:pPr>
            <a:r>
              <a:rPr sz="1200"/>
              <a:t>[See Hager and O’Connell, 1979 and 1981 or better yet, ask Guy for his lecture notes!!!]</a:t>
            </a: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2590800" y="76200"/>
            <a:ext cx="5562600" cy="609600"/>
          </a:xfrm>
          <a:prstGeom prst="rect">
            <a:avLst/>
          </a:prstGeom>
        </p:spPr>
        <p:txBody>
          <a:bodyPr lIns="0" tIns="0" rIns="0" bIns="0">
            <a:normAutofit/>
          </a:bodyPr>
          <a:lstStyle>
            <a:lvl1pPr algn="l" defTabSz="877823">
              <a:defRPr sz="3455" i="0">
                <a:solidFill>
                  <a:srgbClr val="0602FF"/>
                </a:solidFill>
              </a:defRPr>
            </a:lvl1pPr>
          </a:lstStyle>
          <a:p>
            <a:pPr lvl="0">
              <a:defRPr sz="1800">
                <a:solidFill>
                  <a:srgbClr val="000000"/>
                </a:solidFill>
              </a:defRPr>
            </a:pPr>
            <a:r>
              <a:rPr sz="3455">
                <a:solidFill>
                  <a:srgbClr val="0602FF"/>
                </a:solidFill>
              </a:rPr>
              <a:t>Propagator Matrices</a:t>
            </a:r>
          </a:p>
        </p:txBody>
      </p:sp>
      <p:sp>
        <p:nvSpPr>
          <p:cNvPr id="181" name="Shape 181"/>
          <p:cNvSpPr/>
          <p:nvPr/>
        </p:nvSpPr>
        <p:spPr>
          <a:xfrm>
            <a:off x="2481262" y="9428162"/>
            <a:ext cx="2448834" cy="306317"/>
          </a:xfrm>
          <a:prstGeom prst="rect">
            <a:avLst/>
          </a:prstGeom>
          <a:ln w="12700">
            <a:miter lim="400000"/>
          </a:ln>
          <a:extLst>
            <a:ext uri="{C572A759-6A51-4108-AA02-DFA0A04FC94B}">
              <ma14:wrappingTextBoxFlag xmlns:ma14="http://schemas.microsoft.com/office/mac/drawingml/2011/main" val="1"/>
            </a:ext>
          </a:extLst>
        </p:spPr>
        <p:txBody>
          <a:bodyPr wrap="none" lIns="48324" tIns="48324" rIns="48324" bIns="48324">
            <a:spAutoFit/>
          </a:bodyPr>
          <a:lstStyle/>
          <a:p>
            <a:pPr lvl="0" defTabSz="966787">
              <a:defRPr sz="1800"/>
            </a:pPr>
            <a:r>
              <a:rPr sz="1500">
                <a:solidFill>
                  <a:srgbClr val="008080"/>
                </a:solidFill>
                <a:latin typeface="Arial Bold"/>
                <a:ea typeface="Arial Bold"/>
                <a:cs typeface="Arial Bold"/>
                <a:sym typeface="Arial Bold"/>
              </a:rPr>
              <a:t>[</a:t>
            </a:r>
            <a:r>
              <a:rPr sz="1500" b="1" i="1">
                <a:solidFill>
                  <a:srgbClr val="008080"/>
                </a:solidFill>
                <a:latin typeface="Arial"/>
                <a:ea typeface="Arial"/>
                <a:cs typeface="Arial"/>
                <a:sym typeface="Arial"/>
              </a:rPr>
              <a:t>Hager &amp; O’Connell</a:t>
            </a:r>
            <a:r>
              <a:rPr sz="1500">
                <a:solidFill>
                  <a:srgbClr val="008080"/>
                </a:solidFill>
                <a:latin typeface="Arial Bold"/>
                <a:ea typeface="Arial Bold"/>
                <a:cs typeface="Arial Bold"/>
                <a:sym typeface="Arial Bold"/>
              </a:rPr>
              <a:t>, 1979]</a:t>
            </a:r>
          </a:p>
        </p:txBody>
      </p:sp>
      <p:pic>
        <p:nvPicPr>
          <p:cNvPr id="182" name="image.pdf"/>
          <p:cNvPicPr/>
          <p:nvPr/>
        </p:nvPicPr>
        <p:blipFill>
          <a:blip r:embed="rId2">
            <a:extLst/>
          </a:blip>
          <a:stretch>
            <a:fillRect/>
          </a:stretch>
        </p:blipFill>
        <p:spPr>
          <a:xfrm>
            <a:off x="2286000" y="762000"/>
            <a:ext cx="5724525" cy="3740150"/>
          </a:xfrm>
          <a:prstGeom prst="rect">
            <a:avLst/>
          </a:prstGeom>
          <a:ln w="12700">
            <a:miter lim="400000"/>
          </a:ln>
        </p:spPr>
      </p:pic>
      <p:sp>
        <p:nvSpPr>
          <p:cNvPr id="183" name="Shape 183"/>
          <p:cNvSpPr/>
          <p:nvPr/>
        </p:nvSpPr>
        <p:spPr>
          <a:xfrm>
            <a:off x="5105400" y="1144587"/>
            <a:ext cx="1081606"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lvl1pPr>
          </a:lstStyle>
          <a:p>
            <a:pPr lvl="0"/>
            <a:r>
              <a:t>[Poloidal]</a:t>
            </a:r>
          </a:p>
        </p:txBody>
      </p:sp>
      <p:sp>
        <p:nvSpPr>
          <p:cNvPr id="184" name="Shape 184"/>
          <p:cNvSpPr/>
          <p:nvPr/>
        </p:nvSpPr>
        <p:spPr>
          <a:xfrm>
            <a:off x="4343400" y="2058987"/>
            <a:ext cx="1090536"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lvl1pPr>
          </a:lstStyle>
          <a:p>
            <a:pPr lvl="0"/>
            <a:r>
              <a:t>[Toroidal]</a:t>
            </a:r>
          </a:p>
        </p:txBody>
      </p:sp>
      <p:pic>
        <p:nvPicPr>
          <p:cNvPr id="185" name="image.pdf"/>
          <p:cNvPicPr/>
          <p:nvPr/>
        </p:nvPicPr>
        <p:blipFill>
          <a:blip r:embed="rId3">
            <a:extLst/>
          </a:blip>
          <a:stretch>
            <a:fillRect/>
          </a:stretch>
        </p:blipFill>
        <p:spPr>
          <a:xfrm>
            <a:off x="6324600" y="1531937"/>
            <a:ext cx="1676400" cy="373063"/>
          </a:xfrm>
          <a:prstGeom prst="rect">
            <a:avLst/>
          </a:prstGeom>
          <a:ln w="12700">
            <a:miter lim="400000"/>
          </a:ln>
        </p:spPr>
      </p:pic>
      <p:sp>
        <p:nvSpPr>
          <p:cNvPr id="186" name="Shape 186"/>
          <p:cNvSpPr/>
          <p:nvPr/>
        </p:nvSpPr>
        <p:spPr>
          <a:xfrm>
            <a:off x="1981200" y="2971800"/>
            <a:ext cx="5799384" cy="624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a:solidFill>
                  <a:srgbClr val="FF121E"/>
                </a:solidFill>
              </a:rPr>
              <a:t>These equations can be solved via Propagator matrices</a:t>
            </a:r>
          </a:p>
          <a:p>
            <a:pPr lvl="0">
              <a:defRPr sz="1800"/>
            </a:pPr>
            <a:r>
              <a:rPr>
                <a:solidFill>
                  <a:srgbClr val="FF121E"/>
                </a:solidFill>
              </a:rPr>
              <a:t>[See Gantmacher] </a:t>
            </a:r>
          </a:p>
        </p:txBody>
      </p:sp>
      <p:sp>
        <p:nvSpPr>
          <p:cNvPr id="187" name="Shape 187"/>
          <p:cNvSpPr/>
          <p:nvPr/>
        </p:nvSpPr>
        <p:spPr>
          <a:xfrm>
            <a:off x="609600" y="4572000"/>
            <a:ext cx="7789699"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lvl1pPr>
          </a:lstStyle>
          <a:p>
            <a:pPr lvl="0"/>
            <a:r>
              <a:t>We can now solve for velocities and stresses at any depth once P is known!</a:t>
            </a:r>
          </a:p>
        </p:txBody>
      </p:sp>
      <p:sp>
        <p:nvSpPr>
          <p:cNvPr id="188" name="Shape 188"/>
          <p:cNvSpPr/>
          <p:nvPr/>
        </p:nvSpPr>
        <p:spPr>
          <a:xfrm>
            <a:off x="1524000" y="5486400"/>
            <a:ext cx="6505809"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1400"/>
              <a:t>Boundary Conditions: Continuity of velocity and stresses at boundary interfaces</a:t>
            </a:r>
          </a:p>
          <a:p>
            <a:pPr lvl="0">
              <a:defRPr sz="1800"/>
            </a:pPr>
            <a:r>
              <a:rPr sz="1400"/>
              <a:t>Use: Free-slip at CMB; Free-slip or no-slip at surface</a:t>
            </a:r>
          </a:p>
        </p:txBody>
      </p:sp>
      <p:grpSp>
        <p:nvGrpSpPr>
          <p:cNvPr id="193" name="Group 193"/>
          <p:cNvGrpSpPr/>
          <p:nvPr/>
        </p:nvGrpSpPr>
        <p:grpSpPr>
          <a:xfrm>
            <a:off x="2895599" y="914400"/>
            <a:ext cx="3754586" cy="5106988"/>
            <a:chOff x="0" y="0"/>
            <a:chExt cx="3754584" cy="5106987"/>
          </a:xfrm>
        </p:grpSpPr>
        <p:grpSp>
          <p:nvGrpSpPr>
            <p:cNvPr id="191" name="Group 191"/>
            <p:cNvGrpSpPr/>
            <p:nvPr/>
          </p:nvGrpSpPr>
          <p:grpSpPr>
            <a:xfrm>
              <a:off x="0" y="371364"/>
              <a:ext cx="3754585" cy="4735624"/>
              <a:chOff x="0" y="0"/>
              <a:chExt cx="3754584" cy="4735622"/>
            </a:xfrm>
          </p:grpSpPr>
          <p:pic>
            <p:nvPicPr>
              <p:cNvPr id="189" name="image.png"/>
              <p:cNvPicPr/>
              <p:nvPr/>
            </p:nvPicPr>
            <p:blipFill>
              <a:blip r:embed="rId4">
                <a:extLst/>
              </a:blip>
              <a:stretch>
                <a:fillRect/>
              </a:stretch>
            </p:blipFill>
            <p:spPr>
              <a:xfrm>
                <a:off x="21611" y="0"/>
                <a:ext cx="3732974" cy="2983875"/>
              </a:xfrm>
              <a:prstGeom prst="rect">
                <a:avLst/>
              </a:prstGeom>
              <a:ln w="12700" cap="flat">
                <a:noFill/>
                <a:miter lim="400000"/>
              </a:ln>
              <a:effectLst/>
            </p:spPr>
          </p:pic>
          <p:pic>
            <p:nvPicPr>
              <p:cNvPr id="190" name="image.png"/>
              <p:cNvPicPr/>
              <p:nvPr/>
            </p:nvPicPr>
            <p:blipFill>
              <a:blip r:embed="rId5">
                <a:extLst/>
              </a:blip>
              <a:stretch>
                <a:fillRect/>
              </a:stretch>
            </p:blipFill>
            <p:spPr>
              <a:xfrm>
                <a:off x="0" y="2995389"/>
                <a:ext cx="3732974" cy="1740234"/>
              </a:xfrm>
              <a:prstGeom prst="rect">
                <a:avLst/>
              </a:prstGeom>
              <a:ln w="12700" cap="flat">
                <a:noFill/>
                <a:miter lim="400000"/>
              </a:ln>
              <a:effectLst/>
            </p:spPr>
          </p:pic>
        </p:grpSp>
        <p:sp>
          <p:nvSpPr>
            <p:cNvPr id="192" name="Shape 192"/>
            <p:cNvSpPr/>
            <p:nvPr/>
          </p:nvSpPr>
          <p:spPr>
            <a:xfrm>
              <a:off x="479768" y="0"/>
              <a:ext cx="2757589"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defTabSz="828675">
                <a:tabLst>
                  <a:tab pos="647700" algn="l"/>
                  <a:tab pos="1308100" algn="l"/>
                  <a:tab pos="1968500" algn="l"/>
                  <a:tab pos="2616200" algn="l"/>
                </a:tabLst>
                <a:defRPr sz="1800" b="1">
                  <a:latin typeface="Helvetica (CE)"/>
                  <a:ea typeface="Helvetica (CE)"/>
                  <a:cs typeface="Helvetica (CE)"/>
                  <a:sym typeface="Helvetica (CE)"/>
                </a:defRPr>
              </a:lvl1pPr>
            </a:lstStyle>
            <a:p>
              <a:pPr lvl="0">
                <a:defRPr b="0"/>
              </a:pPr>
              <a:r>
                <a:rPr b="1"/>
                <a:t>Computing Mantle Flow</a:t>
              </a: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xit" presetSubtype="10" fill="hold" grpId="1" nodeType="clickEffect">
                                  <p:stCondLst>
                                    <p:cond delay="0"/>
                                  </p:stCondLst>
                                  <p:iterate>
                                    <p:tmAbs val="0"/>
                                  </p:iterate>
                                  <p:childTnLst>
                                    <p:animEffect transition="out" filter="blinds(horizontal)">
                                      <p:cBhvr>
                                        <p:cTn id="6" dur="500" fill="hold"/>
                                        <p:tgtEl>
                                          <p:spTgt spid="180"/>
                                        </p:tgtEl>
                                      </p:cBhvr>
                                    </p:animEffect>
                                    <p:set>
                                      <p:cBhvr>
                                        <p:cTn id="7" fill="hold">
                                          <p:stCondLst>
                                            <p:cond delay="499"/>
                                          </p:stCondLst>
                                        </p:cTn>
                                        <p:tgtEl>
                                          <p:spTgt spid="180"/>
                                        </p:tgtEl>
                                        <p:attrNameLst>
                                          <p:attrName>style.visibility</p:attrName>
                                        </p:attrNameLst>
                                      </p:cBhvr>
                                      <p:to>
                                        <p:strVal val="hidden"/>
                                      </p:to>
                                    </p:set>
                                  </p:childTnLst>
                                </p:cTn>
                              </p:par>
                            </p:childTnLst>
                          </p:cTn>
                        </p:par>
                        <p:par>
                          <p:cTn id="8" fill="hold">
                            <p:stCondLst>
                              <p:cond delay="500"/>
                            </p:stCondLst>
                            <p:childTnLst>
                              <p:par>
                                <p:cTn id="9" presetID="3" presetClass="exit" presetSubtype="10" fill="hold" grpId="2" nodeType="afterEffect">
                                  <p:stCondLst>
                                    <p:cond delay="0"/>
                                  </p:stCondLst>
                                  <p:iterate>
                                    <p:tmAbs val="0"/>
                                  </p:iterate>
                                  <p:childTnLst>
                                    <p:animEffect transition="out" filter="blinds(horizontal)">
                                      <p:cBhvr>
                                        <p:cTn id="10" dur="500" fill="hold"/>
                                        <p:tgtEl>
                                          <p:spTgt spid="181"/>
                                        </p:tgtEl>
                                      </p:cBhvr>
                                    </p:animEffect>
                                    <p:set>
                                      <p:cBhvr>
                                        <p:cTn id="11" fill="hold">
                                          <p:stCondLst>
                                            <p:cond delay="499"/>
                                          </p:stCondLst>
                                        </p:cTn>
                                        <p:tgtEl>
                                          <p:spTgt spid="181"/>
                                        </p:tgtEl>
                                        <p:attrNameLst>
                                          <p:attrName>style.visibility</p:attrName>
                                        </p:attrNameLst>
                                      </p:cBhvr>
                                      <p:to>
                                        <p:strVal val="hidden"/>
                                      </p:to>
                                    </p:set>
                                  </p:childTnLst>
                                </p:cTn>
                              </p:par>
                            </p:childTnLst>
                          </p:cTn>
                        </p:par>
                        <p:par>
                          <p:cTn id="12" fill="hold">
                            <p:stCondLst>
                              <p:cond delay="1000"/>
                            </p:stCondLst>
                            <p:childTnLst>
                              <p:par>
                                <p:cTn id="13" presetID="3" presetClass="exit" presetSubtype="10" fill="hold" grpId="3" nodeType="afterEffect">
                                  <p:stCondLst>
                                    <p:cond delay="0"/>
                                  </p:stCondLst>
                                  <p:iterate>
                                    <p:tmAbs val="0"/>
                                  </p:iterate>
                                  <p:childTnLst>
                                    <p:animEffect transition="out" filter="blinds(horizontal)">
                                      <p:cBhvr>
                                        <p:cTn id="14" dur="500" fill="hold"/>
                                        <p:tgtEl>
                                          <p:spTgt spid="182"/>
                                        </p:tgtEl>
                                      </p:cBhvr>
                                    </p:animEffect>
                                    <p:set>
                                      <p:cBhvr>
                                        <p:cTn id="15" fill="hold">
                                          <p:stCondLst>
                                            <p:cond delay="499"/>
                                          </p:stCondLst>
                                        </p:cTn>
                                        <p:tgtEl>
                                          <p:spTgt spid="182"/>
                                        </p:tgtEl>
                                        <p:attrNameLst>
                                          <p:attrName>style.visibility</p:attrName>
                                        </p:attrNameLst>
                                      </p:cBhvr>
                                      <p:to>
                                        <p:strVal val="hidden"/>
                                      </p:to>
                                    </p:set>
                                  </p:childTnLst>
                                </p:cTn>
                              </p:par>
                            </p:childTnLst>
                          </p:cTn>
                        </p:par>
                        <p:par>
                          <p:cTn id="16" fill="hold">
                            <p:stCondLst>
                              <p:cond delay="1500"/>
                            </p:stCondLst>
                            <p:childTnLst>
                              <p:par>
                                <p:cTn id="17" presetID="3" presetClass="exit" presetSubtype="10" fill="hold" grpId="4" nodeType="afterEffect">
                                  <p:stCondLst>
                                    <p:cond delay="0"/>
                                  </p:stCondLst>
                                  <p:iterate>
                                    <p:tmAbs val="0"/>
                                  </p:iterate>
                                  <p:childTnLst>
                                    <p:animEffect transition="out" filter="blinds(horizontal)">
                                      <p:cBhvr>
                                        <p:cTn id="18" dur="500" fill="hold"/>
                                        <p:tgtEl>
                                          <p:spTgt spid="185"/>
                                        </p:tgtEl>
                                      </p:cBhvr>
                                    </p:animEffect>
                                    <p:set>
                                      <p:cBhvr>
                                        <p:cTn id="19" fill="hold">
                                          <p:stCondLst>
                                            <p:cond delay="499"/>
                                          </p:stCondLst>
                                        </p:cTn>
                                        <p:tgtEl>
                                          <p:spTgt spid="185"/>
                                        </p:tgtEl>
                                        <p:attrNameLst>
                                          <p:attrName>style.visibility</p:attrName>
                                        </p:attrNameLst>
                                      </p:cBhvr>
                                      <p:to>
                                        <p:strVal val="hidden"/>
                                      </p:to>
                                    </p:set>
                                  </p:childTnLst>
                                </p:cTn>
                              </p:par>
                            </p:childTnLst>
                          </p:cTn>
                        </p:par>
                        <p:par>
                          <p:cTn id="20" fill="hold">
                            <p:stCondLst>
                              <p:cond delay="2000"/>
                            </p:stCondLst>
                            <p:childTnLst>
                              <p:par>
                                <p:cTn id="21" presetID="3" presetClass="exit" presetSubtype="10" fill="hold" grpId="5" nodeType="afterEffect">
                                  <p:stCondLst>
                                    <p:cond delay="0"/>
                                  </p:stCondLst>
                                  <p:iterate>
                                    <p:tmAbs val="0"/>
                                  </p:iterate>
                                  <p:childTnLst>
                                    <p:animEffect transition="out" filter="blinds(horizontal)">
                                      <p:cBhvr>
                                        <p:cTn id="22" dur="500" fill="hold"/>
                                        <p:tgtEl>
                                          <p:spTgt spid="187"/>
                                        </p:tgtEl>
                                      </p:cBhvr>
                                    </p:animEffect>
                                    <p:set>
                                      <p:cBhvr>
                                        <p:cTn id="23" fill="hold">
                                          <p:stCondLst>
                                            <p:cond delay="499"/>
                                          </p:stCondLst>
                                        </p:cTn>
                                        <p:tgtEl>
                                          <p:spTgt spid="187"/>
                                        </p:tgtEl>
                                        <p:attrNameLst>
                                          <p:attrName>style.visibility</p:attrName>
                                        </p:attrNameLst>
                                      </p:cBhvr>
                                      <p:to>
                                        <p:strVal val="hidden"/>
                                      </p:to>
                                    </p:set>
                                  </p:childTnLst>
                                </p:cTn>
                              </p:par>
                            </p:childTnLst>
                          </p:cTn>
                        </p:par>
                        <p:par>
                          <p:cTn id="24" fill="hold">
                            <p:stCondLst>
                              <p:cond delay="2500"/>
                            </p:stCondLst>
                            <p:childTnLst>
                              <p:par>
                                <p:cTn id="25" presetID="3" presetClass="exit" presetSubtype="10" fill="hold" grpId="6" nodeType="afterEffect">
                                  <p:stCondLst>
                                    <p:cond delay="0"/>
                                  </p:stCondLst>
                                  <p:iterate>
                                    <p:tmAbs val="0"/>
                                  </p:iterate>
                                  <p:childTnLst>
                                    <p:animEffect transition="out" filter="blinds(horizontal)">
                                      <p:cBhvr>
                                        <p:cTn id="26" dur="500" fill="hold"/>
                                        <p:tgtEl>
                                          <p:spTgt spid="188"/>
                                        </p:tgtEl>
                                      </p:cBhvr>
                                    </p:animEffect>
                                    <p:set>
                                      <p:cBhvr>
                                        <p:cTn id="27" fill="hold">
                                          <p:stCondLst>
                                            <p:cond delay="499"/>
                                          </p:stCondLst>
                                        </p:cTn>
                                        <p:tgtEl>
                                          <p:spTgt spid="188"/>
                                        </p:tgtEl>
                                        <p:attrNameLst>
                                          <p:attrName>style.visibility</p:attrName>
                                        </p:attrNameLst>
                                      </p:cBhvr>
                                      <p:to>
                                        <p:strVal val="hidden"/>
                                      </p:to>
                                    </p:set>
                                  </p:childTnLst>
                                </p:cTn>
                              </p:par>
                            </p:childTnLst>
                          </p:cTn>
                        </p:par>
                        <p:par>
                          <p:cTn id="28" fill="hold">
                            <p:stCondLst>
                              <p:cond delay="3000"/>
                            </p:stCondLst>
                            <p:childTnLst>
                              <p:par>
                                <p:cTn id="29" presetID="3" presetClass="exit" presetSubtype="10" fill="hold" grpId="7" nodeType="afterEffect">
                                  <p:stCondLst>
                                    <p:cond delay="0"/>
                                  </p:stCondLst>
                                  <p:iterate>
                                    <p:tmAbs val="0"/>
                                  </p:iterate>
                                  <p:childTnLst>
                                    <p:animEffect transition="out" filter="blinds(horizontal)">
                                      <p:cBhvr>
                                        <p:cTn id="30" dur="500" fill="hold"/>
                                        <p:tgtEl>
                                          <p:spTgt spid="184"/>
                                        </p:tgtEl>
                                      </p:cBhvr>
                                    </p:animEffect>
                                    <p:set>
                                      <p:cBhvr>
                                        <p:cTn id="31" fill="hold">
                                          <p:stCondLst>
                                            <p:cond delay="499"/>
                                          </p:stCondLst>
                                        </p:cTn>
                                        <p:tgtEl>
                                          <p:spTgt spid="184"/>
                                        </p:tgtEl>
                                        <p:attrNameLst>
                                          <p:attrName>style.visibility</p:attrName>
                                        </p:attrNameLst>
                                      </p:cBhvr>
                                      <p:to>
                                        <p:strVal val="hidden"/>
                                      </p:to>
                                    </p:set>
                                  </p:childTnLst>
                                </p:cTn>
                              </p:par>
                            </p:childTnLst>
                          </p:cTn>
                        </p:par>
                        <p:par>
                          <p:cTn id="32" fill="hold">
                            <p:stCondLst>
                              <p:cond delay="3500"/>
                            </p:stCondLst>
                            <p:childTnLst>
                              <p:par>
                                <p:cTn id="33" presetID="3" presetClass="exit" presetSubtype="10" fill="hold" grpId="8" nodeType="afterEffect">
                                  <p:stCondLst>
                                    <p:cond delay="0"/>
                                  </p:stCondLst>
                                  <p:iterate>
                                    <p:tmAbs val="0"/>
                                  </p:iterate>
                                  <p:childTnLst>
                                    <p:animEffect transition="out" filter="blinds(horizontal)">
                                      <p:cBhvr>
                                        <p:cTn id="34" dur="500" fill="hold"/>
                                        <p:tgtEl>
                                          <p:spTgt spid="183"/>
                                        </p:tgtEl>
                                      </p:cBhvr>
                                    </p:animEffect>
                                    <p:set>
                                      <p:cBhvr>
                                        <p:cTn id="35" fill="hold">
                                          <p:stCondLst>
                                            <p:cond delay="499"/>
                                          </p:stCondLst>
                                        </p:cTn>
                                        <p:tgtEl>
                                          <p:spTgt spid="183"/>
                                        </p:tgtEl>
                                        <p:attrNameLst>
                                          <p:attrName>style.visibility</p:attrName>
                                        </p:attrNameLst>
                                      </p:cBhvr>
                                      <p:to>
                                        <p:strVal val="hidden"/>
                                      </p:to>
                                    </p:set>
                                  </p:childTnLst>
                                </p:cTn>
                              </p:par>
                            </p:childTnLst>
                          </p:cTn>
                        </p:par>
                        <p:par>
                          <p:cTn id="36" fill="hold">
                            <p:stCondLst>
                              <p:cond delay="4000"/>
                            </p:stCondLst>
                            <p:childTnLst>
                              <p:par>
                                <p:cTn id="37" presetID="3" presetClass="exit" presetSubtype="10" fill="hold" grpId="9" nodeType="afterEffect">
                                  <p:stCondLst>
                                    <p:cond delay="0"/>
                                  </p:stCondLst>
                                  <p:iterate>
                                    <p:tmAbs val="0"/>
                                  </p:iterate>
                                  <p:childTnLst>
                                    <p:animEffect transition="out" filter="blinds(horizontal)">
                                      <p:cBhvr>
                                        <p:cTn id="38" dur="500" fill="hold"/>
                                        <p:tgtEl>
                                          <p:spTgt spid="186"/>
                                        </p:tgtEl>
                                      </p:cBhvr>
                                    </p:animEffect>
                                    <p:set>
                                      <p:cBhvr>
                                        <p:cTn id="39" fill="hold">
                                          <p:stCondLst>
                                            <p:cond delay="499"/>
                                          </p:stCondLst>
                                        </p:cTn>
                                        <p:tgtEl>
                                          <p:spTgt spid="186"/>
                                        </p:tgtEl>
                                        <p:attrNameLst>
                                          <p:attrName>style.visibility</p:attrName>
                                        </p:attrNameLst>
                                      </p:cBhvr>
                                      <p:to>
                                        <p:strVal val="hidden"/>
                                      </p:to>
                                    </p:set>
                                  </p:childTnLst>
                                </p:cTn>
                              </p:par>
                            </p:childTnLst>
                          </p:cTn>
                        </p:par>
                        <p:par>
                          <p:cTn id="40" fill="hold">
                            <p:stCondLst>
                              <p:cond delay="4500"/>
                            </p:stCondLst>
                            <p:childTnLst>
                              <p:par>
                                <p:cTn id="41" presetID="1" presetClass="entr" presetSubtype="0" fill="hold" grpId="10" nodeType="afterEffect">
                                  <p:stCondLst>
                                    <p:cond delay="0"/>
                                  </p:stCondLst>
                                  <p:iterate>
                                    <p:tmAbs val="0"/>
                                  </p:iterate>
                                  <p:childTnLst>
                                    <p:set>
                                      <p:cBhvr>
                                        <p:cTn id="42" fill="hold"/>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1" animBg="1" advAuto="0"/>
      <p:bldP spid="181" grpId="2" animBg="1" advAuto="0"/>
      <p:bldP spid="182" grpId="3" animBg="1" advAuto="0"/>
      <p:bldP spid="183" grpId="8" animBg="1" advAuto="0"/>
      <p:bldP spid="184" grpId="7" animBg="1" advAuto="0"/>
      <p:bldP spid="185" grpId="4" animBg="1" advAuto="0"/>
      <p:bldP spid="186" grpId="9" animBg="1" advAuto="0"/>
      <p:bldP spid="187" grpId="5" animBg="1" advAuto="0"/>
      <p:bldP spid="188" grpId="6" animBg="1" advAuto="0"/>
      <p:bldP spid="193" grpId="1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jpg"/>
          <p:cNvPicPr/>
          <p:nvPr/>
        </p:nvPicPr>
        <p:blipFill>
          <a:blip r:embed="rId2">
            <a:extLst/>
          </a:blip>
          <a:stretch>
            <a:fillRect/>
          </a:stretch>
        </p:blipFill>
        <p:spPr>
          <a:xfrm>
            <a:off x="2743200" y="685800"/>
            <a:ext cx="5791200" cy="2693988"/>
          </a:xfrm>
          <a:prstGeom prst="rect">
            <a:avLst/>
          </a:prstGeom>
          <a:ln w="12700">
            <a:miter lim="400000"/>
          </a:ln>
        </p:spPr>
      </p:pic>
      <p:pic>
        <p:nvPicPr>
          <p:cNvPr id="38" name="image.jpg"/>
          <p:cNvPicPr/>
          <p:nvPr/>
        </p:nvPicPr>
        <p:blipFill>
          <a:blip r:embed="rId3">
            <a:extLst/>
          </a:blip>
          <a:stretch>
            <a:fillRect/>
          </a:stretch>
        </p:blipFill>
        <p:spPr>
          <a:xfrm>
            <a:off x="76200" y="3916362"/>
            <a:ext cx="3886200" cy="2941638"/>
          </a:xfrm>
          <a:prstGeom prst="rect">
            <a:avLst/>
          </a:prstGeom>
          <a:ln w="12700">
            <a:miter lim="400000"/>
          </a:ln>
        </p:spPr>
      </p:pic>
      <p:sp>
        <p:nvSpPr>
          <p:cNvPr id="39" name="Shape 39"/>
          <p:cNvSpPr/>
          <p:nvPr/>
        </p:nvSpPr>
        <p:spPr>
          <a:xfrm>
            <a:off x="1997075" y="44450"/>
            <a:ext cx="6915483" cy="6248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3600">
                <a:solidFill>
                  <a:srgbClr val="0602FF"/>
                </a:solidFill>
              </a:defRPr>
            </a:lvl1pPr>
          </a:lstStyle>
          <a:p>
            <a:pPr lvl="0">
              <a:defRPr sz="1800">
                <a:solidFill>
                  <a:srgbClr val="000000"/>
                </a:solidFill>
              </a:defRPr>
            </a:pPr>
            <a:r>
              <a:rPr sz="3600">
                <a:solidFill>
                  <a:srgbClr val="0602FF"/>
                </a:solidFill>
              </a:rPr>
              <a:t>Plates		 Mantle Convection </a:t>
            </a:r>
          </a:p>
        </p:txBody>
      </p:sp>
      <p:sp>
        <p:nvSpPr>
          <p:cNvPr id="40" name="Shape 40"/>
          <p:cNvSpPr/>
          <p:nvPr/>
        </p:nvSpPr>
        <p:spPr>
          <a:xfrm>
            <a:off x="3505200" y="381000"/>
            <a:ext cx="1295400" cy="0"/>
          </a:xfrm>
          <a:prstGeom prst="line">
            <a:avLst/>
          </a:prstGeom>
          <a:ln w="38100">
            <a:solidFill>
              <a:srgbClr val="FF0000"/>
            </a:solidFill>
            <a:round/>
            <a:headEnd type="stealth"/>
            <a:tailEnd type="stealth"/>
          </a:ln>
        </p:spPr>
        <p:txBody>
          <a:bodyPr lIns="0" tIns="0" rIns="0" bIns="0"/>
          <a:lstStyle/>
          <a:p>
            <a:pPr lvl="0" defTabSz="457200">
              <a:defRPr sz="1200">
                <a:latin typeface="+mn-lt"/>
                <a:ea typeface="+mn-ea"/>
                <a:cs typeface="+mn-cs"/>
                <a:sym typeface="Helvetica"/>
              </a:defRPr>
            </a:pPr>
            <a:endParaRPr/>
          </a:p>
        </p:txBody>
      </p:sp>
      <p:sp>
        <p:nvSpPr>
          <p:cNvPr id="41" name="Shape 41"/>
          <p:cNvSpPr/>
          <p:nvPr/>
        </p:nvSpPr>
        <p:spPr>
          <a:xfrm>
            <a:off x="3962400" y="6477000"/>
            <a:ext cx="1332642" cy="26425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1200">
                <a:solidFill>
                  <a:srgbClr val="008040"/>
                </a:solidFill>
                <a:latin typeface="Arial"/>
                <a:ea typeface="Arial"/>
                <a:cs typeface="Arial"/>
                <a:sym typeface="Arial"/>
              </a:rPr>
              <a:t>[</a:t>
            </a:r>
            <a:r>
              <a:rPr sz="1200" i="1">
                <a:solidFill>
                  <a:srgbClr val="008040"/>
                </a:solidFill>
                <a:latin typeface="Arial"/>
                <a:ea typeface="Arial"/>
                <a:cs typeface="Arial"/>
                <a:sym typeface="Arial"/>
              </a:rPr>
              <a:t>Zhao et al</a:t>
            </a:r>
            <a:r>
              <a:rPr sz="1200">
                <a:solidFill>
                  <a:srgbClr val="008040"/>
                </a:solidFill>
                <a:latin typeface="Arial"/>
                <a:ea typeface="Arial"/>
                <a:cs typeface="Arial"/>
                <a:sym typeface="Arial"/>
              </a:rPr>
              <a:t>., 1997]</a:t>
            </a:r>
          </a:p>
        </p:txBody>
      </p:sp>
      <p:sp>
        <p:nvSpPr>
          <p:cNvPr id="42" name="Shape 42"/>
          <p:cNvSpPr/>
          <p:nvPr/>
        </p:nvSpPr>
        <p:spPr>
          <a:xfrm>
            <a:off x="4800600" y="4191000"/>
            <a:ext cx="3429000" cy="11582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a:solidFill>
                  <a:srgbClr val="0023D3"/>
                </a:solidFill>
              </a:rPr>
              <a:t>Continuous generation of </a:t>
            </a:r>
            <a:endParaRPr>
              <a:solidFill>
                <a:srgbClr val="0023D3"/>
              </a:solidFill>
              <a:latin typeface="Arial"/>
              <a:ea typeface="Arial"/>
              <a:cs typeface="Arial"/>
              <a:sym typeface="Arial"/>
            </a:endParaRPr>
          </a:p>
          <a:p>
            <a:pPr lvl="0">
              <a:defRPr sz="1800"/>
            </a:pPr>
            <a:r>
              <a:rPr>
                <a:solidFill>
                  <a:srgbClr val="0023D3"/>
                </a:solidFill>
              </a:rPr>
              <a:t>dynamical (thermal) + </a:t>
            </a:r>
            <a:endParaRPr>
              <a:solidFill>
                <a:srgbClr val="0023D3"/>
              </a:solidFill>
              <a:latin typeface="Arial"/>
              <a:ea typeface="Arial"/>
              <a:cs typeface="Arial"/>
              <a:sym typeface="Arial"/>
            </a:endParaRPr>
          </a:p>
          <a:p>
            <a:pPr lvl="0">
              <a:defRPr sz="1800"/>
            </a:pPr>
            <a:r>
              <a:rPr>
                <a:solidFill>
                  <a:srgbClr val="0023D3"/>
                </a:solidFill>
              </a:rPr>
              <a:t>geochemical (compositional) = seismic heterogeneity</a:t>
            </a:r>
          </a:p>
        </p:txBody>
      </p:sp>
      <p:grpSp>
        <p:nvGrpSpPr>
          <p:cNvPr id="46" name="Group 46"/>
          <p:cNvGrpSpPr/>
          <p:nvPr/>
        </p:nvGrpSpPr>
        <p:grpSpPr>
          <a:xfrm>
            <a:off x="4267200" y="4572000"/>
            <a:ext cx="533401" cy="1344168"/>
            <a:chOff x="0" y="0"/>
            <a:chExt cx="533400" cy="1344167"/>
          </a:xfrm>
        </p:grpSpPr>
        <p:sp>
          <p:nvSpPr>
            <p:cNvPr id="43" name="Shape 43"/>
            <p:cNvSpPr/>
            <p:nvPr/>
          </p:nvSpPr>
          <p:spPr>
            <a:xfrm>
              <a:off x="0" y="0"/>
              <a:ext cx="533401" cy="1344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3454"/>
                    <a:pt x="0" y="7714"/>
                  </a:cubicBezTo>
                  <a:lnTo>
                    <a:pt x="0" y="12122"/>
                  </a:lnTo>
                  <a:cubicBezTo>
                    <a:pt x="0" y="15392"/>
                    <a:pt x="5770" y="18306"/>
                    <a:pt x="14400" y="19396"/>
                  </a:cubicBezTo>
                  <a:lnTo>
                    <a:pt x="14400" y="21600"/>
                  </a:lnTo>
                  <a:lnTo>
                    <a:pt x="21600" y="17633"/>
                  </a:lnTo>
                  <a:lnTo>
                    <a:pt x="14400" y="12784"/>
                  </a:lnTo>
                  <a:lnTo>
                    <a:pt x="14400" y="14987"/>
                  </a:lnTo>
                  <a:cubicBezTo>
                    <a:pt x="7890" y="14165"/>
                    <a:pt x="2873" y="12282"/>
                    <a:pt x="900" y="9918"/>
                  </a:cubicBezTo>
                  <a:lnTo>
                    <a:pt x="900" y="9918"/>
                  </a:lnTo>
                  <a:cubicBezTo>
                    <a:pt x="3630" y="6649"/>
                    <a:pt x="12048" y="4408"/>
                    <a:pt x="21600" y="4408"/>
                  </a:cubicBezTo>
                  <a:close/>
                </a:path>
              </a:pathLst>
            </a:custGeom>
            <a:solidFill>
              <a:srgbClr val="FFFF66"/>
            </a:solidFill>
            <a:ln w="9525" cap="flat">
              <a:solidFill>
                <a:srgbClr val="000000"/>
              </a:solidFill>
              <a:prstDash val="solid"/>
              <a:round/>
            </a:ln>
            <a:effectLst/>
          </p:spPr>
          <p:txBody>
            <a:bodyPr wrap="square" lIns="0" tIns="0" rIns="0" bIns="0" numCol="1" anchor="ctr">
              <a:noAutofit/>
            </a:bodyPr>
            <a:lstStyle/>
            <a:p>
              <a:pPr lvl="0">
                <a:defRPr>
                  <a:latin typeface="Arial"/>
                  <a:ea typeface="Arial"/>
                  <a:cs typeface="Arial"/>
                  <a:sym typeface="Arial"/>
                </a:defRPr>
              </a:pPr>
              <a:endParaRPr/>
            </a:p>
          </p:txBody>
        </p:sp>
        <p:sp>
          <p:nvSpPr>
            <p:cNvPr id="44" name="Shape 44"/>
            <p:cNvSpPr/>
            <p:nvPr/>
          </p:nvSpPr>
          <p:spPr>
            <a:xfrm>
              <a:off x="0" y="0"/>
              <a:ext cx="533401" cy="6172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7522"/>
                    <a:pt x="0" y="16800"/>
                  </a:cubicBezTo>
                  <a:cubicBezTo>
                    <a:pt x="0" y="18425"/>
                    <a:pt x="303" y="20042"/>
                    <a:pt x="900" y="21600"/>
                  </a:cubicBezTo>
                  <a:lnTo>
                    <a:pt x="900" y="21600"/>
                  </a:lnTo>
                  <a:cubicBezTo>
                    <a:pt x="3630" y="14480"/>
                    <a:pt x="12048" y="9600"/>
                    <a:pt x="21600" y="9600"/>
                  </a:cubicBezTo>
                  <a:close/>
                </a:path>
              </a:pathLst>
            </a:custGeom>
            <a:solidFill>
              <a:srgbClr val="CCCC52"/>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sp>
          <p:nvSpPr>
            <p:cNvPr id="45" name="Shape 45"/>
            <p:cNvSpPr/>
            <p:nvPr/>
          </p:nvSpPr>
          <p:spPr>
            <a:xfrm>
              <a:off x="0" y="480059"/>
              <a:ext cx="22235" cy="137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7315"/>
                    <a:pt x="7276" y="14590"/>
                    <a:pt x="21600" y="21600"/>
                  </a:cubicBezTo>
                </a:path>
              </a:pathLst>
            </a:custGeom>
            <a:noFill/>
            <a:ln w="9525" cap="flat">
              <a:solidFill>
                <a:srgbClr val="000000"/>
              </a:solidFill>
              <a:prstDash val="solid"/>
              <a:round/>
            </a:ln>
            <a:effectLst/>
          </p:spPr>
          <p:txBody>
            <a:bodyPr wrap="square" lIns="0" tIns="0" rIns="0" bIns="0" numCol="1" anchor="ctr">
              <a:noAutofit/>
            </a:bodyPr>
            <a:lstStyle/>
            <a:p>
              <a:pPr lvl="0">
                <a:defRPr>
                  <a:latin typeface="Arial"/>
                  <a:ea typeface="Arial"/>
                  <a:cs typeface="Arial"/>
                  <a:sym typeface="Arial"/>
                </a:defRPr>
              </a:pPr>
              <a:endParaRPr/>
            </a:p>
          </p:txBody>
        </p:sp>
      </p:grpSp>
      <p:sp>
        <p:nvSpPr>
          <p:cNvPr id="47" name="Shape 47"/>
          <p:cNvSpPr/>
          <p:nvPr/>
        </p:nvSpPr>
        <p:spPr>
          <a:xfrm>
            <a:off x="4832350" y="5486400"/>
            <a:ext cx="3668425" cy="35814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solidFill>
                  <a:srgbClr val="008040"/>
                </a:solidFill>
              </a:defRPr>
            </a:lvl1pPr>
          </a:lstStyle>
          <a:p>
            <a:pPr lvl="0">
              <a:defRPr>
                <a:solidFill>
                  <a:srgbClr val="000000"/>
                </a:solidFill>
              </a:defRPr>
            </a:pPr>
            <a:r>
              <a:rPr>
                <a:solidFill>
                  <a:srgbClr val="008040"/>
                </a:solidFill>
              </a:rPr>
              <a:t>[including phase transitions (TZ!!)]</a:t>
            </a:r>
          </a:p>
        </p:txBody>
      </p:sp>
      <p:sp>
        <p:nvSpPr>
          <p:cNvPr id="48" name="Shape 48"/>
          <p:cNvSpPr/>
          <p:nvPr/>
        </p:nvSpPr>
        <p:spPr>
          <a:xfrm flipV="1">
            <a:off x="6705600" y="2971799"/>
            <a:ext cx="1981201" cy="1219202"/>
          </a:xfrm>
          <a:prstGeom prst="line">
            <a:avLst/>
          </a:prstGeom>
          <a:ln w="38100">
            <a:solidFill>
              <a:srgbClr val="FF0000"/>
            </a:solidFill>
            <a:round/>
            <a:headEnd type="stealth"/>
            <a:tailEnd type="stealth"/>
          </a:ln>
        </p:spPr>
        <p:txBody>
          <a:bodyPr lIns="0" tIns="0" rIns="0" bIns="0"/>
          <a:lstStyle/>
          <a:p>
            <a:pPr lvl="0" defTabSz="457200">
              <a:defRPr sz="1200">
                <a:latin typeface="+mn-lt"/>
                <a:ea typeface="+mn-ea"/>
                <a:cs typeface="+mn-cs"/>
                <a:sym typeface="Helvetica"/>
              </a:defRPr>
            </a:pPr>
            <a:endParaRPr/>
          </a:p>
        </p:txBody>
      </p:sp>
      <p:sp>
        <p:nvSpPr>
          <p:cNvPr id="49" name="Shape 49"/>
          <p:cNvSpPr/>
          <p:nvPr/>
        </p:nvSpPr>
        <p:spPr>
          <a:xfrm flipV="1">
            <a:off x="8686800" y="685800"/>
            <a:ext cx="0" cy="2133600"/>
          </a:xfrm>
          <a:prstGeom prst="line">
            <a:avLst/>
          </a:prstGeom>
          <a:ln w="38100">
            <a:solidFill>
              <a:srgbClr val="FF0000"/>
            </a:solidFill>
            <a:round/>
            <a:headEnd type="stealth"/>
            <a:tailEnd type="stealth"/>
          </a:ln>
        </p:spPr>
        <p:txBody>
          <a:bodyPr lIns="0" tIns="0" rIns="0" bIns="0"/>
          <a:lstStyle/>
          <a:p>
            <a:pPr lvl="0" defTabSz="457200">
              <a:defRPr sz="1200">
                <a:latin typeface="+mn-lt"/>
                <a:ea typeface="+mn-ea"/>
                <a:cs typeface="+mn-cs"/>
                <a:sym typeface="Helvetica"/>
              </a:defRPr>
            </a:pPr>
            <a:endParaRPr/>
          </a:p>
        </p:txBody>
      </p:sp>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xfrm>
            <a:off x="1752600" y="76200"/>
            <a:ext cx="6553200" cy="685800"/>
          </a:xfrm>
          <a:prstGeom prst="rect">
            <a:avLst/>
          </a:prstGeom>
        </p:spPr>
        <p:txBody>
          <a:bodyPr lIns="0" tIns="0" rIns="0" bIns="0">
            <a:normAutofit/>
          </a:bodyPr>
          <a:lstStyle>
            <a:lvl1pPr algn="l">
              <a:defRPr sz="3600" i="0">
                <a:solidFill>
                  <a:srgbClr val="0602FF"/>
                </a:solidFill>
              </a:defRPr>
            </a:lvl1pPr>
          </a:lstStyle>
          <a:p>
            <a:pPr lvl="0">
              <a:defRPr sz="1800">
                <a:solidFill>
                  <a:srgbClr val="000000"/>
                </a:solidFill>
              </a:defRPr>
            </a:pPr>
            <a:r>
              <a:rPr sz="3600">
                <a:solidFill>
                  <a:srgbClr val="0602FF"/>
                </a:solidFill>
              </a:rPr>
              <a:t>Advantages and Disadvantages</a:t>
            </a:r>
          </a:p>
        </p:txBody>
      </p:sp>
      <p:sp>
        <p:nvSpPr>
          <p:cNvPr id="196" name="Shape 196"/>
          <p:cNvSpPr/>
          <p:nvPr/>
        </p:nvSpPr>
        <p:spPr>
          <a:xfrm>
            <a:off x="2481262" y="9428162"/>
            <a:ext cx="2448834" cy="306317"/>
          </a:xfrm>
          <a:prstGeom prst="rect">
            <a:avLst/>
          </a:prstGeom>
          <a:ln w="12700">
            <a:miter lim="400000"/>
          </a:ln>
          <a:extLst>
            <a:ext uri="{C572A759-6A51-4108-AA02-DFA0A04FC94B}">
              <ma14:wrappingTextBoxFlag xmlns:ma14="http://schemas.microsoft.com/office/mac/drawingml/2011/main" val="1"/>
            </a:ext>
          </a:extLst>
        </p:spPr>
        <p:txBody>
          <a:bodyPr wrap="none" lIns="48324" tIns="48324" rIns="48324" bIns="48324">
            <a:spAutoFit/>
          </a:bodyPr>
          <a:lstStyle/>
          <a:p>
            <a:pPr lvl="0" defTabSz="966787">
              <a:defRPr sz="1800"/>
            </a:pPr>
            <a:r>
              <a:rPr sz="1500">
                <a:solidFill>
                  <a:srgbClr val="008080"/>
                </a:solidFill>
                <a:latin typeface="Arial Bold"/>
                <a:ea typeface="Arial Bold"/>
                <a:cs typeface="Arial Bold"/>
                <a:sym typeface="Arial Bold"/>
              </a:rPr>
              <a:t>[</a:t>
            </a:r>
            <a:r>
              <a:rPr sz="1500" b="1" i="1">
                <a:solidFill>
                  <a:srgbClr val="008080"/>
                </a:solidFill>
                <a:latin typeface="Arial"/>
                <a:ea typeface="Arial"/>
                <a:cs typeface="Arial"/>
                <a:sym typeface="Arial"/>
              </a:rPr>
              <a:t>Hager &amp; O’Connell</a:t>
            </a:r>
            <a:r>
              <a:rPr sz="1500">
                <a:solidFill>
                  <a:srgbClr val="008080"/>
                </a:solidFill>
                <a:latin typeface="Arial Bold"/>
                <a:ea typeface="Arial Bold"/>
                <a:cs typeface="Arial Bold"/>
                <a:sym typeface="Arial Bold"/>
              </a:rPr>
              <a:t>, 1979]</a:t>
            </a:r>
          </a:p>
        </p:txBody>
      </p:sp>
      <p:sp>
        <p:nvSpPr>
          <p:cNvPr id="197" name="Shape 197"/>
          <p:cNvSpPr/>
          <p:nvPr/>
        </p:nvSpPr>
        <p:spPr>
          <a:xfrm>
            <a:off x="609600" y="1676400"/>
            <a:ext cx="7855221" cy="14249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a:solidFill>
                  <a:srgbClr val="FF121E"/>
                </a:solidFill>
              </a:rPr>
              <a:t>-Spectral Solutions VERY FAST! (You’ll see)</a:t>
            </a:r>
          </a:p>
          <a:p>
            <a:pPr lvl="0">
              <a:defRPr sz="1800"/>
            </a:pPr>
            <a:r>
              <a:rPr>
                <a:solidFill>
                  <a:srgbClr val="FF121E"/>
                </a:solidFill>
              </a:rPr>
              <a:t>-Can change radial viscosity profile (explore effects of viscosity structure)</a:t>
            </a:r>
          </a:p>
          <a:p>
            <a:pPr lvl="0">
              <a:defRPr sz="1800"/>
            </a:pPr>
            <a:r>
              <a:rPr>
                <a:solidFill>
                  <a:srgbClr val="FF121E"/>
                </a:solidFill>
              </a:rPr>
              <a:t>-Spherical Shell</a:t>
            </a:r>
          </a:p>
          <a:p>
            <a:pPr lvl="0">
              <a:defRPr sz="1800"/>
            </a:pPr>
            <a:r>
              <a:rPr>
                <a:solidFill>
                  <a:srgbClr val="FF121E"/>
                </a:solidFill>
              </a:rPr>
              <a:t>-Predict observables (Geoid, Topography, Plate Motions, Flow (Anisotropy))</a:t>
            </a:r>
          </a:p>
          <a:p>
            <a:pPr lvl="0">
              <a:defRPr sz="1800"/>
            </a:pPr>
            <a:r>
              <a:rPr>
                <a:solidFill>
                  <a:srgbClr val="FF121E"/>
                </a:solidFill>
              </a:rPr>
              <a:t>-Can explore compressibility (less than 10% effect at long wavelengths) </a:t>
            </a:r>
          </a:p>
        </p:txBody>
      </p:sp>
      <p:sp>
        <p:nvSpPr>
          <p:cNvPr id="198" name="Shape 198"/>
          <p:cNvSpPr/>
          <p:nvPr/>
        </p:nvSpPr>
        <p:spPr>
          <a:xfrm>
            <a:off x="2209800" y="3657600"/>
            <a:ext cx="4489287" cy="14249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a:solidFill>
                  <a:srgbClr val="0023D3"/>
                </a:solidFill>
              </a:rPr>
              <a:t>-LACK OF RHEOLOGICAL COMPLEXITY</a:t>
            </a:r>
          </a:p>
          <a:p>
            <a:pPr lvl="0">
              <a:defRPr sz="1800"/>
            </a:pPr>
            <a:r>
              <a:rPr>
                <a:solidFill>
                  <a:srgbClr val="0023D3"/>
                </a:solidFill>
              </a:rPr>
              <a:t>	Lateral viscosity variations</a:t>
            </a:r>
          </a:p>
          <a:p>
            <a:pPr lvl="0">
              <a:defRPr sz="1800"/>
            </a:pPr>
            <a:r>
              <a:rPr>
                <a:solidFill>
                  <a:srgbClr val="0023D3"/>
                </a:solidFill>
              </a:rPr>
              <a:t>	Plate boundary rheology</a:t>
            </a:r>
          </a:p>
          <a:p>
            <a:pPr lvl="0">
              <a:defRPr sz="1800"/>
            </a:pPr>
            <a:r>
              <a:rPr>
                <a:solidFill>
                  <a:srgbClr val="0023D3"/>
                </a:solidFill>
              </a:rPr>
              <a:t>-MUST ASSUME A DENSITY HETEROGENEITY</a:t>
            </a:r>
          </a:p>
          <a:p>
            <a:pPr lvl="0">
              <a:defRPr sz="1800"/>
            </a:pPr>
            <a:r>
              <a:rPr>
                <a:solidFill>
                  <a:srgbClr val="0023D3"/>
                </a:solidFill>
              </a:rPr>
              <a:t>-No TIME DEPENDENCE</a:t>
            </a:r>
          </a:p>
        </p:txBody>
      </p:sp>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xfrm>
            <a:off x="3429000" y="0"/>
            <a:ext cx="3048000" cy="685800"/>
          </a:xfrm>
          <a:prstGeom prst="rect">
            <a:avLst/>
          </a:prstGeom>
        </p:spPr>
        <p:txBody>
          <a:bodyPr lIns="0" tIns="0" rIns="0" bIns="0">
            <a:normAutofit/>
          </a:bodyPr>
          <a:lstStyle>
            <a:lvl1pPr algn="l">
              <a:defRPr sz="3600" i="0">
                <a:solidFill>
                  <a:srgbClr val="0602FF"/>
                </a:solidFill>
              </a:defRPr>
            </a:lvl1pPr>
          </a:lstStyle>
          <a:p>
            <a:pPr lvl="0">
              <a:defRPr sz="1800">
                <a:solidFill>
                  <a:srgbClr val="000000"/>
                </a:solidFill>
              </a:defRPr>
            </a:pPr>
            <a:r>
              <a:rPr sz="3600">
                <a:solidFill>
                  <a:srgbClr val="0602FF"/>
                </a:solidFill>
              </a:rPr>
              <a:t>So now what?</a:t>
            </a:r>
          </a:p>
        </p:txBody>
      </p:sp>
      <p:sp>
        <p:nvSpPr>
          <p:cNvPr id="201" name="Shape 201"/>
          <p:cNvSpPr/>
          <p:nvPr/>
        </p:nvSpPr>
        <p:spPr>
          <a:xfrm>
            <a:off x="4800600" y="2514600"/>
            <a:ext cx="4114800" cy="388749"/>
          </a:xfrm>
          <a:prstGeom prst="rect">
            <a:avLst/>
          </a:prstGeom>
          <a:ln w="12700">
            <a:miter lim="400000"/>
          </a:ln>
          <a:extLst>
            <a:ext uri="{C572A759-6A51-4108-AA02-DFA0A04FC94B}">
              <ma14:wrappingTextBoxFlag xmlns:ma14="http://schemas.microsoft.com/office/mac/drawingml/2011/main" val="1"/>
            </a:ext>
          </a:extLst>
        </p:spPr>
        <p:txBody>
          <a:bodyPr lIns="48324" tIns="48324" rIns="48324" bIns="48324">
            <a:spAutoFit/>
          </a:bodyPr>
          <a:lstStyle>
            <a:lvl1pPr algn="r" defTabSz="966787">
              <a:defRPr sz="1900">
                <a:solidFill>
                  <a:srgbClr val="C10704"/>
                </a:solidFill>
                <a:latin typeface="+mn-lt"/>
                <a:ea typeface="+mn-ea"/>
                <a:cs typeface="+mn-cs"/>
                <a:sym typeface="Helvetica"/>
              </a:defRPr>
            </a:lvl1pPr>
          </a:lstStyle>
          <a:p>
            <a:pPr lvl="0">
              <a:defRPr sz="1800">
                <a:solidFill>
                  <a:srgbClr val="000000"/>
                </a:solidFill>
              </a:defRPr>
            </a:pPr>
            <a:r>
              <a:rPr sz="1900">
                <a:solidFill>
                  <a:srgbClr val="C10704"/>
                </a:solidFill>
              </a:rPr>
              <a:t>Mantle Density Heterogeneity Model</a:t>
            </a:r>
          </a:p>
        </p:txBody>
      </p:sp>
      <p:sp>
        <p:nvSpPr>
          <p:cNvPr id="202" name="Shape 202"/>
          <p:cNvSpPr/>
          <p:nvPr/>
        </p:nvSpPr>
        <p:spPr>
          <a:xfrm>
            <a:off x="2481262" y="9428162"/>
            <a:ext cx="2448834" cy="306317"/>
          </a:xfrm>
          <a:prstGeom prst="rect">
            <a:avLst/>
          </a:prstGeom>
          <a:ln w="12700">
            <a:miter lim="400000"/>
          </a:ln>
          <a:extLst>
            <a:ext uri="{C572A759-6A51-4108-AA02-DFA0A04FC94B}">
              <ma14:wrappingTextBoxFlag xmlns:ma14="http://schemas.microsoft.com/office/mac/drawingml/2011/main" val="1"/>
            </a:ext>
          </a:extLst>
        </p:spPr>
        <p:txBody>
          <a:bodyPr wrap="none" lIns="48324" tIns="48324" rIns="48324" bIns="48324">
            <a:spAutoFit/>
          </a:bodyPr>
          <a:lstStyle/>
          <a:p>
            <a:pPr lvl="0" defTabSz="966787">
              <a:defRPr sz="1800"/>
            </a:pPr>
            <a:r>
              <a:rPr sz="1500">
                <a:solidFill>
                  <a:srgbClr val="008080"/>
                </a:solidFill>
                <a:latin typeface="Arial Bold"/>
                <a:ea typeface="Arial Bold"/>
                <a:cs typeface="Arial Bold"/>
                <a:sym typeface="Arial Bold"/>
              </a:rPr>
              <a:t>[</a:t>
            </a:r>
            <a:r>
              <a:rPr sz="1500" b="1" i="1">
                <a:solidFill>
                  <a:srgbClr val="008080"/>
                </a:solidFill>
                <a:latin typeface="Arial"/>
                <a:ea typeface="Arial"/>
                <a:cs typeface="Arial"/>
                <a:sym typeface="Arial"/>
              </a:rPr>
              <a:t>Hager &amp; O’Connell</a:t>
            </a:r>
            <a:r>
              <a:rPr sz="1500">
                <a:solidFill>
                  <a:srgbClr val="008080"/>
                </a:solidFill>
                <a:latin typeface="Arial Bold"/>
                <a:ea typeface="Arial Bold"/>
                <a:cs typeface="Arial Bold"/>
                <a:sym typeface="Arial Bold"/>
              </a:rPr>
              <a:t>, 1979]</a:t>
            </a:r>
          </a:p>
        </p:txBody>
      </p:sp>
      <p:grpSp>
        <p:nvGrpSpPr>
          <p:cNvPr id="205" name="Group 205"/>
          <p:cNvGrpSpPr/>
          <p:nvPr/>
        </p:nvGrpSpPr>
        <p:grpSpPr>
          <a:xfrm>
            <a:off x="-1" y="3760787"/>
            <a:ext cx="5092702" cy="3021013"/>
            <a:chOff x="0" y="0"/>
            <a:chExt cx="5092700" cy="3021012"/>
          </a:xfrm>
        </p:grpSpPr>
        <p:pic>
          <p:nvPicPr>
            <p:cNvPr id="203" name="image.pdf"/>
            <p:cNvPicPr/>
            <p:nvPr/>
          </p:nvPicPr>
          <p:blipFill>
            <a:blip r:embed="rId2">
              <a:extLst/>
            </a:blip>
            <a:stretch>
              <a:fillRect/>
            </a:stretch>
          </p:blipFill>
          <p:spPr>
            <a:xfrm>
              <a:off x="-1" y="325707"/>
              <a:ext cx="4801690" cy="2695306"/>
            </a:xfrm>
            <a:prstGeom prst="rect">
              <a:avLst/>
            </a:prstGeom>
            <a:ln w="12700" cap="flat">
              <a:noFill/>
              <a:miter lim="400000"/>
            </a:ln>
            <a:effectLst/>
          </p:spPr>
        </p:pic>
        <p:sp>
          <p:nvSpPr>
            <p:cNvPr id="204" name="Shape 204"/>
            <p:cNvSpPr/>
            <p:nvPr/>
          </p:nvSpPr>
          <p:spPr>
            <a:xfrm>
              <a:off x="80331" y="-1"/>
              <a:ext cx="5012370" cy="3252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324" tIns="48324" rIns="48324" bIns="48324" numCol="1" anchor="t">
              <a:spAutoFit/>
            </a:bodyPr>
            <a:lstStyle/>
            <a:p>
              <a:pPr lvl="0" algn="ctr" defTabSz="966787">
                <a:defRPr sz="1800"/>
              </a:pPr>
              <a:r>
                <a:rPr sz="1500">
                  <a:solidFill>
                    <a:srgbClr val="C10704"/>
                  </a:solidFill>
                  <a:latin typeface="+mn-lt"/>
                  <a:ea typeface="+mn-ea"/>
                  <a:cs typeface="+mn-cs"/>
                  <a:sym typeface="Helvetica"/>
                </a:rPr>
                <a:t>Based on Geologic Information-</a:t>
              </a:r>
              <a:r>
                <a:rPr sz="1500">
                  <a:solidFill>
                    <a:srgbClr val="108105"/>
                  </a:solidFill>
                  <a:latin typeface="+mn-lt"/>
                  <a:ea typeface="+mn-ea"/>
                  <a:cs typeface="+mn-cs"/>
                  <a:sym typeface="Helvetica"/>
                </a:rPr>
                <a:t>Plate Motion History</a:t>
              </a:r>
            </a:p>
          </p:txBody>
        </p:sp>
      </p:grpSp>
      <p:sp>
        <p:nvSpPr>
          <p:cNvPr id="206" name="Shape 206"/>
          <p:cNvSpPr/>
          <p:nvPr/>
        </p:nvSpPr>
        <p:spPr>
          <a:xfrm>
            <a:off x="0" y="685800"/>
            <a:ext cx="6553200" cy="325249"/>
          </a:xfrm>
          <a:prstGeom prst="rect">
            <a:avLst/>
          </a:prstGeom>
          <a:ln w="12700">
            <a:miter lim="400000"/>
          </a:ln>
          <a:extLst>
            <a:ext uri="{C572A759-6A51-4108-AA02-DFA0A04FC94B}">
              <ma14:wrappingTextBoxFlag xmlns:ma14="http://schemas.microsoft.com/office/mac/drawingml/2011/main" val="1"/>
            </a:ext>
          </a:extLst>
        </p:spPr>
        <p:txBody>
          <a:bodyPr lIns="48324" tIns="48324" rIns="48324" bIns="48324">
            <a:spAutoFit/>
          </a:bodyPr>
          <a:lstStyle/>
          <a:p>
            <a:pPr lvl="0" algn="ctr" defTabSz="966787">
              <a:defRPr sz="1800"/>
            </a:pPr>
            <a:r>
              <a:rPr sz="1500">
                <a:solidFill>
                  <a:srgbClr val="C10704"/>
                </a:solidFill>
                <a:latin typeface="+mn-lt"/>
                <a:ea typeface="+mn-ea"/>
                <a:cs typeface="+mn-cs"/>
                <a:sym typeface="Helvetica"/>
              </a:rPr>
              <a:t>Seismic Tomography- </a:t>
            </a:r>
            <a:r>
              <a:rPr sz="1500">
                <a:solidFill>
                  <a:srgbClr val="108105"/>
                </a:solidFill>
                <a:latin typeface="+mn-lt"/>
                <a:ea typeface="+mn-ea"/>
                <a:cs typeface="+mn-cs"/>
                <a:sym typeface="Helvetica"/>
              </a:rPr>
              <a:t>Convert velocity to density---- BUT HOW?</a:t>
            </a:r>
          </a:p>
        </p:txBody>
      </p:sp>
      <p:sp>
        <p:nvSpPr>
          <p:cNvPr id="207" name="Shape 207"/>
          <p:cNvSpPr/>
          <p:nvPr/>
        </p:nvSpPr>
        <p:spPr>
          <a:xfrm>
            <a:off x="3188749" y="4084637"/>
            <a:ext cx="2896677" cy="274449"/>
          </a:xfrm>
          <a:prstGeom prst="rect">
            <a:avLst/>
          </a:prstGeom>
          <a:ln w="12700">
            <a:miter lim="400000"/>
          </a:ln>
          <a:extLst>
            <a:ext uri="{C572A759-6A51-4108-AA02-DFA0A04FC94B}">
              <ma14:wrappingTextBoxFlag xmlns:ma14="http://schemas.microsoft.com/office/mac/drawingml/2011/main" val="1"/>
            </a:ext>
          </a:extLst>
        </p:spPr>
        <p:txBody>
          <a:bodyPr wrap="none" lIns="48324" tIns="48324" rIns="48324" bIns="48324">
            <a:spAutoFit/>
          </a:bodyPr>
          <a:lstStyle/>
          <a:p>
            <a:pPr lvl="0" algn="ctr" defTabSz="966787">
              <a:defRPr sz="1800"/>
            </a:pPr>
            <a:r>
              <a:rPr sz="1200">
                <a:solidFill>
                  <a:srgbClr val="008080"/>
                </a:solidFill>
              </a:rPr>
              <a:t>[ </a:t>
            </a:r>
            <a:r>
              <a:rPr sz="1200" i="1">
                <a:solidFill>
                  <a:srgbClr val="008080"/>
                </a:solidFill>
              </a:rPr>
              <a:t>Lithgow-Bertelloni and Richards,</a:t>
            </a:r>
            <a:r>
              <a:rPr sz="1200">
                <a:solidFill>
                  <a:srgbClr val="008080"/>
                </a:solidFill>
              </a:rPr>
              <a:t> 1998]</a:t>
            </a:r>
          </a:p>
        </p:txBody>
      </p:sp>
      <p:pic>
        <p:nvPicPr>
          <p:cNvPr id="208" name="shear.png"/>
          <p:cNvPicPr/>
          <p:nvPr/>
        </p:nvPicPr>
        <p:blipFill>
          <a:blip r:embed="rId3">
            <a:extLst/>
          </a:blip>
          <a:srcRect t="12857"/>
          <a:stretch>
            <a:fillRect/>
          </a:stretch>
        </p:blipFill>
        <p:spPr>
          <a:xfrm>
            <a:off x="457200" y="1128712"/>
            <a:ext cx="4114800" cy="2071688"/>
          </a:xfrm>
          <a:prstGeom prst="rect">
            <a:avLst/>
          </a:prstGeom>
          <a:ln w="12700">
            <a:miter lim="400000"/>
          </a:ln>
        </p:spPr>
      </p:pic>
      <p:sp>
        <p:nvSpPr>
          <p:cNvPr id="209" name="Shape 209"/>
          <p:cNvSpPr/>
          <p:nvPr/>
        </p:nvSpPr>
        <p:spPr>
          <a:xfrm>
            <a:off x="3803261" y="3200400"/>
            <a:ext cx="1581928" cy="274449"/>
          </a:xfrm>
          <a:prstGeom prst="rect">
            <a:avLst/>
          </a:prstGeom>
          <a:ln w="12700">
            <a:miter lim="400000"/>
          </a:ln>
          <a:extLst>
            <a:ext uri="{C572A759-6A51-4108-AA02-DFA0A04FC94B}">
              <ma14:wrappingTextBoxFlag xmlns:ma14="http://schemas.microsoft.com/office/mac/drawingml/2011/main" val="1"/>
            </a:ext>
          </a:extLst>
        </p:spPr>
        <p:txBody>
          <a:bodyPr wrap="none" lIns="48324" tIns="48324" rIns="48324" bIns="48324">
            <a:spAutoFit/>
          </a:bodyPr>
          <a:lstStyle/>
          <a:p>
            <a:pPr lvl="0" algn="ctr" defTabSz="966787">
              <a:defRPr sz="1800"/>
            </a:pPr>
            <a:r>
              <a:rPr sz="1200">
                <a:solidFill>
                  <a:srgbClr val="008080"/>
                </a:solidFill>
              </a:rPr>
              <a:t>[ </a:t>
            </a:r>
            <a:r>
              <a:rPr sz="1200" i="1">
                <a:solidFill>
                  <a:srgbClr val="008080"/>
                </a:solidFill>
              </a:rPr>
              <a:t>Masters and Bolton</a:t>
            </a:r>
            <a:r>
              <a:rPr sz="1200">
                <a:solidFill>
                  <a:srgbClr val="008080"/>
                </a:solidFill>
              </a:rPr>
              <a:t>]</a:t>
            </a:r>
          </a:p>
        </p:txBody>
      </p:sp>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image.png"/>
          <p:cNvPicPr/>
          <p:nvPr/>
        </p:nvPicPr>
        <p:blipFill>
          <a:blip r:embed="rId2">
            <a:extLst/>
          </a:blip>
          <a:stretch>
            <a:fillRect/>
          </a:stretch>
        </p:blipFill>
        <p:spPr>
          <a:xfrm>
            <a:off x="4635500" y="1441450"/>
            <a:ext cx="4146550" cy="4649788"/>
          </a:xfrm>
          <a:prstGeom prst="rect">
            <a:avLst/>
          </a:prstGeom>
          <a:ln w="12700">
            <a:miter lim="400000"/>
          </a:ln>
        </p:spPr>
      </p:pic>
      <p:sp>
        <p:nvSpPr>
          <p:cNvPr id="212" name="Shape 212"/>
          <p:cNvSpPr/>
          <p:nvPr/>
        </p:nvSpPr>
        <p:spPr>
          <a:xfrm>
            <a:off x="152400" y="60325"/>
            <a:ext cx="8991600" cy="5334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828675">
              <a:tabLst>
                <a:tab pos="647700" algn="l"/>
                <a:tab pos="1308100" algn="l"/>
                <a:tab pos="1968500" algn="l"/>
                <a:tab pos="2616200" algn="l"/>
                <a:tab pos="3276600" algn="l"/>
                <a:tab pos="3937000" algn="l"/>
                <a:tab pos="4584700" algn="l"/>
                <a:tab pos="5245100" algn="l"/>
                <a:tab pos="5905500" algn="l"/>
                <a:tab pos="6565900" algn="l"/>
                <a:tab pos="7213600" algn="l"/>
              </a:tabLst>
              <a:defRPr sz="3600">
                <a:solidFill>
                  <a:srgbClr val="FF121E"/>
                </a:solidFill>
              </a:defRPr>
            </a:lvl1pPr>
          </a:lstStyle>
          <a:p>
            <a:pPr lvl="0">
              <a:defRPr sz="1800">
                <a:solidFill>
                  <a:srgbClr val="000000"/>
                </a:solidFill>
              </a:defRPr>
            </a:pPr>
            <a:r>
              <a:rPr sz="3600">
                <a:solidFill>
                  <a:srgbClr val="FF121E"/>
                </a:solidFill>
              </a:rPr>
              <a:t>Slab Model</a:t>
            </a:r>
          </a:p>
        </p:txBody>
      </p:sp>
      <p:grpSp>
        <p:nvGrpSpPr>
          <p:cNvPr id="216" name="Group 216"/>
          <p:cNvGrpSpPr/>
          <p:nvPr/>
        </p:nvGrpSpPr>
        <p:grpSpPr>
          <a:xfrm>
            <a:off x="708025" y="1416620"/>
            <a:ext cx="3324249" cy="4558544"/>
            <a:chOff x="0" y="0"/>
            <a:chExt cx="3324248" cy="4558542"/>
          </a:xfrm>
        </p:grpSpPr>
        <p:pic>
          <p:nvPicPr>
            <p:cNvPr id="213" name="image.png"/>
            <p:cNvPicPr/>
            <p:nvPr/>
          </p:nvPicPr>
          <p:blipFill>
            <a:blip r:embed="rId3">
              <a:extLst/>
            </a:blip>
            <a:stretch>
              <a:fillRect/>
            </a:stretch>
          </p:blipFill>
          <p:spPr>
            <a:xfrm>
              <a:off x="0" y="739803"/>
              <a:ext cx="3317875" cy="3501835"/>
            </a:xfrm>
            <a:prstGeom prst="rect">
              <a:avLst/>
            </a:prstGeom>
            <a:ln w="12700" cap="flat">
              <a:noFill/>
              <a:miter lim="400000"/>
            </a:ln>
            <a:effectLst/>
          </p:spPr>
        </p:pic>
        <p:sp>
          <p:nvSpPr>
            <p:cNvPr id="214" name="Shape 214"/>
            <p:cNvSpPr/>
            <p:nvPr/>
          </p:nvSpPr>
          <p:spPr>
            <a:xfrm>
              <a:off x="2881" y="4355342"/>
              <a:ext cx="3243114" cy="203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defTabSz="828675">
                <a:tabLst>
                  <a:tab pos="647700" algn="l"/>
                  <a:tab pos="1308100" algn="l"/>
                  <a:tab pos="1968500" algn="l"/>
                  <a:tab pos="2616200" algn="l"/>
                  <a:tab pos="3276600" algn="l"/>
                </a:tabLst>
                <a:defRPr sz="1800"/>
              </a:pPr>
              <a:r>
                <a:rPr sz="1300">
                  <a:latin typeface="Helvetica (CE)"/>
                  <a:ea typeface="Helvetica (CE)"/>
                  <a:cs typeface="Helvetica (CE)"/>
                  <a:sym typeface="Helvetica (CE)"/>
                </a:rPr>
                <a:t>After </a:t>
              </a:r>
              <a:r>
                <a:rPr sz="1300" i="1">
                  <a:latin typeface="Helvetica (CE)"/>
                  <a:ea typeface="Helvetica (CE)"/>
                  <a:cs typeface="Helvetica (CE)"/>
                  <a:sym typeface="Helvetica (CE)"/>
                </a:rPr>
                <a:t>Lithgow-Bertelloni and Richards </a:t>
              </a:r>
              <a:r>
                <a:rPr sz="1300">
                  <a:latin typeface="Helvetica (CE)"/>
                  <a:ea typeface="Helvetica (CE)"/>
                  <a:cs typeface="Helvetica (CE)"/>
                  <a:sym typeface="Helvetica (CE)"/>
                </a:rPr>
                <a:t>[1998]</a:t>
              </a:r>
            </a:p>
          </p:txBody>
        </p:sp>
        <p:sp>
          <p:nvSpPr>
            <p:cNvPr id="215" name="Shape 215"/>
            <p:cNvSpPr/>
            <p:nvPr/>
          </p:nvSpPr>
          <p:spPr>
            <a:xfrm>
              <a:off x="34576" y="0"/>
              <a:ext cx="3289673"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defTabSz="828675">
                <a:tabLst>
                  <a:tab pos="647700" algn="l"/>
                  <a:tab pos="1308100" algn="l"/>
                  <a:tab pos="1968500" algn="l"/>
                  <a:tab pos="2616200" algn="l"/>
                  <a:tab pos="3276600" algn="l"/>
                </a:tabLst>
                <a:defRPr sz="1800"/>
              </a:pPr>
              <a:r>
                <a:rPr b="1">
                  <a:latin typeface="Helvetica (CE)"/>
                  <a:ea typeface="Helvetica (CE)"/>
                  <a:cs typeface="Helvetica (CE)"/>
                  <a:sym typeface="Helvetica (CE)"/>
                </a:rPr>
                <a:t>Drop plates into the mantle at</a:t>
              </a:r>
            </a:p>
            <a:p>
              <a:pPr lvl="0" defTabSz="828675">
                <a:tabLst>
                  <a:tab pos="647700" algn="l"/>
                  <a:tab pos="1308100" algn="l"/>
                  <a:tab pos="1968500" algn="l"/>
                  <a:tab pos="2616200" algn="l"/>
                  <a:tab pos="3276600" algn="l"/>
                </a:tabLst>
                <a:defRPr sz="1800"/>
              </a:pPr>
              <a:r>
                <a:rPr b="1">
                  <a:latin typeface="Helvetica (CE)"/>
                  <a:ea typeface="Helvetica (CE)"/>
                  <a:cs typeface="Helvetica (CE)"/>
                  <a:sym typeface="Helvetica (CE)"/>
                </a:rPr>
                <a:t>regions of convergence</a:t>
              </a:r>
            </a:p>
          </p:txBody>
        </p:sp>
      </p:grpSp>
    </p:spTree>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400"/>
              <a:t>23</a:t>
            </a:fld>
            <a:endParaRPr sz="1400"/>
          </a:p>
        </p:txBody>
      </p:sp>
      <p:sp>
        <p:nvSpPr>
          <p:cNvPr id="219" name="Shape 219"/>
          <p:cNvSpPr>
            <a:spLocks noGrp="1"/>
          </p:cNvSpPr>
          <p:nvPr>
            <p:ph type="title" idx="4294967295"/>
          </p:nvPr>
        </p:nvSpPr>
        <p:spPr>
          <a:xfrm>
            <a:off x="1676400" y="76200"/>
            <a:ext cx="6477000" cy="914400"/>
          </a:xfrm>
          <a:prstGeom prst="rect">
            <a:avLst/>
          </a:prstGeom>
        </p:spPr>
        <p:txBody>
          <a:bodyPr anchor="ctr">
            <a:normAutofit/>
          </a:bodyPr>
          <a:lstStyle>
            <a:lvl1pPr algn="ctr">
              <a:defRPr sz="3600" i="0">
                <a:solidFill>
                  <a:srgbClr val="FF121E"/>
                </a:solidFill>
              </a:defRPr>
            </a:lvl1pPr>
          </a:lstStyle>
          <a:p>
            <a:pPr lvl="0">
              <a:defRPr sz="1800">
                <a:solidFill>
                  <a:srgbClr val="000000"/>
                </a:solidFill>
              </a:defRPr>
            </a:pPr>
            <a:r>
              <a:rPr sz="3600">
                <a:solidFill>
                  <a:srgbClr val="FF121E"/>
                </a:solidFill>
              </a:rPr>
              <a:t>Geoid Anomalies</a:t>
            </a:r>
          </a:p>
        </p:txBody>
      </p:sp>
      <p:pic>
        <p:nvPicPr>
          <p:cNvPr id="220" name="GOCE.jpg"/>
          <p:cNvPicPr/>
          <p:nvPr/>
        </p:nvPicPr>
        <p:blipFill>
          <a:blip r:embed="rId2">
            <a:extLst/>
          </a:blip>
          <a:stretch>
            <a:fillRect/>
          </a:stretch>
        </p:blipFill>
        <p:spPr>
          <a:xfrm>
            <a:off x="-1" y="857925"/>
            <a:ext cx="9144001" cy="6030150"/>
          </a:xfrm>
          <a:prstGeom prst="rect">
            <a:avLst/>
          </a:prstGeom>
          <a:ln w="12700">
            <a:miter lim="400000"/>
          </a:ln>
        </p:spPr>
      </p:pic>
    </p:spTree>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p:nvPr/>
        </p:nvSpPr>
        <p:spPr>
          <a:xfrm>
            <a:off x="2133600" y="152400"/>
            <a:ext cx="3150503"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FF121E"/>
                </a:solidFill>
              </a:defRPr>
            </a:lvl1pPr>
          </a:lstStyle>
          <a:p>
            <a:pPr lvl="0">
              <a:defRPr sz="1800">
                <a:solidFill>
                  <a:srgbClr val="000000"/>
                </a:solidFill>
              </a:defRPr>
            </a:pPr>
            <a:r>
              <a:rPr sz="3600">
                <a:solidFill>
                  <a:srgbClr val="FF121E"/>
                </a:solidFill>
              </a:rPr>
              <a:t>Geoid Anomaly</a:t>
            </a:r>
          </a:p>
        </p:txBody>
      </p:sp>
      <p:grpSp>
        <p:nvGrpSpPr>
          <p:cNvPr id="226" name="Group 226"/>
          <p:cNvGrpSpPr/>
          <p:nvPr/>
        </p:nvGrpSpPr>
        <p:grpSpPr>
          <a:xfrm>
            <a:off x="7048499" y="12699"/>
            <a:ext cx="2057401" cy="1981201"/>
            <a:chOff x="0" y="0"/>
            <a:chExt cx="2057400" cy="1981200"/>
          </a:xfrm>
        </p:grpSpPr>
        <p:sp>
          <p:nvSpPr>
            <p:cNvPr id="223" name="Shape 223"/>
            <p:cNvSpPr/>
            <p:nvPr/>
          </p:nvSpPr>
          <p:spPr>
            <a:xfrm>
              <a:off x="-1" y="-1"/>
              <a:ext cx="2057401" cy="1981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FF20"/>
            </a:solidFill>
            <a:ln w="28575" cap="flat">
              <a:solidFill>
                <a:srgbClr val="000000"/>
              </a:solidFill>
              <a:prstDash val="solid"/>
              <a:round/>
            </a:ln>
            <a:effectLst/>
          </p:spPr>
          <p:txBody>
            <a:bodyPr wrap="square" lIns="0" tIns="0" rIns="0" bIns="0" numCol="1" anchor="ctr">
              <a:noAutofit/>
            </a:bodyPr>
            <a:lstStyle/>
            <a:p>
              <a:pPr lvl="0" algn="ctr"/>
              <a:endParaRPr/>
            </a:p>
          </p:txBody>
        </p:sp>
        <p:sp>
          <p:nvSpPr>
            <p:cNvPr id="224" name="Shape 224"/>
            <p:cNvSpPr/>
            <p:nvPr/>
          </p:nvSpPr>
          <p:spPr>
            <a:xfrm flipV="1">
              <a:off x="1066800" y="228599"/>
              <a:ext cx="533400" cy="762002"/>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25" name="Shape 225"/>
            <p:cNvSpPr/>
            <p:nvPr/>
          </p:nvSpPr>
          <p:spPr>
            <a:xfrm>
              <a:off x="1371600" y="609600"/>
              <a:ext cx="184151"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000"/>
                </a:spcBef>
                <a:defRPr sz="1800" i="1"/>
              </a:lvl1pPr>
            </a:lstStyle>
            <a:p>
              <a:pPr lvl="0">
                <a:defRPr i="0"/>
              </a:pPr>
              <a:r>
                <a:rPr i="1"/>
                <a:t>R</a:t>
              </a:r>
            </a:p>
          </p:txBody>
        </p:sp>
      </p:grpSp>
      <p:sp>
        <p:nvSpPr>
          <p:cNvPr id="227" name="Shape 227"/>
          <p:cNvSpPr/>
          <p:nvPr/>
        </p:nvSpPr>
        <p:spPr>
          <a:xfrm>
            <a:off x="5257800" y="2838450"/>
            <a:ext cx="3200400" cy="1600200"/>
          </a:xfrm>
          <a:prstGeom prst="rect">
            <a:avLst/>
          </a:prstGeom>
          <a:solidFill>
            <a:srgbClr val="E30802"/>
          </a:solidFill>
          <a:ln>
            <a:solidFill/>
            <a:round/>
          </a:ln>
        </p:spPr>
        <p:txBody>
          <a:bodyPr lIns="0" tIns="0" rIns="0" bIns="0" anchor="ctr"/>
          <a:lstStyle/>
          <a:p>
            <a:pPr lvl="0"/>
            <a:endParaRPr/>
          </a:p>
        </p:txBody>
      </p:sp>
      <p:pic>
        <p:nvPicPr>
          <p:cNvPr id="228" name="image.pdf"/>
          <p:cNvPicPr/>
          <p:nvPr/>
        </p:nvPicPr>
        <p:blipFill>
          <a:blip r:embed="rId2">
            <a:extLst/>
          </a:blip>
          <a:stretch>
            <a:fillRect/>
          </a:stretch>
        </p:blipFill>
        <p:spPr>
          <a:xfrm>
            <a:off x="2209800" y="869950"/>
            <a:ext cx="3081338" cy="806450"/>
          </a:xfrm>
          <a:prstGeom prst="rect">
            <a:avLst/>
          </a:prstGeom>
          <a:ln w="12700">
            <a:miter lim="400000"/>
          </a:ln>
        </p:spPr>
      </p:pic>
      <p:sp>
        <p:nvSpPr>
          <p:cNvPr id="229" name="Shape 229"/>
          <p:cNvSpPr/>
          <p:nvPr/>
        </p:nvSpPr>
        <p:spPr>
          <a:xfrm>
            <a:off x="1066800" y="2838450"/>
            <a:ext cx="3200400" cy="1600200"/>
          </a:xfrm>
          <a:prstGeom prst="rect">
            <a:avLst/>
          </a:prstGeom>
          <a:solidFill>
            <a:srgbClr val="FFFF66"/>
          </a:solidFill>
          <a:ln>
            <a:solidFill/>
            <a:round/>
          </a:ln>
        </p:spPr>
        <p:txBody>
          <a:bodyPr lIns="0" tIns="0" rIns="0" bIns="0" anchor="ctr"/>
          <a:lstStyle/>
          <a:p>
            <a:pPr lvl="0"/>
            <a:endParaRPr/>
          </a:p>
        </p:txBody>
      </p:sp>
      <p:sp>
        <p:nvSpPr>
          <p:cNvPr id="230" name="Shape 230"/>
          <p:cNvSpPr/>
          <p:nvPr/>
        </p:nvSpPr>
        <p:spPr>
          <a:xfrm>
            <a:off x="2438400" y="3295650"/>
            <a:ext cx="381000" cy="381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51FFF"/>
          </a:solidFill>
          <a:ln>
            <a:solidFill/>
            <a:round/>
          </a:ln>
        </p:spPr>
        <p:txBody>
          <a:bodyPr lIns="0" tIns="0" rIns="0" bIns="0" anchor="ctr"/>
          <a:lstStyle/>
          <a:p>
            <a:pPr lvl="0"/>
            <a:endParaRPr/>
          </a:p>
        </p:txBody>
      </p:sp>
      <p:sp>
        <p:nvSpPr>
          <p:cNvPr id="231" name="Shape 231"/>
          <p:cNvSpPr/>
          <p:nvPr/>
        </p:nvSpPr>
        <p:spPr>
          <a:xfrm>
            <a:off x="5257800" y="2838450"/>
            <a:ext cx="3200400" cy="16002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43" y="0"/>
                </a:lnTo>
                <a:lnTo>
                  <a:pt x="7714" y="3086"/>
                </a:lnTo>
                <a:lnTo>
                  <a:pt x="10286" y="4114"/>
                </a:lnTo>
                <a:lnTo>
                  <a:pt x="11829" y="4114"/>
                </a:lnTo>
                <a:lnTo>
                  <a:pt x="14400" y="3086"/>
                </a:lnTo>
                <a:lnTo>
                  <a:pt x="20571" y="0"/>
                </a:lnTo>
                <a:lnTo>
                  <a:pt x="21600" y="0"/>
                </a:lnTo>
                <a:lnTo>
                  <a:pt x="21600" y="21600"/>
                </a:lnTo>
                <a:lnTo>
                  <a:pt x="0" y="21600"/>
                </a:lnTo>
                <a:close/>
              </a:path>
            </a:pathLst>
          </a:custGeom>
          <a:solidFill>
            <a:srgbClr val="FFFF66"/>
          </a:solidFill>
          <a:ln>
            <a:solidFill/>
            <a:round/>
          </a:ln>
        </p:spPr>
        <p:txBody>
          <a:bodyPr lIns="0" tIns="0" rIns="0" bIns="0" anchor="ctr"/>
          <a:lstStyle/>
          <a:p>
            <a:pPr lvl="0"/>
            <a:endParaRPr/>
          </a:p>
        </p:txBody>
      </p:sp>
      <p:sp>
        <p:nvSpPr>
          <p:cNvPr id="232" name="Shape 232"/>
          <p:cNvSpPr/>
          <p:nvPr/>
        </p:nvSpPr>
        <p:spPr>
          <a:xfrm>
            <a:off x="6629400" y="3371850"/>
            <a:ext cx="381000" cy="381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51FFF"/>
          </a:solidFill>
          <a:ln>
            <a:solidFill/>
            <a:round/>
          </a:ln>
        </p:spPr>
        <p:txBody>
          <a:bodyPr lIns="0" tIns="0" rIns="0" bIns="0" anchor="ctr"/>
          <a:lstStyle/>
          <a:p>
            <a:pPr lvl="0"/>
            <a:endParaRPr/>
          </a:p>
        </p:txBody>
      </p:sp>
      <p:sp>
        <p:nvSpPr>
          <p:cNvPr id="233" name="Shape 233"/>
          <p:cNvSpPr/>
          <p:nvPr/>
        </p:nvSpPr>
        <p:spPr>
          <a:xfrm>
            <a:off x="5791200" y="3143250"/>
            <a:ext cx="685800" cy="533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a:solidFill/>
            <a:round/>
            <a:tailEnd type="triangle"/>
          </a:ln>
        </p:spPr>
        <p:txBody>
          <a:bodyPr lIns="0" tIns="0" rIns="0" bIns="0" anchor="ctr"/>
          <a:lstStyle/>
          <a:p>
            <a:pPr lvl="0"/>
            <a:endParaRPr/>
          </a:p>
        </p:txBody>
      </p:sp>
      <p:sp>
        <p:nvSpPr>
          <p:cNvPr id="234" name="Shape 234"/>
          <p:cNvSpPr/>
          <p:nvPr/>
        </p:nvSpPr>
        <p:spPr>
          <a:xfrm flipH="1">
            <a:off x="7162800" y="3143250"/>
            <a:ext cx="685800" cy="533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a:solidFill/>
            <a:round/>
            <a:tailEnd type="triangle"/>
          </a:ln>
        </p:spPr>
        <p:txBody>
          <a:bodyPr lIns="0" tIns="0" rIns="0" bIns="0" anchor="ctr"/>
          <a:lstStyle/>
          <a:p>
            <a:pPr lvl="0"/>
            <a:endParaRPr/>
          </a:p>
        </p:txBody>
      </p:sp>
      <p:sp>
        <p:nvSpPr>
          <p:cNvPr id="235" name="Shape 235"/>
          <p:cNvSpPr/>
          <p:nvPr/>
        </p:nvSpPr>
        <p:spPr>
          <a:xfrm>
            <a:off x="5181600" y="2381250"/>
            <a:ext cx="3200400" cy="152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7" y="0"/>
                </a:lnTo>
                <a:lnTo>
                  <a:pt x="3600" y="5400"/>
                </a:lnTo>
                <a:lnTo>
                  <a:pt x="5657" y="10800"/>
                </a:lnTo>
                <a:lnTo>
                  <a:pt x="10800" y="21600"/>
                </a:lnTo>
                <a:lnTo>
                  <a:pt x="11829" y="21600"/>
                </a:lnTo>
                <a:lnTo>
                  <a:pt x="18000" y="5400"/>
                </a:lnTo>
                <a:lnTo>
                  <a:pt x="19543" y="0"/>
                </a:lnTo>
                <a:lnTo>
                  <a:pt x="21600" y="0"/>
                </a:lnTo>
                <a:lnTo>
                  <a:pt x="0" y="0"/>
                </a:lnTo>
                <a:close/>
              </a:path>
            </a:pathLst>
          </a:custGeom>
          <a:solidFill>
            <a:srgbClr val="E30802"/>
          </a:solidFill>
          <a:ln>
            <a:solidFill/>
            <a:round/>
          </a:ln>
        </p:spPr>
        <p:txBody>
          <a:bodyPr lIns="0" tIns="0" rIns="0" bIns="0" anchor="ctr"/>
          <a:lstStyle/>
          <a:p>
            <a:pPr lvl="0"/>
            <a:endParaRPr/>
          </a:p>
        </p:txBody>
      </p:sp>
      <p:sp>
        <p:nvSpPr>
          <p:cNvPr id="236" name="Shape 236"/>
          <p:cNvSpPr/>
          <p:nvPr/>
        </p:nvSpPr>
        <p:spPr>
          <a:xfrm flipV="1">
            <a:off x="1066800" y="2076450"/>
            <a:ext cx="3200400" cy="304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7" y="0"/>
                </a:lnTo>
                <a:lnTo>
                  <a:pt x="3600" y="5400"/>
                </a:lnTo>
                <a:lnTo>
                  <a:pt x="5657" y="10800"/>
                </a:lnTo>
                <a:lnTo>
                  <a:pt x="10800" y="21600"/>
                </a:lnTo>
                <a:lnTo>
                  <a:pt x="11829" y="21600"/>
                </a:lnTo>
                <a:lnTo>
                  <a:pt x="18000" y="5400"/>
                </a:lnTo>
                <a:lnTo>
                  <a:pt x="19543" y="0"/>
                </a:lnTo>
                <a:lnTo>
                  <a:pt x="21600" y="0"/>
                </a:lnTo>
                <a:lnTo>
                  <a:pt x="0" y="0"/>
                </a:lnTo>
                <a:close/>
              </a:path>
            </a:pathLst>
          </a:custGeom>
          <a:solidFill>
            <a:srgbClr val="051FFF"/>
          </a:solidFill>
          <a:ln>
            <a:solidFill/>
            <a:round/>
          </a:ln>
        </p:spPr>
        <p:txBody>
          <a:bodyPr lIns="0" tIns="0" rIns="0" bIns="0" anchor="ctr"/>
          <a:lstStyle/>
          <a:p>
            <a:pPr lvl="0"/>
            <a:endParaRPr/>
          </a:p>
        </p:txBody>
      </p:sp>
      <p:sp>
        <p:nvSpPr>
          <p:cNvPr id="237" name="Shape 237"/>
          <p:cNvSpPr/>
          <p:nvPr/>
        </p:nvSpPr>
        <p:spPr>
          <a:xfrm>
            <a:off x="992187" y="4572000"/>
            <a:ext cx="7694613" cy="2215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latin typeface="Arial"/>
                <a:ea typeface="Arial"/>
                <a:cs typeface="Arial"/>
                <a:sym typeface="Arial"/>
              </a:rPr>
              <a:t>Deflection of upper surface represents a mass deficit that opposes mass excess of sphere.  Amount of deflection depends on viscosity structure.</a:t>
            </a:r>
          </a:p>
          <a:p>
            <a:pPr lvl="0">
              <a:defRPr sz="1800"/>
            </a:pPr>
            <a:endParaRPr sz="2400">
              <a:latin typeface="Arial"/>
              <a:ea typeface="Arial"/>
              <a:cs typeface="Arial"/>
              <a:sym typeface="Arial"/>
            </a:endParaRPr>
          </a:p>
          <a:p>
            <a:pPr lvl="0">
              <a:defRPr sz="1800"/>
            </a:pPr>
            <a:r>
              <a:rPr sz="2400">
                <a:latin typeface="Arial"/>
                <a:ea typeface="Arial"/>
                <a:cs typeface="Arial"/>
                <a:sym typeface="Arial"/>
              </a:rPr>
              <a:t>Downward deflection of core-mantle boundary also a mass deficit</a:t>
            </a:r>
          </a:p>
        </p:txBody>
      </p:sp>
      <p:sp>
        <p:nvSpPr>
          <p:cNvPr id="238" name="Shape 238"/>
          <p:cNvSpPr/>
          <p:nvPr/>
        </p:nvSpPr>
        <p:spPr>
          <a:xfrm flipV="1">
            <a:off x="1066800" y="2754312"/>
            <a:ext cx="3200400" cy="762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7" y="0"/>
                </a:lnTo>
                <a:lnTo>
                  <a:pt x="3600" y="5400"/>
                </a:lnTo>
                <a:lnTo>
                  <a:pt x="5657" y="10800"/>
                </a:lnTo>
                <a:lnTo>
                  <a:pt x="10800" y="21600"/>
                </a:lnTo>
                <a:lnTo>
                  <a:pt x="11829" y="21600"/>
                </a:lnTo>
                <a:lnTo>
                  <a:pt x="18000" y="5400"/>
                </a:lnTo>
                <a:lnTo>
                  <a:pt x="19543" y="0"/>
                </a:lnTo>
                <a:lnTo>
                  <a:pt x="21600" y="0"/>
                </a:lnTo>
                <a:lnTo>
                  <a:pt x="0" y="0"/>
                </a:lnTo>
                <a:close/>
              </a:path>
            </a:pathLst>
          </a:custGeom>
          <a:solidFill>
            <a:srgbClr val="051FFF"/>
          </a:solidFill>
          <a:ln>
            <a:solidFill/>
            <a:round/>
          </a:ln>
        </p:spPr>
        <p:txBody>
          <a:bodyPr lIns="0" tIns="0" rIns="0" bIns="0" anchor="ctr"/>
          <a:lstStyle/>
          <a:p>
            <a:pPr lvl="0"/>
            <a:endParaRPr/>
          </a:p>
        </p:txBody>
      </p:sp>
      <p:sp>
        <p:nvSpPr>
          <p:cNvPr id="239" name="Shape 239"/>
          <p:cNvSpPr/>
          <p:nvPr/>
        </p:nvSpPr>
        <p:spPr>
          <a:xfrm>
            <a:off x="0" y="2438400"/>
            <a:ext cx="1290053"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i="1">
                <a:latin typeface="Arial"/>
                <a:ea typeface="Arial"/>
                <a:cs typeface="Arial"/>
                <a:sym typeface="Arial"/>
              </a:defRPr>
            </a:lvl1pPr>
          </a:lstStyle>
          <a:p>
            <a:pPr lvl="0">
              <a:defRPr sz="1800" i="0"/>
            </a:pPr>
            <a:r>
              <a:rPr sz="1400" i="1"/>
              <a:t>Self-gravitation</a:t>
            </a:r>
          </a:p>
        </p:txBody>
      </p:sp>
      <p:cxnSp>
        <p:nvCxnSpPr>
          <p:cNvPr id="240" name="Connector 240"/>
          <p:cNvCxnSpPr>
            <a:stCxn id="239" idx="0"/>
            <a:endCxn id="238" idx="0"/>
          </p:cNvCxnSpPr>
          <p:nvPr/>
        </p:nvCxnSpPr>
        <p:spPr>
          <a:xfrm>
            <a:off x="645026" y="2582811"/>
            <a:ext cx="2021974" cy="209602"/>
          </a:xfrm>
          <a:prstGeom prst="straightConnector1">
            <a:avLst/>
          </a:prstGeom>
          <a:ln>
            <a:solidFill/>
            <a:round/>
            <a:tailEnd type="triangle"/>
          </a:ln>
        </p:spPr>
      </p:cxnSp>
      <p:sp>
        <p:nvSpPr>
          <p:cNvPr id="241" name="Shape 241"/>
          <p:cNvSpPr/>
          <p:nvPr/>
        </p:nvSpPr>
        <p:spPr>
          <a:xfrm>
            <a:off x="6249987" y="152400"/>
            <a:ext cx="832655"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pPr lvl="0">
              <a:defRPr sz="1800"/>
            </a:pPr>
            <a:r>
              <a:rPr sz="2400"/>
              <a:t>Earth</a:t>
            </a:r>
          </a:p>
        </p:txBody>
      </p:sp>
    </p:spTree>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p:nvPr/>
        </p:nvSpPr>
        <p:spPr>
          <a:xfrm>
            <a:off x="2133600" y="152400"/>
            <a:ext cx="3150503"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FF121E"/>
                </a:solidFill>
              </a:defRPr>
            </a:lvl1pPr>
          </a:lstStyle>
          <a:p>
            <a:pPr lvl="0">
              <a:defRPr sz="1800">
                <a:solidFill>
                  <a:srgbClr val="000000"/>
                </a:solidFill>
              </a:defRPr>
            </a:pPr>
            <a:r>
              <a:rPr sz="3600">
                <a:solidFill>
                  <a:srgbClr val="FF121E"/>
                </a:solidFill>
              </a:rPr>
              <a:t>Geoid Anomaly</a:t>
            </a:r>
          </a:p>
        </p:txBody>
      </p:sp>
      <p:grpSp>
        <p:nvGrpSpPr>
          <p:cNvPr id="247" name="Group 247"/>
          <p:cNvGrpSpPr/>
          <p:nvPr/>
        </p:nvGrpSpPr>
        <p:grpSpPr>
          <a:xfrm>
            <a:off x="6934199" y="76199"/>
            <a:ext cx="2057401" cy="1981201"/>
            <a:chOff x="0" y="0"/>
            <a:chExt cx="2057400" cy="1981200"/>
          </a:xfrm>
        </p:grpSpPr>
        <p:sp>
          <p:nvSpPr>
            <p:cNvPr id="244" name="Shape 244"/>
            <p:cNvSpPr/>
            <p:nvPr/>
          </p:nvSpPr>
          <p:spPr>
            <a:xfrm>
              <a:off x="-1" y="-1"/>
              <a:ext cx="2057401" cy="1981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FF20"/>
            </a:solidFill>
            <a:ln w="28575" cap="flat">
              <a:solidFill>
                <a:srgbClr val="000000"/>
              </a:solidFill>
              <a:prstDash val="solid"/>
              <a:round/>
            </a:ln>
            <a:effectLst/>
          </p:spPr>
          <p:txBody>
            <a:bodyPr wrap="square" lIns="0" tIns="0" rIns="0" bIns="0" numCol="1" anchor="ctr">
              <a:noAutofit/>
            </a:bodyPr>
            <a:lstStyle/>
            <a:p>
              <a:pPr lvl="0" algn="ctr"/>
              <a:endParaRPr/>
            </a:p>
          </p:txBody>
        </p:sp>
        <p:sp>
          <p:nvSpPr>
            <p:cNvPr id="245" name="Shape 245"/>
            <p:cNvSpPr/>
            <p:nvPr/>
          </p:nvSpPr>
          <p:spPr>
            <a:xfrm flipV="1">
              <a:off x="1066800" y="228599"/>
              <a:ext cx="533400" cy="762002"/>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46" name="Shape 246"/>
            <p:cNvSpPr/>
            <p:nvPr/>
          </p:nvSpPr>
          <p:spPr>
            <a:xfrm>
              <a:off x="1371600" y="609600"/>
              <a:ext cx="184151"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000"/>
                </a:spcBef>
                <a:defRPr sz="1800" i="1"/>
              </a:lvl1pPr>
            </a:lstStyle>
            <a:p>
              <a:pPr lvl="0">
                <a:defRPr i="0"/>
              </a:pPr>
              <a:r>
                <a:rPr i="1"/>
                <a:t>R</a:t>
              </a:r>
            </a:p>
          </p:txBody>
        </p:sp>
      </p:grpSp>
      <p:pic>
        <p:nvPicPr>
          <p:cNvPr id="248" name="image.pdf"/>
          <p:cNvPicPr/>
          <p:nvPr/>
        </p:nvPicPr>
        <p:blipFill>
          <a:blip r:embed="rId2">
            <a:extLst/>
          </a:blip>
          <a:stretch>
            <a:fillRect/>
          </a:stretch>
        </p:blipFill>
        <p:spPr>
          <a:xfrm>
            <a:off x="1992312" y="868362"/>
            <a:ext cx="3481388" cy="1568451"/>
          </a:xfrm>
          <a:prstGeom prst="rect">
            <a:avLst/>
          </a:prstGeom>
          <a:ln w="12700">
            <a:miter lim="400000"/>
          </a:ln>
        </p:spPr>
      </p:pic>
      <p:sp>
        <p:nvSpPr>
          <p:cNvPr id="249" name="Shape 249"/>
          <p:cNvSpPr/>
          <p:nvPr/>
        </p:nvSpPr>
        <p:spPr>
          <a:xfrm>
            <a:off x="7545387" y="2057400"/>
            <a:ext cx="832655"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pPr lvl="0">
              <a:defRPr sz="1800"/>
            </a:pPr>
            <a:r>
              <a:rPr sz="2400"/>
              <a:t>Earth</a:t>
            </a:r>
          </a:p>
        </p:txBody>
      </p:sp>
      <p:sp>
        <p:nvSpPr>
          <p:cNvPr id="250" name="Shape 250"/>
          <p:cNvSpPr/>
          <p:nvPr/>
        </p:nvSpPr>
        <p:spPr>
          <a:xfrm>
            <a:off x="909637" y="2628900"/>
            <a:ext cx="7319963" cy="29841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latin typeface="Arial"/>
                <a:ea typeface="Arial"/>
                <a:cs typeface="Arial"/>
                <a:sym typeface="Arial"/>
              </a:rPr>
              <a:t>Formally separate structure (</a:t>
            </a:r>
            <a:r>
              <a:rPr sz="2400" i="1">
                <a:latin typeface="Arial"/>
                <a:ea typeface="Arial"/>
                <a:cs typeface="Arial"/>
                <a:sym typeface="Arial"/>
              </a:rPr>
              <a:t>D</a:t>
            </a:r>
            <a:r>
              <a:rPr sz="2400" i="1" baseline="-25000">
                <a:latin typeface="Arial"/>
                <a:ea typeface="Arial"/>
                <a:cs typeface="Arial"/>
                <a:sym typeface="Arial"/>
              </a:rPr>
              <a:t>lm</a:t>
            </a:r>
            <a:r>
              <a:rPr sz="2400">
                <a:latin typeface="Arial"/>
                <a:ea typeface="Arial"/>
                <a:cs typeface="Arial"/>
                <a:sym typeface="Arial"/>
              </a:rPr>
              <a:t>) and dynamics (</a:t>
            </a:r>
            <a:r>
              <a:rPr sz="2400" i="1">
                <a:latin typeface="Arial"/>
                <a:ea typeface="Arial"/>
                <a:cs typeface="Arial"/>
                <a:sym typeface="Arial"/>
              </a:rPr>
              <a:t>G</a:t>
            </a:r>
            <a:r>
              <a:rPr sz="2400">
                <a:latin typeface="Arial"/>
                <a:ea typeface="Arial"/>
                <a:cs typeface="Arial"/>
                <a:sym typeface="Arial"/>
              </a:rPr>
              <a:t>)</a:t>
            </a:r>
          </a:p>
          <a:p>
            <a:pPr lvl="0">
              <a:defRPr sz="1800"/>
            </a:pPr>
            <a:endParaRPr sz="2400">
              <a:latin typeface="Arial"/>
              <a:ea typeface="Arial"/>
              <a:cs typeface="Arial"/>
              <a:sym typeface="Arial"/>
            </a:endParaRPr>
          </a:p>
          <a:p>
            <a:pPr lvl="0">
              <a:defRPr sz="1800"/>
            </a:pPr>
            <a:r>
              <a:rPr sz="2400">
                <a:latin typeface="Arial"/>
                <a:ea typeface="Arial"/>
                <a:cs typeface="Arial"/>
                <a:sym typeface="Arial"/>
              </a:rPr>
              <a:t>Green’s function or Kernel </a:t>
            </a:r>
            <a:r>
              <a:rPr sz="2400" i="1">
                <a:latin typeface="Arial"/>
                <a:ea typeface="Arial"/>
                <a:cs typeface="Arial"/>
                <a:sym typeface="Arial"/>
              </a:rPr>
              <a:t>G</a:t>
            </a:r>
            <a:r>
              <a:rPr sz="2400">
                <a:latin typeface="Arial"/>
                <a:ea typeface="Arial"/>
                <a:cs typeface="Arial"/>
                <a:sym typeface="Arial"/>
              </a:rPr>
              <a:t>(</a:t>
            </a:r>
            <a:r>
              <a:rPr sz="2400" i="1">
                <a:latin typeface="Arial"/>
                <a:ea typeface="Arial"/>
                <a:cs typeface="Arial"/>
                <a:sym typeface="Arial"/>
              </a:rPr>
              <a:t>r</a:t>
            </a:r>
            <a:r>
              <a:rPr sz="2400">
                <a:latin typeface="Arial"/>
                <a:ea typeface="Arial"/>
                <a:cs typeface="Arial"/>
                <a:sym typeface="Arial"/>
              </a:rPr>
              <a:t>,</a:t>
            </a:r>
            <a:r>
              <a:rPr sz="2400" i="1">
                <a:latin typeface="Arial"/>
                <a:ea typeface="Arial"/>
                <a:cs typeface="Arial"/>
                <a:sym typeface="Arial"/>
              </a:rPr>
              <a:t>l</a:t>
            </a:r>
            <a:r>
              <a:rPr sz="2400">
                <a:latin typeface="Arial"/>
                <a:ea typeface="Arial"/>
                <a:cs typeface="Arial"/>
                <a:sym typeface="Arial"/>
              </a:rPr>
              <a:t>) is the geoid anomaly due to a unit density anomaly of wavelength </a:t>
            </a:r>
            <a:r>
              <a:rPr sz="2400" i="1">
                <a:latin typeface="Arial"/>
                <a:ea typeface="Arial"/>
                <a:cs typeface="Arial"/>
                <a:sym typeface="Arial"/>
              </a:rPr>
              <a:t>l</a:t>
            </a:r>
            <a:r>
              <a:rPr sz="2400">
                <a:latin typeface="Arial"/>
                <a:ea typeface="Arial"/>
                <a:cs typeface="Arial"/>
                <a:sym typeface="Arial"/>
              </a:rPr>
              <a:t> at depth </a:t>
            </a:r>
            <a:r>
              <a:rPr sz="2400" i="1">
                <a:latin typeface="Arial"/>
                <a:ea typeface="Arial"/>
                <a:cs typeface="Arial"/>
                <a:sym typeface="Arial"/>
              </a:rPr>
              <a:t>r</a:t>
            </a:r>
            <a:r>
              <a:rPr sz="2400">
                <a:latin typeface="Arial"/>
                <a:ea typeface="Arial"/>
                <a:cs typeface="Arial"/>
                <a:sym typeface="Arial"/>
              </a:rPr>
              <a:t> </a:t>
            </a:r>
          </a:p>
          <a:p>
            <a:pPr lvl="0">
              <a:defRPr sz="1800"/>
            </a:pPr>
            <a:endParaRPr sz="2400">
              <a:latin typeface="Arial"/>
              <a:ea typeface="Arial"/>
              <a:cs typeface="Arial"/>
              <a:sym typeface="Arial"/>
            </a:endParaRPr>
          </a:p>
          <a:p>
            <a:pPr lvl="0">
              <a:defRPr sz="1800"/>
            </a:pPr>
            <a:r>
              <a:rPr sz="2400">
                <a:latin typeface="Arial"/>
                <a:ea typeface="Arial"/>
                <a:cs typeface="Arial"/>
                <a:sym typeface="Arial"/>
              </a:rPr>
              <a:t>G depends on viscosity structure.  Compute separately.</a:t>
            </a:r>
          </a:p>
        </p:txBody>
      </p:sp>
    </p:spTree>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p:nvPr/>
        </p:nvSpPr>
        <p:spPr>
          <a:xfrm>
            <a:off x="2916237" y="152400"/>
            <a:ext cx="3150504"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FF121E"/>
                </a:solidFill>
              </a:defRPr>
            </a:lvl1pPr>
          </a:lstStyle>
          <a:p>
            <a:pPr lvl="0">
              <a:defRPr sz="1800">
                <a:solidFill>
                  <a:srgbClr val="000000"/>
                </a:solidFill>
              </a:defRPr>
            </a:pPr>
            <a:r>
              <a:rPr sz="3600">
                <a:solidFill>
                  <a:srgbClr val="FF121E"/>
                </a:solidFill>
              </a:rPr>
              <a:t>Geoid Anomaly</a:t>
            </a:r>
          </a:p>
        </p:txBody>
      </p:sp>
      <p:grpSp>
        <p:nvGrpSpPr>
          <p:cNvPr id="256" name="Group 256"/>
          <p:cNvGrpSpPr/>
          <p:nvPr/>
        </p:nvGrpSpPr>
        <p:grpSpPr>
          <a:xfrm>
            <a:off x="6934199" y="76199"/>
            <a:ext cx="2057401" cy="1981201"/>
            <a:chOff x="0" y="0"/>
            <a:chExt cx="2057400" cy="1981200"/>
          </a:xfrm>
        </p:grpSpPr>
        <p:sp>
          <p:nvSpPr>
            <p:cNvPr id="253" name="Shape 253"/>
            <p:cNvSpPr/>
            <p:nvPr/>
          </p:nvSpPr>
          <p:spPr>
            <a:xfrm>
              <a:off x="-1" y="-1"/>
              <a:ext cx="2057401" cy="1981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FF20"/>
            </a:solidFill>
            <a:ln w="28575" cap="flat">
              <a:solidFill>
                <a:srgbClr val="000000"/>
              </a:solidFill>
              <a:prstDash val="solid"/>
              <a:round/>
            </a:ln>
            <a:effectLst/>
          </p:spPr>
          <p:txBody>
            <a:bodyPr wrap="square" lIns="0" tIns="0" rIns="0" bIns="0" numCol="1" anchor="ctr">
              <a:noAutofit/>
            </a:bodyPr>
            <a:lstStyle/>
            <a:p>
              <a:pPr lvl="0" algn="ctr"/>
              <a:endParaRPr/>
            </a:p>
          </p:txBody>
        </p:sp>
        <p:sp>
          <p:nvSpPr>
            <p:cNvPr id="254" name="Shape 254"/>
            <p:cNvSpPr/>
            <p:nvPr/>
          </p:nvSpPr>
          <p:spPr>
            <a:xfrm flipV="1">
              <a:off x="1066800" y="228599"/>
              <a:ext cx="533400" cy="762002"/>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55" name="Shape 255"/>
            <p:cNvSpPr/>
            <p:nvPr/>
          </p:nvSpPr>
          <p:spPr>
            <a:xfrm>
              <a:off x="1371600" y="609600"/>
              <a:ext cx="184151"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000"/>
                </a:spcBef>
                <a:defRPr sz="1800" i="1"/>
              </a:lvl1pPr>
            </a:lstStyle>
            <a:p>
              <a:pPr lvl="0">
                <a:defRPr i="0"/>
              </a:pPr>
              <a:r>
                <a:rPr i="1"/>
                <a:t>R</a:t>
              </a:r>
            </a:p>
          </p:txBody>
        </p:sp>
      </p:grpSp>
      <p:sp>
        <p:nvSpPr>
          <p:cNvPr id="257" name="Shape 257"/>
          <p:cNvSpPr/>
          <p:nvPr/>
        </p:nvSpPr>
        <p:spPr>
          <a:xfrm>
            <a:off x="7545387" y="2057400"/>
            <a:ext cx="832655"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pPr lvl="0">
              <a:defRPr sz="1800"/>
            </a:pPr>
            <a:r>
              <a:rPr sz="2400"/>
              <a:t>Earth</a:t>
            </a:r>
          </a:p>
        </p:txBody>
      </p:sp>
      <p:pic>
        <p:nvPicPr>
          <p:cNvPr id="258" name="panasyuketal_00_5i.jpg"/>
          <p:cNvPicPr/>
          <p:nvPr/>
        </p:nvPicPr>
        <p:blipFill>
          <a:blip r:embed="rId2">
            <a:extLst/>
          </a:blip>
          <a:stretch>
            <a:fillRect/>
          </a:stretch>
        </p:blipFill>
        <p:spPr>
          <a:xfrm>
            <a:off x="6508750" y="3429000"/>
            <a:ext cx="1763713" cy="3048000"/>
          </a:xfrm>
          <a:prstGeom prst="rect">
            <a:avLst/>
          </a:prstGeom>
          <a:ln w="12700">
            <a:miter lim="400000"/>
          </a:ln>
        </p:spPr>
      </p:pic>
      <p:pic>
        <p:nvPicPr>
          <p:cNvPr id="259" name="panasyuketal_00_5f.jpg"/>
          <p:cNvPicPr/>
          <p:nvPr/>
        </p:nvPicPr>
        <p:blipFill>
          <a:blip r:embed="rId3">
            <a:extLst/>
          </a:blip>
          <a:stretch>
            <a:fillRect/>
          </a:stretch>
        </p:blipFill>
        <p:spPr>
          <a:xfrm>
            <a:off x="762000" y="3429000"/>
            <a:ext cx="1754188" cy="3048000"/>
          </a:xfrm>
          <a:prstGeom prst="rect">
            <a:avLst/>
          </a:prstGeom>
          <a:ln w="12700">
            <a:miter lim="400000"/>
          </a:ln>
        </p:spPr>
      </p:pic>
      <p:sp>
        <p:nvSpPr>
          <p:cNvPr id="260" name="Shape 260"/>
          <p:cNvSpPr/>
          <p:nvPr/>
        </p:nvSpPr>
        <p:spPr>
          <a:xfrm>
            <a:off x="609600" y="2819400"/>
            <a:ext cx="1883232"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pPr lvl="0">
              <a:defRPr sz="1800"/>
            </a:pPr>
            <a:r>
              <a:rPr sz="2400"/>
              <a:t>Geoid Kernel</a:t>
            </a:r>
          </a:p>
        </p:txBody>
      </p:sp>
      <p:sp>
        <p:nvSpPr>
          <p:cNvPr id="261" name="Shape 261"/>
          <p:cNvSpPr/>
          <p:nvPr/>
        </p:nvSpPr>
        <p:spPr>
          <a:xfrm>
            <a:off x="6164262" y="2743200"/>
            <a:ext cx="2899580"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pPr lvl="0">
              <a:defRPr sz="1800"/>
            </a:pPr>
            <a:r>
              <a:rPr sz="2400"/>
              <a:t>Dynamic topography</a:t>
            </a:r>
          </a:p>
        </p:txBody>
      </p:sp>
      <p:sp>
        <p:nvSpPr>
          <p:cNvPr id="262" name="Shape 262"/>
          <p:cNvSpPr/>
          <p:nvPr/>
        </p:nvSpPr>
        <p:spPr>
          <a:xfrm>
            <a:off x="3088823" y="4191000"/>
            <a:ext cx="2964767" cy="8191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sz="1800"/>
            </a:pPr>
            <a:r>
              <a:rPr sz="2400">
                <a:latin typeface="Arial"/>
                <a:ea typeface="Arial"/>
                <a:cs typeface="Arial"/>
                <a:sym typeface="Arial"/>
              </a:rPr>
              <a:t>Standard </a:t>
            </a:r>
            <a:r>
              <a:rPr sz="2400">
                <a:latin typeface="Symbol"/>
                <a:ea typeface="Symbol"/>
                <a:cs typeface="Symbol"/>
                <a:sym typeface="Symbol"/>
              </a:rPr>
              <a:t>η</a:t>
            </a:r>
            <a:r>
              <a:rPr sz="2400">
                <a:latin typeface="Arial"/>
                <a:ea typeface="Arial"/>
                <a:cs typeface="Arial"/>
                <a:sym typeface="Arial"/>
              </a:rPr>
              <a:t> structure</a:t>
            </a:r>
          </a:p>
          <a:p>
            <a:pPr lvl="0" algn="ctr">
              <a:defRPr sz="1800"/>
            </a:pPr>
            <a:r>
              <a:rPr sz="2400">
                <a:latin typeface="Arial"/>
                <a:ea typeface="Arial"/>
                <a:cs typeface="Arial"/>
                <a:sym typeface="Arial"/>
              </a:rPr>
              <a:t>LM~50xUM</a:t>
            </a:r>
          </a:p>
        </p:txBody>
      </p:sp>
      <p:sp>
        <p:nvSpPr>
          <p:cNvPr id="263" name="Shape 263"/>
          <p:cNvSpPr/>
          <p:nvPr/>
        </p:nvSpPr>
        <p:spPr>
          <a:xfrm>
            <a:off x="2971800" y="6096000"/>
            <a:ext cx="3153926"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pPr lvl="0">
              <a:defRPr sz="1800"/>
            </a:pPr>
            <a:r>
              <a:rPr sz="2400"/>
              <a:t>Panasyuk et al. (2000)</a:t>
            </a:r>
          </a:p>
        </p:txBody>
      </p:sp>
      <p:pic>
        <p:nvPicPr>
          <p:cNvPr id="264" name="image.pdf"/>
          <p:cNvPicPr/>
          <p:nvPr/>
        </p:nvPicPr>
        <p:blipFill>
          <a:blip r:embed="rId4">
            <a:extLst/>
          </a:blip>
          <a:stretch>
            <a:fillRect/>
          </a:stretch>
        </p:blipFill>
        <p:spPr>
          <a:xfrm>
            <a:off x="2895600" y="838200"/>
            <a:ext cx="3481388" cy="1568450"/>
          </a:xfrm>
          <a:prstGeom prst="rect">
            <a:avLst/>
          </a:prstGeom>
          <a:ln w="12700">
            <a:miter lim="400000"/>
          </a:ln>
        </p:spPr>
      </p:pic>
    </p:spTree>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p:nvPr/>
        </p:nvSpPr>
        <p:spPr>
          <a:xfrm>
            <a:off x="3047893" y="36650"/>
            <a:ext cx="3382676" cy="6098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3600">
                <a:solidFill>
                  <a:srgbClr val="FF121E"/>
                </a:solidFill>
                <a:latin typeface="Arial"/>
                <a:ea typeface="Arial"/>
                <a:cs typeface="Arial"/>
                <a:sym typeface="Arial"/>
              </a:defRPr>
            </a:lvl1pPr>
          </a:lstStyle>
          <a:p>
            <a:pPr lvl="0">
              <a:defRPr sz="1800">
                <a:solidFill>
                  <a:srgbClr val="000000"/>
                </a:solidFill>
              </a:defRPr>
            </a:pPr>
            <a:r>
              <a:rPr sz="3600">
                <a:solidFill>
                  <a:srgbClr val="FF121E"/>
                </a:solidFill>
              </a:rPr>
              <a:t>Predicted Geoid</a:t>
            </a:r>
          </a:p>
        </p:txBody>
      </p:sp>
      <p:pic>
        <p:nvPicPr>
          <p:cNvPr id="267" name="geopre.png"/>
          <p:cNvPicPr/>
          <p:nvPr/>
        </p:nvPicPr>
        <p:blipFill>
          <a:blip r:embed="rId2">
            <a:extLst/>
          </a:blip>
          <a:stretch>
            <a:fillRect/>
          </a:stretch>
        </p:blipFill>
        <p:spPr>
          <a:xfrm>
            <a:off x="4433887" y="721799"/>
            <a:ext cx="4710113" cy="6096001"/>
          </a:xfrm>
          <a:prstGeom prst="rect">
            <a:avLst/>
          </a:prstGeom>
          <a:ln w="12700">
            <a:miter lim="400000"/>
          </a:ln>
        </p:spPr>
      </p:pic>
      <p:sp>
        <p:nvSpPr>
          <p:cNvPr id="268" name="Shape 268"/>
          <p:cNvSpPr/>
          <p:nvPr/>
        </p:nvSpPr>
        <p:spPr>
          <a:xfrm>
            <a:off x="132000" y="759599"/>
            <a:ext cx="4118630" cy="114827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latin typeface="Arial"/>
                <a:ea typeface="Arial"/>
                <a:cs typeface="Arial"/>
                <a:sym typeface="Arial"/>
              </a:rPr>
              <a:t>Best fitting viscosity structure</a:t>
            </a:r>
          </a:p>
          <a:p>
            <a:pPr lvl="0">
              <a:defRPr sz="1800"/>
            </a:pPr>
            <a:r>
              <a:rPr sz="2400">
                <a:latin typeface="Arial"/>
                <a:ea typeface="Arial"/>
                <a:cs typeface="Arial"/>
                <a:sym typeface="Arial"/>
              </a:rPr>
              <a:t>Lithosphere-10 * UM</a:t>
            </a:r>
          </a:p>
          <a:p>
            <a:pPr lvl="0">
              <a:defRPr sz="1800"/>
            </a:pPr>
            <a:r>
              <a:rPr sz="2400">
                <a:latin typeface="Arial"/>
                <a:ea typeface="Arial"/>
                <a:cs typeface="Arial"/>
                <a:sym typeface="Arial"/>
              </a:rPr>
              <a:t>Lower Mantle-50 * UM</a:t>
            </a:r>
          </a:p>
        </p:txBody>
      </p:sp>
    </p:spTree>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p:nvPr/>
        </p:nvSpPr>
        <p:spPr>
          <a:xfrm>
            <a:off x="3587893" y="120650"/>
            <a:ext cx="3382676" cy="60988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3600">
                <a:solidFill>
                  <a:srgbClr val="FF121E"/>
                </a:solidFill>
                <a:latin typeface="Arial"/>
                <a:ea typeface="Arial"/>
                <a:cs typeface="Arial"/>
                <a:sym typeface="Arial"/>
              </a:defRPr>
            </a:lvl1pPr>
          </a:lstStyle>
          <a:p>
            <a:pPr lvl="0">
              <a:defRPr sz="1800">
                <a:solidFill>
                  <a:srgbClr val="000000"/>
                </a:solidFill>
              </a:defRPr>
            </a:pPr>
            <a:r>
              <a:rPr sz="3600">
                <a:solidFill>
                  <a:srgbClr val="FF121E"/>
                </a:solidFill>
              </a:rPr>
              <a:t>Predicted Geoid</a:t>
            </a:r>
          </a:p>
        </p:txBody>
      </p:sp>
      <p:sp>
        <p:nvSpPr>
          <p:cNvPr id="271" name="Shape 271"/>
          <p:cNvSpPr/>
          <p:nvPr/>
        </p:nvSpPr>
        <p:spPr>
          <a:xfrm>
            <a:off x="132000" y="759599"/>
            <a:ext cx="4118630" cy="114827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400">
                <a:latin typeface="Arial"/>
                <a:ea typeface="Arial"/>
                <a:cs typeface="Arial"/>
                <a:sym typeface="Arial"/>
              </a:rPr>
              <a:t>Best fitting viscosity structure</a:t>
            </a:r>
          </a:p>
          <a:p>
            <a:pPr lvl="0">
              <a:defRPr sz="1800"/>
            </a:pPr>
            <a:r>
              <a:rPr sz="2400">
                <a:latin typeface="Arial"/>
                <a:ea typeface="Arial"/>
                <a:cs typeface="Arial"/>
                <a:sym typeface="Arial"/>
              </a:rPr>
              <a:t>Lithosphere ~10 * UM</a:t>
            </a:r>
          </a:p>
          <a:p>
            <a:pPr lvl="0">
              <a:defRPr sz="1800"/>
            </a:pPr>
            <a:r>
              <a:rPr sz="2400">
                <a:latin typeface="Arial"/>
                <a:ea typeface="Arial"/>
                <a:cs typeface="Arial"/>
                <a:sym typeface="Arial"/>
              </a:rPr>
              <a:t>Lower Mantle ~40 * UM</a:t>
            </a:r>
          </a:p>
        </p:txBody>
      </p:sp>
      <p:sp>
        <p:nvSpPr>
          <p:cNvPr id="272" name="Shape 272"/>
          <p:cNvSpPr/>
          <p:nvPr/>
        </p:nvSpPr>
        <p:spPr>
          <a:xfrm>
            <a:off x="84000" y="6480600"/>
            <a:ext cx="1992323" cy="2692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1200">
                <a:solidFill>
                  <a:srgbClr val="008040"/>
                </a:solidFill>
              </a:rPr>
              <a:t>[</a:t>
            </a:r>
            <a:r>
              <a:rPr sz="1200" i="1">
                <a:solidFill>
                  <a:srgbClr val="008040"/>
                </a:solidFill>
              </a:rPr>
              <a:t>Forte and Mitrovica, 2001</a:t>
            </a:r>
            <a:r>
              <a:rPr sz="1200">
                <a:solidFill>
                  <a:srgbClr val="008040"/>
                </a:solidFill>
              </a:rPr>
              <a:t>]</a:t>
            </a:r>
          </a:p>
        </p:txBody>
      </p:sp>
      <p:pic>
        <p:nvPicPr>
          <p:cNvPr id="273" name="image.png"/>
          <p:cNvPicPr/>
          <p:nvPr/>
        </p:nvPicPr>
        <p:blipFill>
          <a:blip r:embed="rId2">
            <a:extLst/>
          </a:blip>
          <a:stretch>
            <a:fillRect/>
          </a:stretch>
        </p:blipFill>
        <p:spPr>
          <a:xfrm>
            <a:off x="84000" y="3204000"/>
            <a:ext cx="2595563" cy="3276601"/>
          </a:xfrm>
          <a:prstGeom prst="rect">
            <a:avLst/>
          </a:prstGeom>
          <a:ln w="12700">
            <a:miter lim="400000"/>
          </a:ln>
        </p:spPr>
      </p:pic>
      <p:pic>
        <p:nvPicPr>
          <p:cNvPr id="274" name="pasted-image.pdf"/>
          <p:cNvPicPr/>
          <p:nvPr/>
        </p:nvPicPr>
        <p:blipFill>
          <a:blip r:embed="rId3">
            <a:extLst/>
          </a:blip>
          <a:stretch>
            <a:fillRect/>
          </a:stretch>
        </p:blipFill>
        <p:spPr>
          <a:xfrm>
            <a:off x="4397602" y="782720"/>
            <a:ext cx="4708019" cy="6217122"/>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2" animBg="1" advAuto="0"/>
      <p:bldP spid="273"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p:nvPr/>
        </p:nvSpPr>
        <p:spPr>
          <a:xfrm>
            <a:off x="2846420" y="12650"/>
            <a:ext cx="3881622" cy="60988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3600">
                <a:solidFill>
                  <a:srgbClr val="FF121E"/>
                </a:solidFill>
                <a:latin typeface="Arial"/>
                <a:ea typeface="Arial"/>
                <a:cs typeface="Arial"/>
                <a:sym typeface="Arial"/>
              </a:defRPr>
            </a:lvl1pPr>
          </a:lstStyle>
          <a:p>
            <a:pPr lvl="0">
              <a:defRPr sz="1800">
                <a:solidFill>
                  <a:srgbClr val="000000"/>
                </a:solidFill>
              </a:defRPr>
            </a:pPr>
            <a:r>
              <a:rPr sz="3600">
                <a:solidFill>
                  <a:srgbClr val="FF121E"/>
                </a:solidFill>
              </a:rPr>
              <a:t>Viscosity Structure</a:t>
            </a:r>
          </a:p>
        </p:txBody>
      </p:sp>
      <p:pic>
        <p:nvPicPr>
          <p:cNvPr id="277" name="pasted-image.pdf"/>
          <p:cNvPicPr/>
          <p:nvPr/>
        </p:nvPicPr>
        <p:blipFill>
          <a:blip r:embed="rId2">
            <a:extLst/>
          </a:blip>
          <a:stretch>
            <a:fillRect/>
          </a:stretch>
        </p:blipFill>
        <p:spPr>
          <a:xfrm>
            <a:off x="613176" y="1253534"/>
            <a:ext cx="7917648" cy="3473652"/>
          </a:xfrm>
          <a:prstGeom prst="rect">
            <a:avLst/>
          </a:prstGeom>
          <a:ln w="12700">
            <a:miter lim="400000"/>
          </a:ln>
        </p:spPr>
      </p:pic>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72759" y="-39550"/>
            <a:ext cx="8163631"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602FF"/>
                </a:solidFill>
              </a:defRPr>
            </a:lvl1pPr>
          </a:lstStyle>
          <a:p>
            <a:pPr lvl="0">
              <a:defRPr sz="1800">
                <a:solidFill>
                  <a:srgbClr val="000000"/>
                </a:solidFill>
              </a:defRPr>
            </a:pPr>
            <a:r>
              <a:rPr sz="3600">
                <a:solidFill>
                  <a:srgbClr val="0602FF"/>
                </a:solidFill>
              </a:rPr>
              <a:t>Chemical Heterogeneity		 Seismic</a:t>
            </a:r>
          </a:p>
        </p:txBody>
      </p:sp>
      <p:sp>
        <p:nvSpPr>
          <p:cNvPr id="52" name="Shape 52"/>
          <p:cNvSpPr/>
          <p:nvPr/>
        </p:nvSpPr>
        <p:spPr>
          <a:xfrm>
            <a:off x="5089199" y="321000"/>
            <a:ext cx="1295401" cy="1"/>
          </a:xfrm>
          <a:prstGeom prst="line">
            <a:avLst/>
          </a:prstGeom>
          <a:ln w="38100">
            <a:solidFill>
              <a:srgbClr val="FF0000"/>
            </a:solidFill>
            <a:round/>
            <a:headEnd type="stealth"/>
            <a:tailEnd type="stealth"/>
          </a:ln>
        </p:spPr>
        <p:txBody>
          <a:bodyPr lIns="0" tIns="0" rIns="0" bIns="0"/>
          <a:lstStyle/>
          <a:p>
            <a:pPr lvl="0" defTabSz="457200">
              <a:defRPr sz="1200">
                <a:latin typeface="+mn-lt"/>
                <a:ea typeface="+mn-ea"/>
                <a:cs typeface="+mn-cs"/>
                <a:sym typeface="Helvetica"/>
              </a:defRPr>
            </a:pPr>
            <a:endParaRPr/>
          </a:p>
        </p:txBody>
      </p:sp>
      <p:sp>
        <p:nvSpPr>
          <p:cNvPr id="53" name="Shape 53"/>
          <p:cNvSpPr/>
          <p:nvPr/>
        </p:nvSpPr>
        <p:spPr>
          <a:xfrm>
            <a:off x="230450" y="4898880"/>
            <a:ext cx="3429001"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solidFill>
                  <a:srgbClr val="0023D3"/>
                </a:solidFill>
              </a:rPr>
              <a:t>Continuous generation of </a:t>
            </a:r>
            <a:endParaRPr>
              <a:solidFill>
                <a:srgbClr val="0023D3"/>
              </a:solidFill>
              <a:latin typeface="Arial"/>
              <a:ea typeface="Arial"/>
              <a:cs typeface="Arial"/>
              <a:sym typeface="Arial"/>
            </a:endParaRPr>
          </a:p>
          <a:p>
            <a:pPr lvl="0">
              <a:defRPr sz="1800"/>
            </a:pPr>
            <a:r>
              <a:rPr>
                <a:solidFill>
                  <a:srgbClr val="0023D3"/>
                </a:solidFill>
              </a:rPr>
              <a:t>dynamical (thermal) + </a:t>
            </a:r>
            <a:endParaRPr>
              <a:solidFill>
                <a:srgbClr val="0023D3"/>
              </a:solidFill>
              <a:latin typeface="Arial"/>
              <a:ea typeface="Arial"/>
              <a:cs typeface="Arial"/>
              <a:sym typeface="Arial"/>
            </a:endParaRPr>
          </a:p>
          <a:p>
            <a:pPr lvl="0">
              <a:defRPr sz="1800"/>
            </a:pPr>
            <a:r>
              <a:rPr>
                <a:solidFill>
                  <a:srgbClr val="0023D3"/>
                </a:solidFill>
              </a:rPr>
              <a:t>geochemical (compositional) = seismic heterogeneity</a:t>
            </a:r>
          </a:p>
        </p:txBody>
      </p:sp>
      <p:sp>
        <p:nvSpPr>
          <p:cNvPr id="54" name="Shape 54"/>
          <p:cNvSpPr/>
          <p:nvPr/>
        </p:nvSpPr>
        <p:spPr>
          <a:xfrm flipV="1">
            <a:off x="3632235" y="4753800"/>
            <a:ext cx="1041330" cy="767739"/>
          </a:xfrm>
          <a:prstGeom prst="line">
            <a:avLst/>
          </a:prstGeom>
          <a:ln w="38100">
            <a:solidFill>
              <a:srgbClr val="FF0000"/>
            </a:solidFill>
            <a:round/>
            <a:headEnd type="stealth"/>
            <a:tailEnd type="stealth"/>
          </a:ln>
        </p:spPr>
        <p:txBody>
          <a:bodyPr lIns="0" tIns="0" rIns="0" bIns="0"/>
          <a:lstStyle/>
          <a:p>
            <a:pPr lvl="0" defTabSz="457200">
              <a:defRPr sz="1200">
                <a:latin typeface="+mn-lt"/>
                <a:ea typeface="+mn-ea"/>
                <a:cs typeface="+mn-cs"/>
                <a:sym typeface="Helvetica"/>
              </a:defRPr>
            </a:pPr>
            <a:endParaRPr/>
          </a:p>
        </p:txBody>
      </p:sp>
      <p:pic>
        <p:nvPicPr>
          <p:cNvPr id="55" name="pasted-image.pdf"/>
          <p:cNvPicPr/>
          <p:nvPr/>
        </p:nvPicPr>
        <p:blipFill>
          <a:blip r:embed="rId2">
            <a:extLst/>
          </a:blip>
          <a:stretch>
            <a:fillRect/>
          </a:stretch>
        </p:blipFill>
        <p:spPr>
          <a:xfrm>
            <a:off x="-23050" y="778114"/>
            <a:ext cx="5155816" cy="3866862"/>
          </a:xfrm>
          <a:prstGeom prst="rect">
            <a:avLst/>
          </a:prstGeom>
          <a:ln w="12700">
            <a:miter lim="400000"/>
          </a:ln>
        </p:spPr>
      </p:pic>
      <p:pic>
        <p:nvPicPr>
          <p:cNvPr id="56" name="pasted-image.pdf"/>
          <p:cNvPicPr/>
          <p:nvPr/>
        </p:nvPicPr>
        <p:blipFill>
          <a:blip r:embed="rId3">
            <a:extLst/>
          </a:blip>
          <a:stretch>
            <a:fillRect/>
          </a:stretch>
        </p:blipFill>
        <p:spPr>
          <a:xfrm>
            <a:off x="5510902" y="946172"/>
            <a:ext cx="2923388" cy="3098746"/>
          </a:xfrm>
          <a:prstGeom prst="rect">
            <a:avLst/>
          </a:prstGeom>
          <a:ln w="12700">
            <a:miter lim="400000"/>
          </a:ln>
        </p:spPr>
      </p:pic>
      <p:sp>
        <p:nvSpPr>
          <p:cNvPr id="57" name="Shape 57"/>
          <p:cNvSpPr/>
          <p:nvPr/>
        </p:nvSpPr>
        <p:spPr>
          <a:xfrm>
            <a:off x="5666760" y="4213800"/>
            <a:ext cx="2569330"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1200">
                <a:solidFill>
                  <a:srgbClr val="008040"/>
                </a:solidFill>
                <a:latin typeface="Arial"/>
                <a:ea typeface="Arial"/>
                <a:cs typeface="Arial"/>
                <a:sym typeface="Arial"/>
              </a:rPr>
              <a:t>[</a:t>
            </a:r>
            <a:r>
              <a:rPr sz="1200" i="1">
                <a:solidFill>
                  <a:srgbClr val="008040"/>
                </a:solidFill>
                <a:latin typeface="Arial"/>
                <a:ea typeface="Arial"/>
                <a:cs typeface="Arial"/>
                <a:sym typeface="Arial"/>
              </a:rPr>
              <a:t>Stixrude &amp; Lithgow-Bertelloni</a:t>
            </a:r>
            <a:r>
              <a:rPr sz="1200">
                <a:solidFill>
                  <a:srgbClr val="008040"/>
                </a:solidFill>
                <a:latin typeface="Arial"/>
                <a:ea typeface="Arial"/>
                <a:cs typeface="Arial"/>
                <a:sym typeface="Arial"/>
              </a:rPr>
              <a:t>, 2012]</a:t>
            </a:r>
          </a:p>
        </p:txBody>
      </p:sp>
    </p:spTree>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p:nvPr/>
        </p:nvSpPr>
        <p:spPr>
          <a:xfrm>
            <a:off x="2846420" y="12650"/>
            <a:ext cx="3881622" cy="60988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3600">
                <a:solidFill>
                  <a:srgbClr val="FF121E"/>
                </a:solidFill>
                <a:latin typeface="Arial"/>
                <a:ea typeface="Arial"/>
                <a:cs typeface="Arial"/>
                <a:sym typeface="Arial"/>
              </a:defRPr>
            </a:lvl1pPr>
          </a:lstStyle>
          <a:p>
            <a:pPr lvl="0">
              <a:defRPr sz="1800">
                <a:solidFill>
                  <a:srgbClr val="000000"/>
                </a:solidFill>
              </a:defRPr>
            </a:pPr>
            <a:r>
              <a:rPr sz="3600">
                <a:solidFill>
                  <a:srgbClr val="FF121E"/>
                </a:solidFill>
              </a:rPr>
              <a:t>Viscosity Structure</a:t>
            </a:r>
          </a:p>
        </p:txBody>
      </p:sp>
      <p:pic>
        <p:nvPicPr>
          <p:cNvPr id="280" name="pasted-image.pdf"/>
          <p:cNvPicPr/>
          <p:nvPr/>
        </p:nvPicPr>
        <p:blipFill>
          <a:blip r:embed="rId2">
            <a:extLst/>
          </a:blip>
          <a:stretch>
            <a:fillRect/>
          </a:stretch>
        </p:blipFill>
        <p:spPr>
          <a:xfrm>
            <a:off x="2053971" y="1006106"/>
            <a:ext cx="5254616" cy="5205691"/>
          </a:xfrm>
          <a:prstGeom prst="rect">
            <a:avLst/>
          </a:prstGeom>
          <a:ln w="12700">
            <a:miter lim="400000"/>
          </a:ln>
        </p:spPr>
      </p:pic>
    </p:spTree>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p:nvPr/>
        </p:nvSpPr>
        <p:spPr>
          <a:xfrm>
            <a:off x="2846420" y="12650"/>
            <a:ext cx="3881622" cy="60988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3600">
                <a:solidFill>
                  <a:srgbClr val="FF121E"/>
                </a:solidFill>
                <a:latin typeface="Arial"/>
                <a:ea typeface="Arial"/>
                <a:cs typeface="Arial"/>
                <a:sym typeface="Arial"/>
              </a:defRPr>
            </a:lvl1pPr>
          </a:lstStyle>
          <a:p>
            <a:pPr lvl="0">
              <a:defRPr sz="1800">
                <a:solidFill>
                  <a:srgbClr val="000000"/>
                </a:solidFill>
              </a:defRPr>
            </a:pPr>
            <a:r>
              <a:rPr sz="3600">
                <a:solidFill>
                  <a:srgbClr val="FF121E"/>
                </a:solidFill>
              </a:rPr>
              <a:t>Viscosity Structure</a:t>
            </a:r>
          </a:p>
        </p:txBody>
      </p:sp>
      <p:pic>
        <p:nvPicPr>
          <p:cNvPr id="283" name="pasted-image.pdf"/>
          <p:cNvPicPr/>
          <p:nvPr/>
        </p:nvPicPr>
        <p:blipFill>
          <a:blip r:embed="rId2">
            <a:extLst/>
          </a:blip>
          <a:stretch>
            <a:fillRect/>
          </a:stretch>
        </p:blipFill>
        <p:spPr>
          <a:xfrm>
            <a:off x="533820" y="971498"/>
            <a:ext cx="8076360" cy="4657352"/>
          </a:xfrm>
          <a:prstGeom prst="rect">
            <a:avLst/>
          </a:prstGeom>
          <a:ln w="12700">
            <a:miter lim="400000"/>
          </a:ln>
        </p:spPr>
      </p:pic>
    </p:spTree>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p:nvPr/>
        </p:nvSpPr>
        <p:spPr>
          <a:xfrm>
            <a:off x="2133600" y="152400"/>
            <a:ext cx="3150503" cy="6248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3600">
                <a:solidFill>
                  <a:srgbClr val="FF121E"/>
                </a:solidFill>
              </a:defRPr>
            </a:lvl1pPr>
          </a:lstStyle>
          <a:p>
            <a:pPr lvl="0">
              <a:defRPr sz="1800">
                <a:solidFill>
                  <a:srgbClr val="000000"/>
                </a:solidFill>
              </a:defRPr>
            </a:pPr>
            <a:r>
              <a:rPr sz="3600">
                <a:solidFill>
                  <a:srgbClr val="FF121E"/>
                </a:solidFill>
              </a:rPr>
              <a:t>Geoid Anomaly</a:t>
            </a:r>
          </a:p>
        </p:txBody>
      </p:sp>
      <p:grpSp>
        <p:nvGrpSpPr>
          <p:cNvPr id="289" name="Group 289"/>
          <p:cNvGrpSpPr/>
          <p:nvPr/>
        </p:nvGrpSpPr>
        <p:grpSpPr>
          <a:xfrm>
            <a:off x="7048499" y="12699"/>
            <a:ext cx="2057401" cy="1981201"/>
            <a:chOff x="0" y="0"/>
            <a:chExt cx="2057400" cy="1981200"/>
          </a:xfrm>
        </p:grpSpPr>
        <p:sp>
          <p:nvSpPr>
            <p:cNvPr id="286" name="Shape 286"/>
            <p:cNvSpPr/>
            <p:nvPr/>
          </p:nvSpPr>
          <p:spPr>
            <a:xfrm>
              <a:off x="-1" y="-1"/>
              <a:ext cx="2057401" cy="1981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FF20"/>
            </a:solidFill>
            <a:ln w="28575" cap="flat">
              <a:solidFill>
                <a:srgbClr val="000000"/>
              </a:solidFill>
              <a:prstDash val="solid"/>
              <a:round/>
            </a:ln>
            <a:effectLst/>
          </p:spPr>
          <p:txBody>
            <a:bodyPr wrap="square" lIns="0" tIns="0" rIns="0" bIns="0" numCol="1" anchor="ctr">
              <a:noAutofit/>
            </a:bodyPr>
            <a:lstStyle/>
            <a:p>
              <a:pPr lvl="0" algn="ctr"/>
              <a:endParaRPr/>
            </a:p>
          </p:txBody>
        </p:sp>
        <p:sp>
          <p:nvSpPr>
            <p:cNvPr id="287" name="Shape 287"/>
            <p:cNvSpPr/>
            <p:nvPr/>
          </p:nvSpPr>
          <p:spPr>
            <a:xfrm flipV="1">
              <a:off x="1066800" y="228599"/>
              <a:ext cx="533400" cy="762002"/>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88" name="Shape 288"/>
            <p:cNvSpPr/>
            <p:nvPr/>
          </p:nvSpPr>
          <p:spPr>
            <a:xfrm>
              <a:off x="1371600" y="609600"/>
              <a:ext cx="184151"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1000"/>
                </a:spcBef>
                <a:defRPr sz="1800" i="1"/>
              </a:lvl1pPr>
            </a:lstStyle>
            <a:p>
              <a:pPr lvl="0">
                <a:defRPr i="0"/>
              </a:pPr>
              <a:r>
                <a:rPr i="1"/>
                <a:t>R</a:t>
              </a:r>
            </a:p>
          </p:txBody>
        </p:sp>
      </p:grpSp>
      <p:sp>
        <p:nvSpPr>
          <p:cNvPr id="290" name="Shape 290"/>
          <p:cNvSpPr/>
          <p:nvPr/>
        </p:nvSpPr>
        <p:spPr>
          <a:xfrm>
            <a:off x="5257800" y="2838450"/>
            <a:ext cx="3200400" cy="1600200"/>
          </a:xfrm>
          <a:prstGeom prst="rect">
            <a:avLst/>
          </a:prstGeom>
          <a:solidFill>
            <a:srgbClr val="E30802"/>
          </a:solidFill>
          <a:ln>
            <a:solidFill/>
            <a:round/>
          </a:ln>
        </p:spPr>
        <p:txBody>
          <a:bodyPr lIns="0" tIns="0" rIns="0" bIns="0" anchor="ctr"/>
          <a:lstStyle/>
          <a:p>
            <a:pPr lvl="0"/>
            <a:endParaRPr/>
          </a:p>
        </p:txBody>
      </p:sp>
      <p:pic>
        <p:nvPicPr>
          <p:cNvPr id="291" name="image.pdf"/>
          <p:cNvPicPr/>
          <p:nvPr/>
        </p:nvPicPr>
        <p:blipFill>
          <a:blip r:embed="rId2">
            <a:extLst/>
          </a:blip>
          <a:stretch>
            <a:fillRect/>
          </a:stretch>
        </p:blipFill>
        <p:spPr>
          <a:xfrm>
            <a:off x="2209800" y="869950"/>
            <a:ext cx="3081338" cy="806450"/>
          </a:xfrm>
          <a:prstGeom prst="rect">
            <a:avLst/>
          </a:prstGeom>
          <a:ln w="12700">
            <a:miter lim="400000"/>
          </a:ln>
        </p:spPr>
      </p:pic>
      <p:sp>
        <p:nvSpPr>
          <p:cNvPr id="292" name="Shape 292"/>
          <p:cNvSpPr/>
          <p:nvPr/>
        </p:nvSpPr>
        <p:spPr>
          <a:xfrm>
            <a:off x="1066800" y="2838450"/>
            <a:ext cx="3200400" cy="1600200"/>
          </a:xfrm>
          <a:prstGeom prst="rect">
            <a:avLst/>
          </a:prstGeom>
          <a:solidFill>
            <a:srgbClr val="FFFF66"/>
          </a:solidFill>
          <a:ln>
            <a:solidFill/>
            <a:round/>
          </a:ln>
        </p:spPr>
        <p:txBody>
          <a:bodyPr lIns="0" tIns="0" rIns="0" bIns="0" anchor="ctr"/>
          <a:lstStyle/>
          <a:p>
            <a:pPr lvl="0"/>
            <a:endParaRPr/>
          </a:p>
        </p:txBody>
      </p:sp>
      <p:sp>
        <p:nvSpPr>
          <p:cNvPr id="293" name="Shape 293"/>
          <p:cNvSpPr/>
          <p:nvPr/>
        </p:nvSpPr>
        <p:spPr>
          <a:xfrm>
            <a:off x="2438400" y="3295650"/>
            <a:ext cx="381000" cy="381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51FFF"/>
          </a:solidFill>
          <a:ln>
            <a:solidFill/>
            <a:round/>
          </a:ln>
        </p:spPr>
        <p:txBody>
          <a:bodyPr lIns="0" tIns="0" rIns="0" bIns="0" anchor="ctr"/>
          <a:lstStyle/>
          <a:p>
            <a:pPr lvl="0"/>
            <a:endParaRPr/>
          </a:p>
        </p:txBody>
      </p:sp>
      <p:sp>
        <p:nvSpPr>
          <p:cNvPr id="294" name="Shape 294"/>
          <p:cNvSpPr/>
          <p:nvPr/>
        </p:nvSpPr>
        <p:spPr>
          <a:xfrm>
            <a:off x="5257800" y="2838450"/>
            <a:ext cx="3200400" cy="16002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43" y="0"/>
                </a:lnTo>
                <a:lnTo>
                  <a:pt x="7714" y="3086"/>
                </a:lnTo>
                <a:lnTo>
                  <a:pt x="10286" y="4114"/>
                </a:lnTo>
                <a:lnTo>
                  <a:pt x="11829" y="4114"/>
                </a:lnTo>
                <a:lnTo>
                  <a:pt x="14400" y="3086"/>
                </a:lnTo>
                <a:lnTo>
                  <a:pt x="20571" y="0"/>
                </a:lnTo>
                <a:lnTo>
                  <a:pt x="21600" y="0"/>
                </a:lnTo>
                <a:lnTo>
                  <a:pt x="21600" y="21600"/>
                </a:lnTo>
                <a:lnTo>
                  <a:pt x="0" y="21600"/>
                </a:lnTo>
                <a:close/>
              </a:path>
            </a:pathLst>
          </a:custGeom>
          <a:solidFill>
            <a:srgbClr val="FFFF66"/>
          </a:solidFill>
          <a:ln>
            <a:solidFill/>
            <a:round/>
          </a:ln>
        </p:spPr>
        <p:txBody>
          <a:bodyPr lIns="0" tIns="0" rIns="0" bIns="0" anchor="ctr"/>
          <a:lstStyle/>
          <a:p>
            <a:pPr lvl="0"/>
            <a:endParaRPr/>
          </a:p>
        </p:txBody>
      </p:sp>
      <p:sp>
        <p:nvSpPr>
          <p:cNvPr id="295" name="Shape 295"/>
          <p:cNvSpPr/>
          <p:nvPr/>
        </p:nvSpPr>
        <p:spPr>
          <a:xfrm>
            <a:off x="6629400" y="3371850"/>
            <a:ext cx="381000" cy="381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51FFF"/>
          </a:solidFill>
          <a:ln>
            <a:solidFill/>
            <a:round/>
          </a:ln>
        </p:spPr>
        <p:txBody>
          <a:bodyPr lIns="0" tIns="0" rIns="0" bIns="0" anchor="ctr"/>
          <a:lstStyle/>
          <a:p>
            <a:pPr lvl="0"/>
            <a:endParaRPr/>
          </a:p>
        </p:txBody>
      </p:sp>
      <p:sp>
        <p:nvSpPr>
          <p:cNvPr id="296" name="Shape 296"/>
          <p:cNvSpPr/>
          <p:nvPr/>
        </p:nvSpPr>
        <p:spPr>
          <a:xfrm>
            <a:off x="5791200" y="3143250"/>
            <a:ext cx="685800" cy="533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a:solidFill/>
            <a:round/>
            <a:tailEnd type="triangle"/>
          </a:ln>
        </p:spPr>
        <p:txBody>
          <a:bodyPr lIns="0" tIns="0" rIns="0" bIns="0" anchor="ctr"/>
          <a:lstStyle/>
          <a:p>
            <a:pPr lvl="0"/>
            <a:endParaRPr/>
          </a:p>
        </p:txBody>
      </p:sp>
      <p:sp>
        <p:nvSpPr>
          <p:cNvPr id="297" name="Shape 297"/>
          <p:cNvSpPr/>
          <p:nvPr/>
        </p:nvSpPr>
        <p:spPr>
          <a:xfrm flipH="1">
            <a:off x="7162800" y="3143250"/>
            <a:ext cx="685800" cy="533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a:solidFill/>
            <a:round/>
            <a:tailEnd type="triangle"/>
          </a:ln>
        </p:spPr>
        <p:txBody>
          <a:bodyPr lIns="0" tIns="0" rIns="0" bIns="0" anchor="ctr"/>
          <a:lstStyle/>
          <a:p>
            <a:pPr lvl="0"/>
            <a:endParaRPr/>
          </a:p>
        </p:txBody>
      </p:sp>
      <p:sp>
        <p:nvSpPr>
          <p:cNvPr id="298" name="Shape 298"/>
          <p:cNvSpPr/>
          <p:nvPr/>
        </p:nvSpPr>
        <p:spPr>
          <a:xfrm>
            <a:off x="5181600" y="2381250"/>
            <a:ext cx="3200400" cy="152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7" y="0"/>
                </a:lnTo>
                <a:lnTo>
                  <a:pt x="3600" y="5400"/>
                </a:lnTo>
                <a:lnTo>
                  <a:pt x="5657" y="10800"/>
                </a:lnTo>
                <a:lnTo>
                  <a:pt x="10800" y="21600"/>
                </a:lnTo>
                <a:lnTo>
                  <a:pt x="11829" y="21600"/>
                </a:lnTo>
                <a:lnTo>
                  <a:pt x="18000" y="5400"/>
                </a:lnTo>
                <a:lnTo>
                  <a:pt x="19543" y="0"/>
                </a:lnTo>
                <a:lnTo>
                  <a:pt x="21600" y="0"/>
                </a:lnTo>
                <a:lnTo>
                  <a:pt x="0" y="0"/>
                </a:lnTo>
                <a:close/>
              </a:path>
            </a:pathLst>
          </a:custGeom>
          <a:solidFill>
            <a:srgbClr val="E30802"/>
          </a:solidFill>
          <a:ln>
            <a:solidFill/>
            <a:round/>
          </a:ln>
        </p:spPr>
        <p:txBody>
          <a:bodyPr lIns="0" tIns="0" rIns="0" bIns="0" anchor="ctr"/>
          <a:lstStyle/>
          <a:p>
            <a:pPr lvl="0"/>
            <a:endParaRPr/>
          </a:p>
        </p:txBody>
      </p:sp>
      <p:sp>
        <p:nvSpPr>
          <p:cNvPr id="299" name="Shape 299"/>
          <p:cNvSpPr/>
          <p:nvPr/>
        </p:nvSpPr>
        <p:spPr>
          <a:xfrm flipV="1">
            <a:off x="1066800" y="2076450"/>
            <a:ext cx="3200400" cy="304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7" y="0"/>
                </a:lnTo>
                <a:lnTo>
                  <a:pt x="3600" y="5400"/>
                </a:lnTo>
                <a:lnTo>
                  <a:pt x="5657" y="10800"/>
                </a:lnTo>
                <a:lnTo>
                  <a:pt x="10800" y="21600"/>
                </a:lnTo>
                <a:lnTo>
                  <a:pt x="11829" y="21600"/>
                </a:lnTo>
                <a:lnTo>
                  <a:pt x="18000" y="5400"/>
                </a:lnTo>
                <a:lnTo>
                  <a:pt x="19543" y="0"/>
                </a:lnTo>
                <a:lnTo>
                  <a:pt x="21600" y="0"/>
                </a:lnTo>
                <a:lnTo>
                  <a:pt x="0" y="0"/>
                </a:lnTo>
                <a:close/>
              </a:path>
            </a:pathLst>
          </a:custGeom>
          <a:solidFill>
            <a:srgbClr val="051FFF"/>
          </a:solidFill>
          <a:ln>
            <a:solidFill/>
            <a:round/>
          </a:ln>
        </p:spPr>
        <p:txBody>
          <a:bodyPr lIns="0" tIns="0" rIns="0" bIns="0" anchor="ctr"/>
          <a:lstStyle/>
          <a:p>
            <a:pPr lvl="0"/>
            <a:endParaRPr/>
          </a:p>
        </p:txBody>
      </p:sp>
      <p:sp>
        <p:nvSpPr>
          <p:cNvPr id="300" name="Shape 300"/>
          <p:cNvSpPr/>
          <p:nvPr/>
        </p:nvSpPr>
        <p:spPr>
          <a:xfrm>
            <a:off x="992187" y="4572000"/>
            <a:ext cx="7694613" cy="22150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2400">
                <a:latin typeface="Arial"/>
                <a:ea typeface="Arial"/>
                <a:cs typeface="Arial"/>
                <a:sym typeface="Arial"/>
              </a:rPr>
              <a:t>Deflection of upper surface represents a mass deficit that opposes mass excess of sphere.  Amount of deflection depends on viscosity structure.</a:t>
            </a:r>
          </a:p>
          <a:p>
            <a:pPr lvl="0">
              <a:defRPr sz="1800"/>
            </a:pPr>
            <a:endParaRPr sz="2400">
              <a:latin typeface="Arial"/>
              <a:ea typeface="Arial"/>
              <a:cs typeface="Arial"/>
              <a:sym typeface="Arial"/>
            </a:endParaRPr>
          </a:p>
          <a:p>
            <a:pPr lvl="0">
              <a:defRPr sz="1800"/>
            </a:pPr>
            <a:r>
              <a:rPr sz="2400">
                <a:latin typeface="Arial"/>
                <a:ea typeface="Arial"/>
                <a:cs typeface="Arial"/>
                <a:sym typeface="Arial"/>
              </a:rPr>
              <a:t>Downward deflection of core-mantle boundary also a mass deficit</a:t>
            </a:r>
          </a:p>
        </p:txBody>
      </p:sp>
      <p:sp>
        <p:nvSpPr>
          <p:cNvPr id="301" name="Shape 301"/>
          <p:cNvSpPr/>
          <p:nvPr/>
        </p:nvSpPr>
        <p:spPr>
          <a:xfrm flipV="1">
            <a:off x="1066800" y="2754312"/>
            <a:ext cx="3200400" cy="762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7" y="0"/>
                </a:lnTo>
                <a:lnTo>
                  <a:pt x="3600" y="5400"/>
                </a:lnTo>
                <a:lnTo>
                  <a:pt x="5657" y="10800"/>
                </a:lnTo>
                <a:lnTo>
                  <a:pt x="10800" y="21600"/>
                </a:lnTo>
                <a:lnTo>
                  <a:pt x="11829" y="21600"/>
                </a:lnTo>
                <a:lnTo>
                  <a:pt x="18000" y="5400"/>
                </a:lnTo>
                <a:lnTo>
                  <a:pt x="19543" y="0"/>
                </a:lnTo>
                <a:lnTo>
                  <a:pt x="21600" y="0"/>
                </a:lnTo>
                <a:lnTo>
                  <a:pt x="0" y="0"/>
                </a:lnTo>
                <a:close/>
              </a:path>
            </a:pathLst>
          </a:custGeom>
          <a:solidFill>
            <a:srgbClr val="051FFF"/>
          </a:solidFill>
          <a:ln>
            <a:solidFill/>
            <a:round/>
          </a:ln>
        </p:spPr>
        <p:txBody>
          <a:bodyPr lIns="0" tIns="0" rIns="0" bIns="0" anchor="ctr"/>
          <a:lstStyle/>
          <a:p>
            <a:pPr lvl="0"/>
            <a:endParaRPr/>
          </a:p>
        </p:txBody>
      </p:sp>
      <p:sp>
        <p:nvSpPr>
          <p:cNvPr id="302" name="Shape 302"/>
          <p:cNvSpPr/>
          <p:nvPr/>
        </p:nvSpPr>
        <p:spPr>
          <a:xfrm>
            <a:off x="0" y="2438400"/>
            <a:ext cx="1290053" cy="28882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i="1">
                <a:latin typeface="Arial"/>
                <a:ea typeface="Arial"/>
                <a:cs typeface="Arial"/>
                <a:sym typeface="Arial"/>
              </a:defRPr>
            </a:lvl1pPr>
          </a:lstStyle>
          <a:p>
            <a:pPr lvl="0">
              <a:defRPr sz="1800" i="0"/>
            </a:pPr>
            <a:r>
              <a:rPr sz="1400" i="1"/>
              <a:t>Self-gravitation</a:t>
            </a:r>
          </a:p>
        </p:txBody>
      </p:sp>
      <p:cxnSp>
        <p:nvCxnSpPr>
          <p:cNvPr id="303" name="Connector 303"/>
          <p:cNvCxnSpPr>
            <a:stCxn id="302" idx="0"/>
            <a:endCxn id="301" idx="0"/>
          </p:cNvCxnSpPr>
          <p:nvPr/>
        </p:nvCxnSpPr>
        <p:spPr>
          <a:xfrm>
            <a:off x="645026" y="2582811"/>
            <a:ext cx="2021974" cy="209602"/>
          </a:xfrm>
          <a:prstGeom prst="straightConnector1">
            <a:avLst/>
          </a:prstGeom>
          <a:ln>
            <a:solidFill/>
            <a:round/>
            <a:tailEnd type="triangle"/>
          </a:ln>
        </p:spPr>
      </p:cxnSp>
      <p:sp>
        <p:nvSpPr>
          <p:cNvPr id="304" name="Shape 304"/>
          <p:cNvSpPr/>
          <p:nvPr/>
        </p:nvSpPr>
        <p:spPr>
          <a:xfrm>
            <a:off x="6249987" y="152400"/>
            <a:ext cx="832655" cy="43706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latin typeface="Arial"/>
                <a:ea typeface="Arial"/>
                <a:cs typeface="Arial"/>
                <a:sym typeface="Arial"/>
              </a:defRPr>
            </a:lvl1pPr>
          </a:lstStyle>
          <a:p>
            <a:pPr lvl="0">
              <a:defRPr sz="1800"/>
            </a:pPr>
            <a:r>
              <a:rPr sz="2400"/>
              <a:t>Earth</a:t>
            </a:r>
          </a:p>
        </p:txBody>
      </p:sp>
    </p:spTree>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p:cNvSpPr>
          <p:nvPr>
            <p:ph type="title"/>
          </p:nvPr>
        </p:nvSpPr>
        <p:spPr>
          <a:xfrm>
            <a:off x="1981200" y="0"/>
            <a:ext cx="5715000" cy="914400"/>
          </a:xfrm>
          <a:prstGeom prst="rect">
            <a:avLst/>
          </a:prstGeom>
        </p:spPr>
        <p:txBody>
          <a:bodyPr lIns="0" tIns="0" rIns="0" bIns="0">
            <a:normAutofit/>
          </a:bodyPr>
          <a:lstStyle>
            <a:lvl1pPr>
              <a:defRPr sz="3600" i="0">
                <a:solidFill>
                  <a:srgbClr val="FF121E"/>
                </a:solidFill>
              </a:defRPr>
            </a:lvl1pPr>
          </a:lstStyle>
          <a:p>
            <a:pPr lvl="0">
              <a:defRPr sz="1800">
                <a:solidFill>
                  <a:srgbClr val="000000"/>
                </a:solidFill>
              </a:defRPr>
            </a:pPr>
            <a:r>
              <a:rPr sz="3600">
                <a:solidFill>
                  <a:srgbClr val="FF121E"/>
                </a:solidFill>
              </a:rPr>
              <a:t>Dynamic Topography</a:t>
            </a:r>
          </a:p>
        </p:txBody>
      </p:sp>
      <p:pic>
        <p:nvPicPr>
          <p:cNvPr id="307" name="DT-Cartoon-V7.png"/>
          <p:cNvPicPr/>
          <p:nvPr/>
        </p:nvPicPr>
        <p:blipFill>
          <a:blip r:embed="rId2">
            <a:extLst/>
          </a:blip>
          <a:stretch>
            <a:fillRect/>
          </a:stretch>
        </p:blipFill>
        <p:spPr>
          <a:xfrm>
            <a:off x="596900" y="887072"/>
            <a:ext cx="7950200" cy="5833029"/>
          </a:xfrm>
          <a:prstGeom prst="rect">
            <a:avLst/>
          </a:prstGeom>
          <a:ln w="12700">
            <a:round/>
          </a:ln>
        </p:spPr>
      </p:pic>
      <p:sp>
        <p:nvSpPr>
          <p:cNvPr id="308" name="Shape 308"/>
          <p:cNvSpPr/>
          <p:nvPr/>
        </p:nvSpPr>
        <p:spPr>
          <a:xfrm>
            <a:off x="7556310" y="2887"/>
            <a:ext cx="1544516" cy="568834"/>
          </a:xfrm>
          <a:prstGeom prst="rect">
            <a:avLst/>
          </a:prstGeom>
          <a:ln w="12700">
            <a:miter lim="400000"/>
          </a:ln>
          <a:extLst>
            <a:ext uri="{C572A759-6A51-4108-AA02-DFA0A04FC94B}">
              <ma14:wrappingTextBoxFlag xmlns:ma14="http://schemas.microsoft.com/office/mac/drawingml/2011/main" val="1"/>
            </a:ext>
          </a:extLst>
        </p:spPr>
        <p:txBody>
          <a:bodyPr wrap="none" lIns="63753" tIns="63753" rIns="63753" bIns="63753">
            <a:spAutoFit/>
          </a:bodyPr>
          <a:lstStyle/>
          <a:p>
            <a:pPr lvl="0" defTabSz="966787">
              <a:defRPr sz="1800"/>
            </a:pPr>
            <a:r>
              <a:rPr sz="2500" b="1">
                <a:solidFill>
                  <a:srgbClr val="FF0000"/>
                </a:solidFill>
                <a:latin typeface="Times Roman"/>
                <a:ea typeface="Times Roman"/>
                <a:cs typeface="Times Roman"/>
                <a:sym typeface="Times Roman"/>
              </a:rPr>
              <a:t>h</a:t>
            </a:r>
            <a:r>
              <a:rPr sz="2500">
                <a:latin typeface="Symbol"/>
                <a:ea typeface="Symbol"/>
                <a:cs typeface="Symbol"/>
                <a:sym typeface="Symbol"/>
              </a:rPr>
              <a:t>=− τ</a:t>
            </a:r>
            <a:r>
              <a:rPr sz="2500" i="1" baseline="-25000">
                <a:latin typeface="Times Roman"/>
                <a:ea typeface="Times Roman"/>
                <a:cs typeface="Times Roman"/>
                <a:sym typeface="Times Roman"/>
              </a:rPr>
              <a:t>r</a:t>
            </a:r>
            <a:r>
              <a:rPr sz="2500" b="1" i="1">
                <a:latin typeface="Times Roman"/>
                <a:ea typeface="Times Roman"/>
                <a:cs typeface="Times Roman"/>
                <a:sym typeface="Times Roman"/>
              </a:rPr>
              <a:t>/</a:t>
            </a:r>
            <a:r>
              <a:rPr sz="2500">
                <a:latin typeface="Symbol"/>
                <a:ea typeface="Symbol"/>
                <a:cs typeface="Symbol"/>
                <a:sym typeface="Symbol"/>
              </a:rPr>
              <a:t>δρ</a:t>
            </a:r>
            <a:r>
              <a:rPr sz="2500" b="1" i="1">
                <a:latin typeface="Times Roman"/>
                <a:ea typeface="Times Roman"/>
                <a:cs typeface="Times Roman"/>
                <a:sym typeface="Times Roman"/>
              </a:rPr>
              <a:t>g</a:t>
            </a:r>
          </a:p>
        </p:txBody>
      </p:sp>
    </p:spTree>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400"/>
              <a:t>34</a:t>
            </a:fld>
            <a:endParaRPr sz="1400"/>
          </a:p>
        </p:txBody>
      </p:sp>
      <p:pic>
        <p:nvPicPr>
          <p:cNvPr id="311" name="slabmorph.pdf"/>
          <p:cNvPicPr/>
          <p:nvPr/>
        </p:nvPicPr>
        <p:blipFill>
          <a:blip r:embed="rId2">
            <a:extLst/>
          </a:blip>
          <a:stretch>
            <a:fillRect/>
          </a:stretch>
        </p:blipFill>
        <p:spPr>
          <a:xfrm>
            <a:off x="203200" y="1764307"/>
            <a:ext cx="8737600" cy="3329416"/>
          </a:xfrm>
          <a:prstGeom prst="rect">
            <a:avLst/>
          </a:prstGeom>
          <a:ln w="12700">
            <a:round/>
          </a:ln>
        </p:spPr>
      </p:pic>
      <p:sp>
        <p:nvSpPr>
          <p:cNvPr id="312" name="Shape 312"/>
          <p:cNvSpPr>
            <a:spLocks noGrp="1"/>
          </p:cNvSpPr>
          <p:nvPr>
            <p:ph type="title"/>
          </p:nvPr>
        </p:nvSpPr>
        <p:spPr>
          <a:xfrm>
            <a:off x="1647355" y="0"/>
            <a:ext cx="6756846" cy="914400"/>
          </a:xfrm>
          <a:prstGeom prst="rect">
            <a:avLst/>
          </a:prstGeom>
        </p:spPr>
        <p:txBody>
          <a:bodyPr lIns="0" tIns="0" rIns="0" bIns="0">
            <a:normAutofit/>
          </a:bodyPr>
          <a:lstStyle>
            <a:lvl1pPr defTabSz="841247">
              <a:defRPr sz="3312" i="0">
                <a:solidFill>
                  <a:srgbClr val="FF121E"/>
                </a:solidFill>
              </a:defRPr>
            </a:lvl1pPr>
          </a:lstStyle>
          <a:p>
            <a:pPr lvl="0">
              <a:defRPr sz="1800">
                <a:solidFill>
                  <a:srgbClr val="000000"/>
                </a:solidFill>
              </a:defRPr>
            </a:pPr>
            <a:r>
              <a:rPr sz="3312">
                <a:solidFill>
                  <a:srgbClr val="FF121E"/>
                </a:solidFill>
              </a:rPr>
              <a:t>Dynamic Topography over flat slabs</a:t>
            </a:r>
          </a:p>
        </p:txBody>
      </p:sp>
      <p:sp>
        <p:nvSpPr>
          <p:cNvPr id="313" name="Shape 313"/>
          <p:cNvSpPr/>
          <p:nvPr/>
        </p:nvSpPr>
        <p:spPr>
          <a:xfrm>
            <a:off x="2836457" y="6258495"/>
            <a:ext cx="2473261" cy="274449"/>
          </a:xfrm>
          <a:prstGeom prst="rect">
            <a:avLst/>
          </a:prstGeom>
          <a:ln w="12700">
            <a:miter lim="400000"/>
          </a:ln>
          <a:extLst>
            <a:ext uri="{C572A759-6A51-4108-AA02-DFA0A04FC94B}">
              <ma14:wrappingTextBoxFlag xmlns:ma14="http://schemas.microsoft.com/office/mac/drawingml/2011/main" val="1"/>
            </a:ext>
          </a:extLst>
        </p:spPr>
        <p:txBody>
          <a:bodyPr wrap="none" lIns="48324" tIns="48324" rIns="48324" bIns="48324">
            <a:spAutoFit/>
          </a:bodyPr>
          <a:lstStyle/>
          <a:p>
            <a:pPr lvl="0" algn="ctr" defTabSz="966787">
              <a:defRPr sz="1800"/>
            </a:pPr>
            <a:r>
              <a:rPr sz="1200">
                <a:solidFill>
                  <a:srgbClr val="008080"/>
                </a:solidFill>
              </a:rPr>
              <a:t>[ </a:t>
            </a:r>
            <a:r>
              <a:rPr sz="1200" i="1">
                <a:solidFill>
                  <a:srgbClr val="008080"/>
                </a:solidFill>
              </a:rPr>
              <a:t>Dávila and L-B, 2012; submitted</a:t>
            </a:r>
            <a:r>
              <a:rPr sz="1200">
                <a:solidFill>
                  <a:srgbClr val="008080"/>
                </a:solidFill>
              </a:rPr>
              <a:t>]</a:t>
            </a:r>
          </a:p>
        </p:txBody>
      </p:sp>
    </p:spTree>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pPr>
            <a:fld id="{86CB4B4D-7CA3-9044-876B-883B54F8677D}" type="slidenum">
              <a:rPr sz="1400"/>
              <a:t>35</a:t>
            </a:fld>
            <a:endParaRPr sz="1400"/>
          </a:p>
        </p:txBody>
      </p:sp>
      <p:sp>
        <p:nvSpPr>
          <p:cNvPr id="316" name="Shape 316"/>
          <p:cNvSpPr>
            <a:spLocks noGrp="1"/>
          </p:cNvSpPr>
          <p:nvPr>
            <p:ph type="title"/>
          </p:nvPr>
        </p:nvSpPr>
        <p:spPr>
          <a:xfrm>
            <a:off x="1193577" y="-24001"/>
            <a:ext cx="6756845" cy="914401"/>
          </a:xfrm>
          <a:prstGeom prst="rect">
            <a:avLst/>
          </a:prstGeom>
        </p:spPr>
        <p:txBody>
          <a:bodyPr lIns="0" tIns="0" rIns="0" bIns="0">
            <a:normAutofit/>
          </a:bodyPr>
          <a:lstStyle>
            <a:lvl1pPr>
              <a:defRPr sz="3600" i="0">
                <a:solidFill>
                  <a:srgbClr val="FF121E"/>
                </a:solidFill>
              </a:defRPr>
            </a:lvl1pPr>
          </a:lstStyle>
          <a:p>
            <a:pPr lvl="0">
              <a:defRPr sz="1800">
                <a:solidFill>
                  <a:srgbClr val="000000"/>
                </a:solidFill>
              </a:defRPr>
            </a:pPr>
            <a:r>
              <a:rPr sz="3600">
                <a:solidFill>
                  <a:srgbClr val="FF121E"/>
                </a:solidFill>
              </a:rPr>
              <a:t>Amazon Basin</a:t>
            </a:r>
          </a:p>
        </p:txBody>
      </p:sp>
      <p:pic>
        <p:nvPicPr>
          <p:cNvPr id="317" name="pasted-image.pdf"/>
          <p:cNvPicPr/>
          <p:nvPr/>
        </p:nvPicPr>
        <p:blipFill>
          <a:blip r:embed="rId2">
            <a:extLst/>
          </a:blip>
          <a:stretch>
            <a:fillRect/>
          </a:stretch>
        </p:blipFill>
        <p:spPr>
          <a:xfrm>
            <a:off x="1193577" y="879310"/>
            <a:ext cx="6756846" cy="5782876"/>
          </a:xfrm>
          <a:prstGeom prst="rect">
            <a:avLst/>
          </a:prstGeom>
          <a:ln w="12700">
            <a:miter lim="400000"/>
          </a:ln>
        </p:spPr>
      </p:pic>
      <p:sp>
        <p:nvSpPr>
          <p:cNvPr id="318" name="Shape 318"/>
          <p:cNvSpPr/>
          <p:nvPr/>
        </p:nvSpPr>
        <p:spPr>
          <a:xfrm>
            <a:off x="389437" y="6486495"/>
            <a:ext cx="1655301" cy="274449"/>
          </a:xfrm>
          <a:prstGeom prst="rect">
            <a:avLst/>
          </a:prstGeom>
          <a:ln w="12700">
            <a:miter lim="400000"/>
          </a:ln>
          <a:extLst>
            <a:ext uri="{C572A759-6A51-4108-AA02-DFA0A04FC94B}">
              <ma14:wrappingTextBoxFlag xmlns:ma14="http://schemas.microsoft.com/office/mac/drawingml/2011/main" val="1"/>
            </a:ext>
          </a:extLst>
        </p:spPr>
        <p:txBody>
          <a:bodyPr wrap="none" lIns="48324" tIns="48324" rIns="48324" bIns="48324">
            <a:spAutoFit/>
          </a:bodyPr>
          <a:lstStyle/>
          <a:p>
            <a:pPr lvl="0" algn="ctr" defTabSz="966787">
              <a:defRPr sz="1800"/>
            </a:pPr>
            <a:r>
              <a:rPr sz="1200">
                <a:solidFill>
                  <a:srgbClr val="008080"/>
                </a:solidFill>
              </a:rPr>
              <a:t>[ </a:t>
            </a:r>
            <a:r>
              <a:rPr sz="1200" i="1">
                <a:solidFill>
                  <a:srgbClr val="008080"/>
                </a:solidFill>
              </a:rPr>
              <a:t>Eakin et al., revised</a:t>
            </a:r>
            <a:r>
              <a:rPr sz="1200">
                <a:solidFill>
                  <a:srgbClr val="008080"/>
                </a:solidFill>
              </a:rPr>
              <a:t>]</a:t>
            </a:r>
          </a:p>
        </p:txBody>
      </p:sp>
    </p:spTree>
  </p:cSld>
  <p:clrMapOvr>
    <a:masterClrMapping/>
  </p:clrMapOvr>
  <p:transition xmlns:p14="http://schemas.microsoft.com/office/powerpoint/2010/mai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pPr>
            <a:fld id="{86CB4B4D-7CA3-9044-876B-883B54F8677D}" type="slidenum">
              <a:rPr sz="1400"/>
              <a:t>36</a:t>
            </a:fld>
            <a:endParaRPr sz="1400"/>
          </a:p>
        </p:txBody>
      </p:sp>
      <p:sp>
        <p:nvSpPr>
          <p:cNvPr id="321" name="Shape 321"/>
          <p:cNvSpPr>
            <a:spLocks noGrp="1"/>
          </p:cNvSpPr>
          <p:nvPr>
            <p:ph type="title"/>
          </p:nvPr>
        </p:nvSpPr>
        <p:spPr>
          <a:xfrm>
            <a:off x="1193577" y="-180001"/>
            <a:ext cx="6756845" cy="914401"/>
          </a:xfrm>
          <a:prstGeom prst="rect">
            <a:avLst/>
          </a:prstGeom>
        </p:spPr>
        <p:txBody>
          <a:bodyPr lIns="0" tIns="0" rIns="0" bIns="0">
            <a:normAutofit/>
          </a:bodyPr>
          <a:lstStyle>
            <a:lvl1pPr>
              <a:defRPr sz="3600" i="0">
                <a:solidFill>
                  <a:srgbClr val="FF121E"/>
                </a:solidFill>
              </a:defRPr>
            </a:lvl1pPr>
          </a:lstStyle>
          <a:p>
            <a:pPr lvl="0">
              <a:defRPr sz="1800">
                <a:solidFill>
                  <a:srgbClr val="000000"/>
                </a:solidFill>
              </a:defRPr>
            </a:pPr>
            <a:r>
              <a:rPr sz="3600">
                <a:solidFill>
                  <a:srgbClr val="FF121E"/>
                </a:solidFill>
              </a:rPr>
              <a:t>Amazon Basin</a:t>
            </a:r>
          </a:p>
        </p:txBody>
      </p:sp>
      <p:pic>
        <p:nvPicPr>
          <p:cNvPr id="322" name="pasted-image.pdf"/>
          <p:cNvPicPr/>
          <p:nvPr/>
        </p:nvPicPr>
        <p:blipFill>
          <a:blip r:embed="rId2">
            <a:extLst/>
          </a:blip>
          <a:stretch>
            <a:fillRect/>
          </a:stretch>
        </p:blipFill>
        <p:spPr>
          <a:xfrm>
            <a:off x="-1783" y="1432277"/>
            <a:ext cx="4001375" cy="3513446"/>
          </a:xfrm>
          <a:prstGeom prst="rect">
            <a:avLst/>
          </a:prstGeom>
          <a:ln w="12700">
            <a:miter lim="400000"/>
          </a:ln>
        </p:spPr>
      </p:pic>
      <p:pic>
        <p:nvPicPr>
          <p:cNvPr id="323" name="pasted-image.pdf"/>
          <p:cNvPicPr/>
          <p:nvPr/>
        </p:nvPicPr>
        <p:blipFill>
          <a:blip r:embed="rId3">
            <a:extLst/>
          </a:blip>
          <a:stretch>
            <a:fillRect/>
          </a:stretch>
        </p:blipFill>
        <p:spPr>
          <a:xfrm>
            <a:off x="4094518" y="2043860"/>
            <a:ext cx="4767074" cy="2770280"/>
          </a:xfrm>
          <a:prstGeom prst="rect">
            <a:avLst/>
          </a:prstGeom>
          <a:ln w="12700">
            <a:miter lim="400000"/>
          </a:ln>
        </p:spPr>
      </p:pic>
    </p:spTree>
  </p:cSld>
  <p:clrMapOvr>
    <a:masterClrMapping/>
  </p:clrMapOvr>
  <p:transition xmlns:p14="http://schemas.microsoft.com/office/powerpoint/2010/mai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p:cNvSpPr>
          <p:nvPr>
            <p:ph type="title"/>
          </p:nvPr>
        </p:nvSpPr>
        <p:spPr>
          <a:xfrm>
            <a:off x="3429000" y="0"/>
            <a:ext cx="3048000" cy="685800"/>
          </a:xfrm>
          <a:prstGeom prst="rect">
            <a:avLst/>
          </a:prstGeom>
        </p:spPr>
        <p:txBody>
          <a:bodyPr lIns="0" tIns="0" rIns="0" bIns="0">
            <a:normAutofit/>
          </a:bodyPr>
          <a:lstStyle>
            <a:lvl1pPr algn="l">
              <a:defRPr sz="3600" i="0">
                <a:solidFill>
                  <a:srgbClr val="0602FF"/>
                </a:solidFill>
              </a:defRPr>
            </a:lvl1pPr>
          </a:lstStyle>
          <a:p>
            <a:pPr lvl="0">
              <a:defRPr sz="1800">
                <a:solidFill>
                  <a:srgbClr val="000000"/>
                </a:solidFill>
              </a:defRPr>
            </a:pPr>
            <a:r>
              <a:rPr sz="3600">
                <a:solidFill>
                  <a:srgbClr val="0602FF"/>
                </a:solidFill>
              </a:rPr>
              <a:t>So now what?</a:t>
            </a:r>
          </a:p>
        </p:txBody>
      </p:sp>
      <p:sp>
        <p:nvSpPr>
          <p:cNvPr id="326" name="Shape 326"/>
          <p:cNvSpPr/>
          <p:nvPr/>
        </p:nvSpPr>
        <p:spPr>
          <a:xfrm>
            <a:off x="4800600" y="2514600"/>
            <a:ext cx="4114800" cy="388749"/>
          </a:xfrm>
          <a:prstGeom prst="rect">
            <a:avLst/>
          </a:prstGeom>
          <a:ln w="12700">
            <a:miter lim="400000"/>
          </a:ln>
          <a:extLst>
            <a:ext uri="{C572A759-6A51-4108-AA02-DFA0A04FC94B}">
              <ma14:wrappingTextBoxFlag xmlns:ma14="http://schemas.microsoft.com/office/mac/drawingml/2011/main" val="1"/>
            </a:ext>
          </a:extLst>
        </p:spPr>
        <p:txBody>
          <a:bodyPr lIns="48324" tIns="48324" rIns="48324" bIns="48324">
            <a:spAutoFit/>
          </a:bodyPr>
          <a:lstStyle>
            <a:lvl1pPr algn="r" defTabSz="966787">
              <a:defRPr sz="1900">
                <a:solidFill>
                  <a:srgbClr val="C10704"/>
                </a:solidFill>
                <a:latin typeface="+mn-lt"/>
                <a:ea typeface="+mn-ea"/>
                <a:cs typeface="+mn-cs"/>
                <a:sym typeface="Helvetica"/>
              </a:defRPr>
            </a:lvl1pPr>
          </a:lstStyle>
          <a:p>
            <a:pPr lvl="0">
              <a:defRPr sz="1800">
                <a:solidFill>
                  <a:srgbClr val="000000"/>
                </a:solidFill>
              </a:defRPr>
            </a:pPr>
            <a:r>
              <a:rPr sz="1900">
                <a:solidFill>
                  <a:srgbClr val="C10704"/>
                </a:solidFill>
              </a:rPr>
              <a:t>Mantle Density Heterogeneity Model</a:t>
            </a:r>
          </a:p>
        </p:txBody>
      </p:sp>
      <p:sp>
        <p:nvSpPr>
          <p:cNvPr id="327" name="Shape 327"/>
          <p:cNvSpPr/>
          <p:nvPr/>
        </p:nvSpPr>
        <p:spPr>
          <a:xfrm>
            <a:off x="2481262" y="9428162"/>
            <a:ext cx="2448834" cy="306317"/>
          </a:xfrm>
          <a:prstGeom prst="rect">
            <a:avLst/>
          </a:prstGeom>
          <a:ln w="12700">
            <a:miter lim="400000"/>
          </a:ln>
          <a:extLst>
            <a:ext uri="{C572A759-6A51-4108-AA02-DFA0A04FC94B}">
              <ma14:wrappingTextBoxFlag xmlns:ma14="http://schemas.microsoft.com/office/mac/drawingml/2011/main" val="1"/>
            </a:ext>
          </a:extLst>
        </p:spPr>
        <p:txBody>
          <a:bodyPr wrap="none" lIns="48324" tIns="48324" rIns="48324" bIns="48324">
            <a:spAutoFit/>
          </a:bodyPr>
          <a:lstStyle/>
          <a:p>
            <a:pPr lvl="0" defTabSz="966787">
              <a:defRPr sz="1800"/>
            </a:pPr>
            <a:r>
              <a:rPr sz="1500">
                <a:solidFill>
                  <a:srgbClr val="008080"/>
                </a:solidFill>
                <a:latin typeface="Arial Bold"/>
                <a:ea typeface="Arial Bold"/>
                <a:cs typeface="Arial Bold"/>
                <a:sym typeface="Arial Bold"/>
              </a:rPr>
              <a:t>[</a:t>
            </a:r>
            <a:r>
              <a:rPr sz="1500" b="1" i="1">
                <a:solidFill>
                  <a:srgbClr val="008080"/>
                </a:solidFill>
                <a:latin typeface="Arial"/>
                <a:ea typeface="Arial"/>
                <a:cs typeface="Arial"/>
                <a:sym typeface="Arial"/>
              </a:rPr>
              <a:t>Hager &amp; O’Connell</a:t>
            </a:r>
            <a:r>
              <a:rPr sz="1500">
                <a:solidFill>
                  <a:srgbClr val="008080"/>
                </a:solidFill>
                <a:latin typeface="Arial Bold"/>
                <a:ea typeface="Arial Bold"/>
                <a:cs typeface="Arial Bold"/>
                <a:sym typeface="Arial Bold"/>
              </a:rPr>
              <a:t>, 1979]</a:t>
            </a:r>
          </a:p>
        </p:txBody>
      </p:sp>
      <p:grpSp>
        <p:nvGrpSpPr>
          <p:cNvPr id="330" name="Group 330"/>
          <p:cNvGrpSpPr/>
          <p:nvPr/>
        </p:nvGrpSpPr>
        <p:grpSpPr>
          <a:xfrm>
            <a:off x="-1" y="3760787"/>
            <a:ext cx="5092702" cy="3021013"/>
            <a:chOff x="0" y="0"/>
            <a:chExt cx="5092700" cy="3021012"/>
          </a:xfrm>
        </p:grpSpPr>
        <p:pic>
          <p:nvPicPr>
            <p:cNvPr id="328" name="image.pdf"/>
            <p:cNvPicPr/>
            <p:nvPr/>
          </p:nvPicPr>
          <p:blipFill>
            <a:blip r:embed="rId2">
              <a:extLst/>
            </a:blip>
            <a:stretch>
              <a:fillRect/>
            </a:stretch>
          </p:blipFill>
          <p:spPr>
            <a:xfrm>
              <a:off x="-1" y="325707"/>
              <a:ext cx="4801690" cy="2695306"/>
            </a:xfrm>
            <a:prstGeom prst="rect">
              <a:avLst/>
            </a:prstGeom>
            <a:ln w="12700" cap="flat">
              <a:noFill/>
              <a:miter lim="400000"/>
            </a:ln>
            <a:effectLst/>
          </p:spPr>
        </p:pic>
        <p:sp>
          <p:nvSpPr>
            <p:cNvPr id="329" name="Shape 329"/>
            <p:cNvSpPr/>
            <p:nvPr/>
          </p:nvSpPr>
          <p:spPr>
            <a:xfrm>
              <a:off x="80331" y="-1"/>
              <a:ext cx="5012370" cy="3252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324" tIns="48324" rIns="48324" bIns="48324" numCol="1" anchor="t">
              <a:spAutoFit/>
            </a:bodyPr>
            <a:lstStyle/>
            <a:p>
              <a:pPr lvl="0" algn="ctr" defTabSz="966787">
                <a:defRPr sz="1800"/>
              </a:pPr>
              <a:r>
                <a:rPr sz="1500">
                  <a:solidFill>
                    <a:srgbClr val="C10704"/>
                  </a:solidFill>
                  <a:latin typeface="+mn-lt"/>
                  <a:ea typeface="+mn-ea"/>
                  <a:cs typeface="+mn-cs"/>
                  <a:sym typeface="Helvetica"/>
                </a:rPr>
                <a:t>Based on Geologic Information-</a:t>
              </a:r>
              <a:r>
                <a:rPr sz="1500">
                  <a:solidFill>
                    <a:srgbClr val="108105"/>
                  </a:solidFill>
                  <a:latin typeface="+mn-lt"/>
                  <a:ea typeface="+mn-ea"/>
                  <a:cs typeface="+mn-cs"/>
                  <a:sym typeface="Helvetica"/>
                </a:rPr>
                <a:t>Plate Motion History</a:t>
              </a:r>
            </a:p>
          </p:txBody>
        </p:sp>
      </p:grpSp>
      <p:sp>
        <p:nvSpPr>
          <p:cNvPr id="331" name="Shape 331"/>
          <p:cNvSpPr/>
          <p:nvPr/>
        </p:nvSpPr>
        <p:spPr>
          <a:xfrm>
            <a:off x="0" y="685800"/>
            <a:ext cx="6553200" cy="325249"/>
          </a:xfrm>
          <a:prstGeom prst="rect">
            <a:avLst/>
          </a:prstGeom>
          <a:ln w="12700">
            <a:miter lim="400000"/>
          </a:ln>
          <a:extLst>
            <a:ext uri="{C572A759-6A51-4108-AA02-DFA0A04FC94B}">
              <ma14:wrappingTextBoxFlag xmlns:ma14="http://schemas.microsoft.com/office/mac/drawingml/2011/main" val="1"/>
            </a:ext>
          </a:extLst>
        </p:spPr>
        <p:txBody>
          <a:bodyPr lIns="48324" tIns="48324" rIns="48324" bIns="48324">
            <a:spAutoFit/>
          </a:bodyPr>
          <a:lstStyle/>
          <a:p>
            <a:pPr lvl="0" algn="ctr" defTabSz="966787">
              <a:defRPr sz="1800"/>
            </a:pPr>
            <a:r>
              <a:rPr sz="1500">
                <a:solidFill>
                  <a:srgbClr val="C10704"/>
                </a:solidFill>
                <a:latin typeface="+mn-lt"/>
                <a:ea typeface="+mn-ea"/>
                <a:cs typeface="+mn-cs"/>
                <a:sym typeface="Helvetica"/>
              </a:rPr>
              <a:t>Seismic Tomography- </a:t>
            </a:r>
            <a:r>
              <a:rPr sz="1500">
                <a:solidFill>
                  <a:srgbClr val="108105"/>
                </a:solidFill>
                <a:latin typeface="+mn-lt"/>
                <a:ea typeface="+mn-ea"/>
                <a:cs typeface="+mn-cs"/>
                <a:sym typeface="Helvetica"/>
              </a:rPr>
              <a:t>Convert velocity to density---- BUT HOW?</a:t>
            </a:r>
          </a:p>
        </p:txBody>
      </p:sp>
      <p:sp>
        <p:nvSpPr>
          <p:cNvPr id="332" name="Shape 332"/>
          <p:cNvSpPr/>
          <p:nvPr/>
        </p:nvSpPr>
        <p:spPr>
          <a:xfrm>
            <a:off x="3188749" y="4084637"/>
            <a:ext cx="2896677" cy="274449"/>
          </a:xfrm>
          <a:prstGeom prst="rect">
            <a:avLst/>
          </a:prstGeom>
          <a:ln w="12700">
            <a:miter lim="400000"/>
          </a:ln>
          <a:extLst>
            <a:ext uri="{C572A759-6A51-4108-AA02-DFA0A04FC94B}">
              <ma14:wrappingTextBoxFlag xmlns:ma14="http://schemas.microsoft.com/office/mac/drawingml/2011/main" val="1"/>
            </a:ext>
          </a:extLst>
        </p:spPr>
        <p:txBody>
          <a:bodyPr wrap="none" lIns="48324" tIns="48324" rIns="48324" bIns="48324">
            <a:spAutoFit/>
          </a:bodyPr>
          <a:lstStyle/>
          <a:p>
            <a:pPr lvl="0" algn="ctr" defTabSz="966787">
              <a:defRPr sz="1800"/>
            </a:pPr>
            <a:r>
              <a:rPr sz="1200">
                <a:solidFill>
                  <a:srgbClr val="008080"/>
                </a:solidFill>
              </a:rPr>
              <a:t>[ </a:t>
            </a:r>
            <a:r>
              <a:rPr sz="1200" i="1">
                <a:solidFill>
                  <a:srgbClr val="008080"/>
                </a:solidFill>
              </a:rPr>
              <a:t>Lithgow-Bertelloni and Richards,</a:t>
            </a:r>
            <a:r>
              <a:rPr sz="1200">
                <a:solidFill>
                  <a:srgbClr val="008080"/>
                </a:solidFill>
              </a:rPr>
              <a:t> 1998]</a:t>
            </a:r>
          </a:p>
        </p:txBody>
      </p:sp>
      <p:pic>
        <p:nvPicPr>
          <p:cNvPr id="333" name="shear.png"/>
          <p:cNvPicPr/>
          <p:nvPr/>
        </p:nvPicPr>
        <p:blipFill>
          <a:blip r:embed="rId3">
            <a:extLst/>
          </a:blip>
          <a:srcRect t="12857"/>
          <a:stretch>
            <a:fillRect/>
          </a:stretch>
        </p:blipFill>
        <p:spPr>
          <a:xfrm>
            <a:off x="457200" y="1128712"/>
            <a:ext cx="4114800" cy="2071688"/>
          </a:xfrm>
          <a:prstGeom prst="rect">
            <a:avLst/>
          </a:prstGeom>
          <a:ln w="12700">
            <a:miter lim="400000"/>
          </a:ln>
        </p:spPr>
      </p:pic>
      <p:sp>
        <p:nvSpPr>
          <p:cNvPr id="334" name="Shape 334"/>
          <p:cNvSpPr/>
          <p:nvPr/>
        </p:nvSpPr>
        <p:spPr>
          <a:xfrm>
            <a:off x="3803261" y="3200400"/>
            <a:ext cx="1581928" cy="274449"/>
          </a:xfrm>
          <a:prstGeom prst="rect">
            <a:avLst/>
          </a:prstGeom>
          <a:ln w="12700">
            <a:miter lim="400000"/>
          </a:ln>
          <a:extLst>
            <a:ext uri="{C572A759-6A51-4108-AA02-DFA0A04FC94B}">
              <ma14:wrappingTextBoxFlag xmlns:ma14="http://schemas.microsoft.com/office/mac/drawingml/2011/main" val="1"/>
            </a:ext>
          </a:extLst>
        </p:spPr>
        <p:txBody>
          <a:bodyPr wrap="none" lIns="48324" tIns="48324" rIns="48324" bIns="48324">
            <a:spAutoFit/>
          </a:bodyPr>
          <a:lstStyle/>
          <a:p>
            <a:pPr lvl="0" algn="ctr" defTabSz="966787">
              <a:defRPr sz="1800"/>
            </a:pPr>
            <a:r>
              <a:rPr sz="1200">
                <a:solidFill>
                  <a:srgbClr val="008080"/>
                </a:solidFill>
              </a:rPr>
              <a:t>[ </a:t>
            </a:r>
            <a:r>
              <a:rPr sz="1200" i="1">
                <a:solidFill>
                  <a:srgbClr val="008080"/>
                </a:solidFill>
              </a:rPr>
              <a:t>Masters and Bolton</a:t>
            </a:r>
            <a:r>
              <a:rPr sz="1200">
                <a:solidFill>
                  <a:srgbClr val="008080"/>
                </a:solidFill>
              </a:rPr>
              <a:t>]</a:t>
            </a:r>
          </a:p>
        </p:txBody>
      </p:sp>
    </p:spTree>
  </p:cSld>
  <p:clrMapOvr>
    <a:masterClrMapping/>
  </p:clrMapOvr>
  <p:transition xmlns:p14="http://schemas.microsoft.com/office/powerpoint/2010/mai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p:cNvSpPr>
          <p:nvPr>
            <p:ph type="title"/>
          </p:nvPr>
        </p:nvSpPr>
        <p:spPr>
          <a:xfrm>
            <a:off x="2438400" y="0"/>
            <a:ext cx="6248400" cy="609600"/>
          </a:xfrm>
          <a:prstGeom prst="rect">
            <a:avLst/>
          </a:prstGeom>
        </p:spPr>
        <p:txBody>
          <a:bodyPr lIns="0" tIns="0" rIns="0" bIns="0">
            <a:normAutofit/>
          </a:bodyPr>
          <a:lstStyle>
            <a:lvl1pPr algn="l" defTabSz="877823">
              <a:defRPr sz="3455" i="0">
                <a:solidFill>
                  <a:srgbClr val="0602FF"/>
                </a:solidFill>
              </a:defRPr>
            </a:lvl1pPr>
          </a:lstStyle>
          <a:p>
            <a:pPr lvl="0">
              <a:defRPr sz="1800">
                <a:solidFill>
                  <a:srgbClr val="000000"/>
                </a:solidFill>
              </a:defRPr>
            </a:pPr>
            <a:r>
              <a:rPr sz="3455">
                <a:solidFill>
                  <a:srgbClr val="0602FF"/>
                </a:solidFill>
              </a:rPr>
              <a:t>Velocity-Density Scaling</a:t>
            </a:r>
          </a:p>
        </p:txBody>
      </p:sp>
      <p:sp>
        <p:nvSpPr>
          <p:cNvPr id="337" name="Shape 337"/>
          <p:cNvSpPr/>
          <p:nvPr/>
        </p:nvSpPr>
        <p:spPr>
          <a:xfrm>
            <a:off x="2481262" y="9428162"/>
            <a:ext cx="2448834" cy="306317"/>
          </a:xfrm>
          <a:prstGeom prst="rect">
            <a:avLst/>
          </a:prstGeom>
          <a:ln w="12700">
            <a:miter lim="400000"/>
          </a:ln>
          <a:extLst>
            <a:ext uri="{C572A759-6A51-4108-AA02-DFA0A04FC94B}">
              <ma14:wrappingTextBoxFlag xmlns:ma14="http://schemas.microsoft.com/office/mac/drawingml/2011/main" val="1"/>
            </a:ext>
          </a:extLst>
        </p:spPr>
        <p:txBody>
          <a:bodyPr wrap="none" lIns="48324" tIns="48324" rIns="48324" bIns="48324">
            <a:spAutoFit/>
          </a:bodyPr>
          <a:lstStyle/>
          <a:p>
            <a:pPr lvl="0" defTabSz="966787">
              <a:defRPr sz="1800"/>
            </a:pPr>
            <a:r>
              <a:rPr sz="1500">
                <a:solidFill>
                  <a:srgbClr val="008080"/>
                </a:solidFill>
                <a:latin typeface="Arial Bold"/>
                <a:ea typeface="Arial Bold"/>
                <a:cs typeface="Arial Bold"/>
                <a:sym typeface="Arial Bold"/>
              </a:rPr>
              <a:t>[</a:t>
            </a:r>
            <a:r>
              <a:rPr sz="1500" b="1" i="1">
                <a:solidFill>
                  <a:srgbClr val="008080"/>
                </a:solidFill>
                <a:latin typeface="Arial"/>
                <a:ea typeface="Arial"/>
                <a:cs typeface="Arial"/>
                <a:sym typeface="Arial"/>
              </a:rPr>
              <a:t>Hager &amp; O’Connell</a:t>
            </a:r>
            <a:r>
              <a:rPr sz="1500">
                <a:solidFill>
                  <a:srgbClr val="008080"/>
                </a:solidFill>
                <a:latin typeface="Arial Bold"/>
                <a:ea typeface="Arial Bold"/>
                <a:cs typeface="Arial Bold"/>
                <a:sym typeface="Arial Bold"/>
              </a:rPr>
              <a:t>, 1979]</a:t>
            </a:r>
          </a:p>
        </p:txBody>
      </p:sp>
      <p:sp>
        <p:nvSpPr>
          <p:cNvPr id="338" name="Shape 338"/>
          <p:cNvSpPr/>
          <p:nvPr/>
        </p:nvSpPr>
        <p:spPr>
          <a:xfrm>
            <a:off x="2362200" y="685800"/>
            <a:ext cx="1212873"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lvl1pPr>
          </a:lstStyle>
          <a:p>
            <a:pPr lvl="0"/>
            <a:r>
              <a:t>Birch’s law</a:t>
            </a:r>
          </a:p>
        </p:txBody>
      </p:sp>
      <p:pic>
        <p:nvPicPr>
          <p:cNvPr id="339" name="image.png"/>
          <p:cNvPicPr/>
          <p:nvPr/>
        </p:nvPicPr>
        <p:blipFill>
          <a:blip r:embed="rId2">
            <a:extLst/>
          </a:blip>
          <a:stretch>
            <a:fillRect/>
          </a:stretch>
        </p:blipFill>
        <p:spPr>
          <a:xfrm>
            <a:off x="4111199" y="985800"/>
            <a:ext cx="4267201" cy="4244976"/>
          </a:xfrm>
          <a:prstGeom prst="rect">
            <a:avLst/>
          </a:prstGeom>
          <a:ln w="12700">
            <a:miter lim="400000"/>
          </a:ln>
        </p:spPr>
      </p:pic>
      <p:sp>
        <p:nvSpPr>
          <p:cNvPr id="340" name="Shape 340"/>
          <p:cNvSpPr/>
          <p:nvPr/>
        </p:nvSpPr>
        <p:spPr>
          <a:xfrm>
            <a:off x="2519362" y="1123950"/>
            <a:ext cx="807466" cy="37566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a:latin typeface="Symbol"/>
                <a:ea typeface="Symbol"/>
                <a:cs typeface="Symbol"/>
                <a:sym typeface="Symbol"/>
              </a:rPr>
              <a:t>δ</a:t>
            </a:r>
            <a:r>
              <a:t>v=a</a:t>
            </a:r>
            <a:r>
              <a:rPr>
                <a:latin typeface="Symbol"/>
                <a:ea typeface="Symbol"/>
                <a:cs typeface="Symbol"/>
                <a:sym typeface="Symbol"/>
              </a:rPr>
              <a:t>δρ</a:t>
            </a:r>
          </a:p>
        </p:txBody>
      </p:sp>
      <p:sp>
        <p:nvSpPr>
          <p:cNvPr id="341" name="Shape 341"/>
          <p:cNvSpPr/>
          <p:nvPr/>
        </p:nvSpPr>
        <p:spPr>
          <a:xfrm>
            <a:off x="685800" y="4495800"/>
            <a:ext cx="35052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t>Factors=0.1-0.5 g s/km cm</a:t>
            </a:r>
            <a:r>
              <a:rPr baseline="30000"/>
              <a:t>3</a:t>
            </a:r>
          </a:p>
        </p:txBody>
      </p:sp>
    </p:spTree>
  </p:cSld>
  <p:clrMapOvr>
    <a:masterClrMapping/>
  </p:clrMapOvr>
  <p:transition xmlns:p14="http://schemas.microsoft.com/office/powerpoint/2010/mai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p:nvPr/>
        </p:nvSpPr>
        <p:spPr>
          <a:xfrm>
            <a:off x="2200200" y="84772"/>
            <a:ext cx="5486401"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solidFill>
                  <a:srgbClr val="FF121E"/>
                </a:solidFill>
              </a:defRPr>
            </a:lvl1pPr>
          </a:lstStyle>
          <a:p>
            <a:pPr lvl="0">
              <a:defRPr sz="1800">
                <a:solidFill>
                  <a:srgbClr val="000000"/>
                </a:solidFill>
              </a:defRPr>
            </a:pPr>
            <a:r>
              <a:rPr sz="3600">
                <a:solidFill>
                  <a:srgbClr val="FF121E"/>
                </a:solidFill>
              </a:rPr>
              <a:t>Density-Velocity Scaling</a:t>
            </a:r>
          </a:p>
        </p:txBody>
      </p:sp>
      <p:pic>
        <p:nvPicPr>
          <p:cNvPr id="344" name="image.pdf"/>
          <p:cNvPicPr/>
          <p:nvPr/>
        </p:nvPicPr>
        <p:blipFill>
          <a:blip r:embed="rId3">
            <a:extLst/>
          </a:blip>
          <a:stretch>
            <a:fillRect/>
          </a:stretch>
        </p:blipFill>
        <p:spPr>
          <a:xfrm>
            <a:off x="112712" y="838200"/>
            <a:ext cx="2974976" cy="1214438"/>
          </a:xfrm>
          <a:prstGeom prst="rect">
            <a:avLst/>
          </a:prstGeom>
          <a:ln w="12700">
            <a:miter lim="400000"/>
          </a:ln>
        </p:spPr>
      </p:pic>
      <p:pic>
        <p:nvPicPr>
          <p:cNvPr id="345" name="pasted-image.pdf"/>
          <p:cNvPicPr/>
          <p:nvPr/>
        </p:nvPicPr>
        <p:blipFill>
          <a:blip r:embed="rId4">
            <a:extLst/>
          </a:blip>
          <a:stretch>
            <a:fillRect/>
          </a:stretch>
        </p:blipFill>
        <p:spPr>
          <a:xfrm>
            <a:off x="3515208" y="1035256"/>
            <a:ext cx="5081627" cy="4588636"/>
          </a:xfrm>
          <a:prstGeom prst="rect">
            <a:avLst/>
          </a:prstGeom>
          <a:ln w="12700">
            <a:miter lim="400000"/>
          </a:ln>
        </p:spPr>
      </p:pic>
      <p:sp>
        <p:nvSpPr>
          <p:cNvPr id="346" name="Shape 346"/>
          <p:cNvSpPr/>
          <p:nvPr/>
        </p:nvSpPr>
        <p:spPr>
          <a:xfrm>
            <a:off x="622429" y="5994495"/>
            <a:ext cx="2891542" cy="274449"/>
          </a:xfrm>
          <a:prstGeom prst="rect">
            <a:avLst/>
          </a:prstGeom>
          <a:ln w="12700">
            <a:miter lim="400000"/>
          </a:ln>
          <a:extLst>
            <a:ext uri="{C572A759-6A51-4108-AA02-DFA0A04FC94B}">
              <ma14:wrappingTextBoxFlag xmlns:ma14="http://schemas.microsoft.com/office/mac/drawingml/2011/main" val="1"/>
            </a:ext>
          </a:extLst>
        </p:spPr>
        <p:txBody>
          <a:bodyPr wrap="none" lIns="48324" tIns="48324" rIns="48324" bIns="48324">
            <a:spAutoFit/>
          </a:bodyPr>
          <a:lstStyle/>
          <a:p>
            <a:pPr lvl="0" algn="ctr" defTabSz="966787">
              <a:defRPr sz="1800"/>
            </a:pPr>
            <a:r>
              <a:rPr sz="1200">
                <a:solidFill>
                  <a:srgbClr val="008080"/>
                </a:solidFill>
              </a:rPr>
              <a:t>[ </a:t>
            </a:r>
            <a:r>
              <a:rPr sz="1200" i="1">
                <a:solidFill>
                  <a:srgbClr val="008080"/>
                </a:solidFill>
              </a:rPr>
              <a:t>Stixrude and Lithgow-Bertelloni, 2007</a:t>
            </a:r>
            <a:r>
              <a:rPr sz="1200">
                <a:solidFill>
                  <a:srgbClr val="008080"/>
                </a:solidFill>
              </a:rPr>
              <a:t>]</a:t>
            </a: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342900" y="-36001"/>
            <a:ext cx="8458200" cy="685801"/>
          </a:xfrm>
          <a:prstGeom prst="rect">
            <a:avLst/>
          </a:prstGeom>
        </p:spPr>
        <p:txBody>
          <a:bodyPr lIns="0" tIns="0" rIns="0" bIns="0">
            <a:normAutofit/>
          </a:bodyPr>
          <a:lstStyle>
            <a:lvl1pPr>
              <a:defRPr sz="3600" i="0">
                <a:solidFill>
                  <a:srgbClr val="FF121E"/>
                </a:solidFill>
                <a:latin typeface="Arial"/>
                <a:ea typeface="Arial"/>
                <a:cs typeface="Arial"/>
                <a:sym typeface="Arial"/>
              </a:defRPr>
            </a:lvl1pPr>
          </a:lstStyle>
          <a:p>
            <a:pPr lvl="0">
              <a:defRPr sz="1800">
                <a:solidFill>
                  <a:srgbClr val="000000"/>
                </a:solidFill>
              </a:defRPr>
            </a:pPr>
            <a:r>
              <a:rPr sz="3600">
                <a:solidFill>
                  <a:srgbClr val="FF121E"/>
                </a:solidFill>
              </a:rPr>
              <a:t>Mantle Convection and Plate Tectonics</a:t>
            </a:r>
          </a:p>
        </p:txBody>
      </p:sp>
      <p:sp>
        <p:nvSpPr>
          <p:cNvPr id="60" name="Shape 60"/>
          <p:cNvSpPr/>
          <p:nvPr/>
        </p:nvSpPr>
        <p:spPr>
          <a:xfrm>
            <a:off x="2362200" y="5867400"/>
            <a:ext cx="5332745" cy="29464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1400">
                <a:solidFill>
                  <a:srgbClr val="008040"/>
                </a:solidFill>
              </a:rPr>
              <a:t>[</a:t>
            </a:r>
            <a:r>
              <a:rPr sz="1400" i="1">
                <a:solidFill>
                  <a:srgbClr val="008040"/>
                </a:solidFill>
              </a:rPr>
              <a:t>Turcotte and Oxburgh</a:t>
            </a:r>
            <a:r>
              <a:rPr sz="1400">
                <a:solidFill>
                  <a:srgbClr val="008040"/>
                </a:solidFill>
              </a:rPr>
              <a:t>, 1972, Annual Reviews of Fluid Mechanics]</a:t>
            </a:r>
          </a:p>
        </p:txBody>
      </p:sp>
      <p:pic>
        <p:nvPicPr>
          <p:cNvPr id="61" name="image.png"/>
          <p:cNvPicPr/>
          <p:nvPr/>
        </p:nvPicPr>
        <p:blipFill>
          <a:blip r:embed="rId3">
            <a:extLst/>
          </a:blip>
          <a:stretch>
            <a:fillRect/>
          </a:stretch>
        </p:blipFill>
        <p:spPr>
          <a:xfrm>
            <a:off x="2362200" y="1600200"/>
            <a:ext cx="5310188" cy="3000375"/>
          </a:xfrm>
          <a:prstGeom prst="rect">
            <a:avLst/>
          </a:prstGeom>
          <a:ln w="12700">
            <a:miter lim="400000"/>
          </a:ln>
        </p:spPr>
      </p:pic>
    </p:spTree>
  </p:cSld>
  <p:clrMapOvr>
    <a:masterClrMapping/>
  </p:clrMapOvr>
  <p:transition xmlns:p14="http://schemas.microsoft.com/office/powerpoint/2010/mai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 name="pasted-image.pdf"/>
          <p:cNvPicPr/>
          <p:nvPr/>
        </p:nvPicPr>
        <p:blipFill>
          <a:blip r:embed="rId2">
            <a:extLst/>
          </a:blip>
          <a:stretch>
            <a:fillRect/>
          </a:stretch>
        </p:blipFill>
        <p:spPr>
          <a:xfrm>
            <a:off x="1735015" y="1752600"/>
            <a:ext cx="5673970" cy="3352800"/>
          </a:xfrm>
          <a:prstGeom prst="rect">
            <a:avLst/>
          </a:prstGeom>
          <a:ln w="12700">
            <a:miter lim="400000"/>
          </a:ln>
        </p:spPr>
      </p:pic>
      <p:sp>
        <p:nvSpPr>
          <p:cNvPr id="351" name="Shape 351"/>
          <p:cNvSpPr/>
          <p:nvPr/>
        </p:nvSpPr>
        <p:spPr>
          <a:xfrm>
            <a:off x="1852200" y="84772"/>
            <a:ext cx="7099182" cy="624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3600">
                <a:solidFill>
                  <a:srgbClr val="FF121E"/>
                </a:solidFill>
              </a:defRPr>
            </a:lvl1pPr>
          </a:lstStyle>
          <a:p>
            <a:pPr lvl="0">
              <a:defRPr sz="1800">
                <a:solidFill>
                  <a:srgbClr val="000000"/>
                </a:solidFill>
              </a:defRPr>
            </a:pPr>
            <a:r>
              <a:rPr sz="3600">
                <a:solidFill>
                  <a:srgbClr val="FF121E"/>
                </a:solidFill>
              </a:rPr>
              <a:t>Dynamics and Thermodynamics</a:t>
            </a:r>
          </a:p>
        </p:txBody>
      </p:sp>
    </p:spTree>
  </p:cSld>
  <p:clrMapOvr>
    <a:masterClrMapping/>
  </p:clrMapOvr>
  <p:transition xmlns:p14="http://schemas.microsoft.com/office/powerpoint/2010/mai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p:nvPr/>
        </p:nvSpPr>
        <p:spPr>
          <a:xfrm>
            <a:off x="-55800" y="-107228"/>
            <a:ext cx="1791010" cy="27584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3600">
                <a:solidFill>
                  <a:srgbClr val="FF121E"/>
                </a:solidFill>
              </a:defRPr>
            </a:lvl1pPr>
          </a:lstStyle>
          <a:p>
            <a:pPr lvl="0">
              <a:defRPr sz="1800">
                <a:solidFill>
                  <a:srgbClr val="000000"/>
                </a:solidFill>
              </a:defRPr>
            </a:pPr>
            <a:r>
              <a:rPr sz="3600">
                <a:solidFill>
                  <a:srgbClr val="FF121E"/>
                </a:solidFill>
              </a:rPr>
              <a:t>Phase assemblage T-dependent</a:t>
            </a:r>
          </a:p>
        </p:txBody>
      </p:sp>
      <p:pic>
        <p:nvPicPr>
          <p:cNvPr id="354" name="Pyroliteadiabat1300.png"/>
          <p:cNvPicPr/>
          <p:nvPr/>
        </p:nvPicPr>
        <p:blipFill>
          <a:blip r:embed="rId2">
            <a:extLst/>
          </a:blip>
          <a:stretch>
            <a:fillRect/>
          </a:stretch>
        </p:blipFill>
        <p:spPr>
          <a:xfrm>
            <a:off x="3811877" y="-14904"/>
            <a:ext cx="5368124" cy="2664404"/>
          </a:xfrm>
          <a:prstGeom prst="rect">
            <a:avLst/>
          </a:prstGeom>
          <a:ln w="12700">
            <a:miter lim="400000"/>
          </a:ln>
        </p:spPr>
      </p:pic>
      <p:pic>
        <p:nvPicPr>
          <p:cNvPr id="355" name="Pyroliteadiabat1900.png"/>
          <p:cNvPicPr/>
          <p:nvPr/>
        </p:nvPicPr>
        <p:blipFill>
          <a:blip r:embed="rId3">
            <a:extLst/>
          </a:blip>
          <a:stretch>
            <a:fillRect/>
          </a:stretch>
        </p:blipFill>
        <p:spPr>
          <a:xfrm>
            <a:off x="3832836" y="4295757"/>
            <a:ext cx="5326206" cy="2664404"/>
          </a:xfrm>
          <a:prstGeom prst="rect">
            <a:avLst/>
          </a:prstGeom>
          <a:ln w="12700">
            <a:miter lim="400000"/>
          </a:ln>
        </p:spPr>
      </p:pic>
      <p:pic>
        <p:nvPicPr>
          <p:cNvPr id="356" name="Pyroliteadiabatbig.png"/>
          <p:cNvPicPr/>
          <p:nvPr/>
        </p:nvPicPr>
        <p:blipFill>
          <a:blip r:embed="rId4">
            <a:extLst/>
          </a:blip>
          <a:stretch>
            <a:fillRect/>
          </a:stretch>
        </p:blipFill>
        <p:spPr>
          <a:xfrm>
            <a:off x="-28298" y="2552636"/>
            <a:ext cx="4523042" cy="2244958"/>
          </a:xfrm>
          <a:prstGeom prst="rect">
            <a:avLst/>
          </a:prstGeom>
          <a:ln w="12700">
            <a:miter lim="400000"/>
          </a:ln>
        </p:spPr>
      </p:pic>
    </p:spTree>
  </p:cSld>
  <p:clrMapOvr>
    <a:masterClrMapping/>
  </p:clrMapOvr>
  <p:transition xmlns:p14="http://schemas.microsoft.com/office/powerpoint/2010/mai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p:nvPr/>
        </p:nvSpPr>
        <p:spPr>
          <a:xfrm>
            <a:off x="916200" y="12772"/>
            <a:ext cx="8198870" cy="624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3600">
                <a:solidFill>
                  <a:srgbClr val="FF121E"/>
                </a:solidFill>
              </a:defRPr>
            </a:lvl1pPr>
          </a:lstStyle>
          <a:p>
            <a:pPr lvl="0">
              <a:defRPr sz="1800">
                <a:solidFill>
                  <a:srgbClr val="000000"/>
                </a:solidFill>
              </a:defRPr>
            </a:pPr>
            <a:r>
              <a:rPr sz="3600">
                <a:solidFill>
                  <a:srgbClr val="FF121E"/>
                </a:solidFill>
              </a:rPr>
              <a:t>Consequence for Dynamic Topography</a:t>
            </a:r>
          </a:p>
        </p:txBody>
      </p:sp>
      <p:pic>
        <p:nvPicPr>
          <p:cNvPr id="359" name="pasted-image.pdf"/>
          <p:cNvPicPr/>
          <p:nvPr/>
        </p:nvPicPr>
        <p:blipFill>
          <a:blip r:embed="rId2">
            <a:extLst/>
          </a:blip>
          <a:stretch>
            <a:fillRect/>
          </a:stretch>
        </p:blipFill>
        <p:spPr>
          <a:xfrm>
            <a:off x="2134563" y="1220058"/>
            <a:ext cx="5047436" cy="4185166"/>
          </a:xfrm>
          <a:prstGeom prst="rect">
            <a:avLst/>
          </a:prstGeom>
          <a:ln w="12700">
            <a:miter lim="400000"/>
          </a:ln>
        </p:spPr>
      </p:pic>
    </p:spTree>
  </p:cSld>
  <p:clrMapOvr>
    <a:masterClrMapping/>
  </p:clrMapOvr>
  <p:transition xmlns:p14="http://schemas.microsoft.com/office/powerpoint/2010/mai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p:cNvSpPr>
          <p:nvPr>
            <p:ph type="title"/>
          </p:nvPr>
        </p:nvSpPr>
        <p:spPr>
          <a:prstGeom prst="rect">
            <a:avLst/>
          </a:prstGeom>
        </p:spPr>
        <p:txBody>
          <a:bodyPr/>
          <a:lstStyle/>
          <a:p>
            <a:pPr lvl="0"/>
            <a:endParaRPr/>
          </a:p>
        </p:txBody>
      </p:sp>
      <p:sp>
        <p:nvSpPr>
          <p:cNvPr id="362" name="Shape 362"/>
          <p:cNvSpPr>
            <a:spLocks noGrp="1"/>
          </p:cNvSpPr>
          <p:nvPr>
            <p:ph type="body" idx="1"/>
          </p:nvPr>
        </p:nvSpPr>
        <p:spPr>
          <a:prstGeom prst="rect">
            <a:avLst/>
          </a:prstGeom>
        </p:spPr>
        <p:txBody>
          <a:bodyPr/>
          <a:lstStyle/>
          <a:p>
            <a:pPr lvl="0"/>
            <a:endParaRPr/>
          </a:p>
        </p:txBody>
      </p:sp>
      <p:sp>
        <p:nvSpPr>
          <p:cNvPr id="363" name="Shape 36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400"/>
              <a:t>43</a:t>
            </a:fld>
            <a:endParaRPr sz="1400"/>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342900" y="-36001"/>
            <a:ext cx="8458200" cy="685801"/>
          </a:xfrm>
          <a:prstGeom prst="rect">
            <a:avLst/>
          </a:prstGeom>
        </p:spPr>
        <p:txBody>
          <a:bodyPr lIns="0" tIns="0" rIns="0" bIns="0">
            <a:normAutofit/>
          </a:bodyPr>
          <a:lstStyle>
            <a:lvl1pPr>
              <a:defRPr sz="3600" i="0">
                <a:solidFill>
                  <a:srgbClr val="FF121E"/>
                </a:solidFill>
                <a:latin typeface="Arial"/>
                <a:ea typeface="Arial"/>
                <a:cs typeface="Arial"/>
                <a:sym typeface="Arial"/>
              </a:defRPr>
            </a:lvl1pPr>
          </a:lstStyle>
          <a:p>
            <a:pPr lvl="0">
              <a:defRPr sz="1800">
                <a:solidFill>
                  <a:srgbClr val="000000"/>
                </a:solidFill>
              </a:defRPr>
            </a:pPr>
            <a:r>
              <a:rPr sz="3600">
                <a:solidFill>
                  <a:srgbClr val="FF121E"/>
                </a:solidFill>
              </a:rPr>
              <a:t>Mantle Convection and Plate Tectonics</a:t>
            </a:r>
          </a:p>
        </p:txBody>
      </p:sp>
      <p:sp>
        <p:nvSpPr>
          <p:cNvPr id="66" name="Shape 66"/>
          <p:cNvSpPr/>
          <p:nvPr/>
        </p:nvSpPr>
        <p:spPr>
          <a:xfrm>
            <a:off x="3634199" y="5915400"/>
            <a:ext cx="2428477" cy="29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1400">
                <a:solidFill>
                  <a:srgbClr val="008040"/>
                </a:solidFill>
              </a:rPr>
              <a:t>[</a:t>
            </a:r>
            <a:r>
              <a:rPr sz="1400" i="1">
                <a:solidFill>
                  <a:srgbClr val="008040"/>
                </a:solidFill>
              </a:rPr>
              <a:t>courtesy of Nicolas Coltice </a:t>
            </a:r>
            <a:r>
              <a:rPr sz="1400">
                <a:solidFill>
                  <a:srgbClr val="008040"/>
                </a:solidFill>
              </a:rPr>
              <a:t>]</a:t>
            </a:r>
          </a:p>
        </p:txBody>
      </p:sp>
      <p:pic>
        <p:nvPicPr>
          <p:cNvPr id="67" name="pasted-image.pdf"/>
          <p:cNvPicPr/>
          <p:nvPr/>
        </p:nvPicPr>
        <p:blipFill>
          <a:blip r:embed="rId3">
            <a:extLst/>
          </a:blip>
          <a:stretch>
            <a:fillRect/>
          </a:stretch>
        </p:blipFill>
        <p:spPr>
          <a:xfrm>
            <a:off x="1392000" y="588000"/>
            <a:ext cx="6744180" cy="5058136"/>
          </a:xfrm>
          <a:prstGeom prst="rect">
            <a:avLst/>
          </a:prstGeom>
          <a:ln w="12700">
            <a:miter lim="400000"/>
          </a:ln>
        </p:spPr>
      </p:pic>
      <p:pic>
        <p:nvPicPr>
          <p:cNvPr id="68" name="pasted-image.pdf"/>
          <p:cNvPicPr/>
          <p:nvPr/>
        </p:nvPicPr>
        <p:blipFill>
          <a:blip r:embed="rId4">
            <a:extLst/>
          </a:blip>
          <a:stretch>
            <a:fillRect/>
          </a:stretch>
        </p:blipFill>
        <p:spPr>
          <a:xfrm>
            <a:off x="1524000" y="1143000"/>
            <a:ext cx="6096000" cy="45720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1371600" y="0"/>
            <a:ext cx="7772400" cy="762000"/>
          </a:xfrm>
          <a:prstGeom prst="rect">
            <a:avLst/>
          </a:prstGeom>
        </p:spPr>
        <p:txBody>
          <a:bodyPr lIns="0" tIns="0" rIns="0" bIns="0">
            <a:normAutofit/>
          </a:bodyPr>
          <a:lstStyle>
            <a:lvl1pPr>
              <a:defRPr sz="3600" i="0">
                <a:solidFill>
                  <a:srgbClr val="FF121E"/>
                </a:solidFill>
              </a:defRPr>
            </a:lvl1pPr>
          </a:lstStyle>
          <a:p>
            <a:pPr lvl="0">
              <a:defRPr sz="1800">
                <a:solidFill>
                  <a:srgbClr val="000000"/>
                </a:solidFill>
              </a:defRPr>
            </a:pPr>
            <a:r>
              <a:rPr sz="3600">
                <a:solidFill>
                  <a:srgbClr val="FF121E"/>
                </a:solidFill>
              </a:rPr>
              <a:t>Making plates: theory</a:t>
            </a:r>
          </a:p>
        </p:txBody>
      </p:sp>
      <p:pic>
        <p:nvPicPr>
          <p:cNvPr id="73" name="image.png"/>
          <p:cNvPicPr/>
          <p:nvPr/>
        </p:nvPicPr>
        <p:blipFill>
          <a:blip r:embed="rId3">
            <a:extLst/>
          </a:blip>
          <a:stretch>
            <a:fillRect/>
          </a:stretch>
        </p:blipFill>
        <p:spPr>
          <a:xfrm>
            <a:off x="152400" y="3200400"/>
            <a:ext cx="3622675" cy="3057525"/>
          </a:xfrm>
          <a:prstGeom prst="rect">
            <a:avLst/>
          </a:prstGeom>
          <a:ln w="12700">
            <a:miter lim="400000"/>
          </a:ln>
        </p:spPr>
      </p:pic>
      <p:sp>
        <p:nvSpPr>
          <p:cNvPr id="74" name="Shape 74"/>
          <p:cNvSpPr/>
          <p:nvPr/>
        </p:nvSpPr>
        <p:spPr>
          <a:xfrm>
            <a:off x="0" y="6589712"/>
            <a:ext cx="1254574" cy="264545"/>
          </a:xfrm>
          <a:prstGeom prst="rect">
            <a:avLst/>
          </a:prstGeom>
          <a:ln w="12700">
            <a:miter lim="400000"/>
          </a:ln>
          <a:extLst>
            <a:ext uri="{C572A759-6A51-4108-AA02-DFA0A04FC94B}">
              <ma14:wrappingTextBoxFlag xmlns:ma14="http://schemas.microsoft.com/office/mac/drawingml/2011/main" val="1"/>
            </a:ext>
          </a:extLst>
        </p:spPr>
        <p:txBody>
          <a:bodyPr wrap="none" lIns="43372" tIns="43372" rIns="43372" bIns="43372">
            <a:spAutoFit/>
          </a:bodyPr>
          <a:lstStyle/>
          <a:p>
            <a:pPr lvl="0" defTabSz="868362">
              <a:defRPr sz="1800"/>
            </a:pPr>
            <a:r>
              <a:rPr sz="1200">
                <a:solidFill>
                  <a:srgbClr val="008040"/>
                </a:solidFill>
              </a:rPr>
              <a:t>[</a:t>
            </a:r>
            <a:r>
              <a:rPr sz="1200" i="1">
                <a:solidFill>
                  <a:srgbClr val="008040"/>
                </a:solidFill>
              </a:rPr>
              <a:t>Bercovici</a:t>
            </a:r>
            <a:r>
              <a:rPr sz="1200">
                <a:solidFill>
                  <a:srgbClr val="008040"/>
                </a:solidFill>
              </a:rPr>
              <a:t>, 2003]</a:t>
            </a:r>
          </a:p>
        </p:txBody>
      </p:sp>
      <p:pic>
        <p:nvPicPr>
          <p:cNvPr id="75" name="image.png"/>
          <p:cNvPicPr/>
          <p:nvPr/>
        </p:nvPicPr>
        <p:blipFill>
          <a:blip r:embed="rId4">
            <a:extLst/>
          </a:blip>
          <a:stretch>
            <a:fillRect/>
          </a:stretch>
        </p:blipFill>
        <p:spPr>
          <a:xfrm>
            <a:off x="4343400" y="685800"/>
            <a:ext cx="4648200" cy="3022600"/>
          </a:xfrm>
          <a:prstGeom prst="rect">
            <a:avLst/>
          </a:prstGeom>
          <a:ln w="12700">
            <a:miter lim="400000"/>
          </a:ln>
        </p:spPr>
      </p:pic>
      <p:sp>
        <p:nvSpPr>
          <p:cNvPr id="76" name="Shape 76"/>
          <p:cNvSpPr>
            <a:spLocks noGrp="1"/>
          </p:cNvSpPr>
          <p:nvPr>
            <p:ph type="body" idx="1"/>
          </p:nvPr>
        </p:nvSpPr>
        <p:spPr>
          <a:xfrm>
            <a:off x="4267200" y="3810000"/>
            <a:ext cx="4724400" cy="3048000"/>
          </a:xfrm>
          <a:prstGeom prst="rect">
            <a:avLst/>
          </a:prstGeom>
        </p:spPr>
        <p:txBody>
          <a:bodyPr lIns="0" tIns="0" rIns="0" bIns="0">
            <a:normAutofit/>
          </a:bodyPr>
          <a:lstStyle/>
          <a:p>
            <a:pPr lvl="0" algn="l">
              <a:spcBef>
                <a:spcPts val="200"/>
              </a:spcBef>
              <a:buClr>
                <a:srgbClr val="004080"/>
              </a:buClr>
              <a:buSzPct val="90000"/>
              <a:buFont typeface="Wingdings"/>
              <a:buChar char="✦"/>
              <a:defRPr sz="1800"/>
            </a:pPr>
            <a:r>
              <a:rPr sz="1200"/>
              <a:t>Shear-localizing feedback mechanisms required</a:t>
            </a:r>
          </a:p>
          <a:p>
            <a:pPr marL="457200" lvl="1" indent="0" algn="l">
              <a:spcBef>
                <a:spcPts val="200"/>
              </a:spcBef>
              <a:buClr>
                <a:srgbClr val="008040"/>
              </a:buClr>
              <a:buSzPct val="90000"/>
              <a:buFont typeface="Wingdings"/>
              <a:buChar char="✦"/>
              <a:defRPr sz="1800"/>
            </a:pPr>
            <a:r>
              <a:rPr sz="1000"/>
              <a:t>Broad, strong plate-like regions</a:t>
            </a:r>
          </a:p>
          <a:p>
            <a:pPr marL="457200" lvl="1" indent="0" algn="l">
              <a:spcBef>
                <a:spcPts val="200"/>
              </a:spcBef>
              <a:buClr>
                <a:srgbClr val="008040"/>
              </a:buClr>
              <a:buSzPct val="90000"/>
              <a:buFont typeface="Wingdings"/>
              <a:buChar char="✦"/>
              <a:defRPr sz="1800"/>
            </a:pPr>
            <a:r>
              <a:rPr sz="1000"/>
              <a:t>Weak, narrow plate boundaries</a:t>
            </a:r>
          </a:p>
          <a:p>
            <a:pPr marL="457200" lvl="1" indent="0" algn="l">
              <a:spcBef>
                <a:spcPts val="200"/>
              </a:spcBef>
              <a:buClr>
                <a:srgbClr val="008040"/>
              </a:buClr>
              <a:buSzPct val="90000"/>
              <a:buFont typeface="Wingdings"/>
              <a:buChar char="✦"/>
              <a:defRPr sz="1800"/>
            </a:pPr>
            <a:r>
              <a:rPr sz="1000"/>
              <a:t>Toroidal motion (almost transforms)</a:t>
            </a:r>
          </a:p>
          <a:p>
            <a:pPr marL="457200" lvl="1" indent="0" algn="l">
              <a:spcBef>
                <a:spcPts val="200"/>
              </a:spcBef>
              <a:buClr>
                <a:srgbClr val="008040"/>
              </a:buClr>
              <a:buSzPct val="90000"/>
              <a:buFont typeface="Wingdings"/>
              <a:buChar char="✦"/>
              <a:defRPr sz="1800"/>
            </a:pPr>
            <a:r>
              <a:rPr sz="1000"/>
              <a:t>Ridge localization</a:t>
            </a:r>
          </a:p>
          <a:p>
            <a:pPr lvl="0" algn="l">
              <a:spcBef>
                <a:spcPts val="200"/>
              </a:spcBef>
              <a:buClr>
                <a:srgbClr val="004080"/>
              </a:buClr>
              <a:buSzPct val="90000"/>
              <a:buFont typeface="Wingdings"/>
              <a:buChar char="✦"/>
              <a:defRPr sz="1800"/>
            </a:pPr>
            <a:r>
              <a:rPr sz="1200"/>
              <a:t>Physical basis?</a:t>
            </a:r>
          </a:p>
          <a:p>
            <a:pPr lvl="0" algn="l">
              <a:spcBef>
                <a:spcPts val="200"/>
              </a:spcBef>
              <a:buClr>
                <a:srgbClr val="004080"/>
              </a:buClr>
              <a:buSzPct val="90000"/>
              <a:buFont typeface="Wingdings"/>
              <a:buChar char="✦"/>
              <a:defRPr sz="1800"/>
            </a:pPr>
            <a:r>
              <a:rPr sz="1200"/>
              <a:t>Many characteristics not reproduced</a:t>
            </a:r>
          </a:p>
          <a:p>
            <a:pPr marL="457200" lvl="1" indent="0" algn="l">
              <a:spcBef>
                <a:spcPts val="200"/>
              </a:spcBef>
              <a:buClr>
                <a:srgbClr val="008040"/>
              </a:buClr>
              <a:buSzPct val="90000"/>
              <a:buFont typeface="Wingdings"/>
              <a:buChar char="✦"/>
              <a:defRPr sz="1800"/>
            </a:pPr>
            <a:r>
              <a:rPr sz="1000"/>
              <a:t>Subduction initation</a:t>
            </a:r>
          </a:p>
          <a:p>
            <a:pPr marL="457200" lvl="1" indent="0" algn="l">
              <a:spcBef>
                <a:spcPts val="200"/>
              </a:spcBef>
              <a:buClr>
                <a:srgbClr val="008040"/>
              </a:buClr>
              <a:buSzPct val="90000"/>
              <a:buFont typeface="Wingdings"/>
              <a:buChar char="✦"/>
              <a:defRPr sz="1800"/>
            </a:pPr>
            <a:r>
              <a:rPr sz="1000"/>
              <a:t>Asymmetry</a:t>
            </a:r>
          </a:p>
          <a:p>
            <a:pPr marL="457200" lvl="1" indent="0" algn="l">
              <a:spcBef>
                <a:spcPts val="200"/>
              </a:spcBef>
              <a:buClr>
                <a:srgbClr val="008040"/>
              </a:buClr>
              <a:buSzPct val="90000"/>
              <a:buFont typeface="Wingdings"/>
              <a:buChar char="✦"/>
              <a:defRPr sz="1800"/>
            </a:pPr>
            <a:r>
              <a:rPr sz="1000"/>
              <a:t>Temporal evolution and plate rearrangement</a:t>
            </a:r>
          </a:p>
        </p:txBody>
      </p:sp>
      <p:pic>
        <p:nvPicPr>
          <p:cNvPr id="77" name="pasted-image.pdf"/>
          <p:cNvPicPr/>
          <p:nvPr/>
        </p:nvPicPr>
        <p:blipFill>
          <a:blip r:embed="rId5">
            <a:extLst/>
          </a:blip>
          <a:stretch>
            <a:fillRect/>
          </a:stretch>
        </p:blipFill>
        <p:spPr>
          <a:xfrm>
            <a:off x="0" y="0"/>
            <a:ext cx="9144000" cy="6858000"/>
          </a:xfrm>
          <a:prstGeom prst="rect">
            <a:avLst/>
          </a:prstGeom>
          <a:ln w="12700">
            <a:miter lim="400000"/>
          </a:ln>
        </p:spPr>
      </p:pic>
      <p:pic>
        <p:nvPicPr>
          <p:cNvPr id="78" name="pasted-image.pdf"/>
          <p:cNvPicPr/>
          <p:nvPr/>
        </p:nvPicPr>
        <p:blipFill>
          <a:blip r:embed="rId6">
            <a:extLst/>
          </a:blip>
          <a:stretch>
            <a:fillRect/>
          </a:stretch>
        </p:blipFill>
        <p:spPr>
          <a:xfrm>
            <a:off x="0" y="167599"/>
            <a:ext cx="9144000" cy="6522802"/>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p:tmAbs val="0"/>
                                  </p:iterate>
                                  <p:childTnLst>
                                    <p:set>
                                      <p:cBhvr>
                                        <p:cTn id="10" fill="hold">
                                          <p:stCondLst>
                                            <p:cond delay="0"/>
                                          </p:stCondLst>
                                        </p:cTn>
                                        <p:tgtEl>
                                          <p:spTgt spid="7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4" nodeType="clickEffect">
                                  <p:stCondLst>
                                    <p:cond delay="0"/>
                                  </p:stCondLst>
                                  <p:iterate>
                                    <p:tmAbs val="0"/>
                                  </p:iterate>
                                  <p:childTnLst>
                                    <p:set>
                                      <p:cBhvr>
                                        <p:cTn id="18" fill="hold">
                                          <p:stCondLst>
                                            <p:cond delay="0"/>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animBg="1" advAuto="0"/>
      <p:bldP spid="77" grpId="2" animBg="1" advAuto="0"/>
      <p:bldP spid="78" grpId="3" animBg="1" advAuto="0"/>
      <p:bldP spid="78" grpId="4"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3124200" y="152400"/>
            <a:ext cx="3761740" cy="60988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3600">
                <a:solidFill>
                  <a:srgbClr val="FF121E"/>
                </a:solidFill>
                <a:latin typeface="Arial"/>
                <a:ea typeface="Arial"/>
                <a:cs typeface="Arial"/>
                <a:sym typeface="Arial"/>
              </a:defRPr>
            </a:lvl1pPr>
          </a:lstStyle>
          <a:p>
            <a:pPr lvl="0">
              <a:defRPr sz="1800">
                <a:solidFill>
                  <a:srgbClr val="000000"/>
                </a:solidFill>
              </a:defRPr>
            </a:pPr>
            <a:r>
              <a:rPr sz="3600">
                <a:solidFill>
                  <a:srgbClr val="FF121E"/>
                </a:solidFill>
              </a:rPr>
              <a:t>What is a plate? 	</a:t>
            </a:r>
          </a:p>
        </p:txBody>
      </p:sp>
      <p:sp>
        <p:nvSpPr>
          <p:cNvPr id="83" name="Shape 83"/>
          <p:cNvSpPr>
            <a:spLocks noGrp="1"/>
          </p:cNvSpPr>
          <p:nvPr>
            <p:ph type="body" idx="1"/>
          </p:nvPr>
        </p:nvSpPr>
        <p:spPr>
          <a:xfrm>
            <a:off x="2286000" y="1142999"/>
            <a:ext cx="5943600" cy="4572002"/>
          </a:xfrm>
          <a:prstGeom prst="rect">
            <a:avLst/>
          </a:prstGeom>
        </p:spPr>
        <p:txBody>
          <a:bodyPr lIns="0" tIns="0" rIns="0" bIns="0">
            <a:normAutofit/>
          </a:bodyPr>
          <a:lstStyle/>
          <a:p>
            <a:pPr lvl="0" algn="l">
              <a:spcBef>
                <a:spcPts val="300"/>
              </a:spcBef>
              <a:buClr>
                <a:srgbClr val="004080"/>
              </a:buClr>
              <a:buSzPct val="90000"/>
              <a:buFont typeface="Wingdings"/>
              <a:buChar char="✦"/>
              <a:defRPr sz="1800"/>
            </a:pPr>
            <a:r>
              <a:rPr sz="1400">
                <a:latin typeface="Arial"/>
                <a:ea typeface="Arial"/>
                <a:cs typeface="Arial"/>
                <a:sym typeface="Arial"/>
              </a:rPr>
              <a:t>Lithospheric Fragment</a:t>
            </a:r>
          </a:p>
          <a:p>
            <a:pPr marL="457200" lvl="1" indent="0" algn="l">
              <a:spcBef>
                <a:spcPts val="300"/>
              </a:spcBef>
              <a:buClr>
                <a:srgbClr val="008040"/>
              </a:buClr>
              <a:buSzPct val="90000"/>
              <a:buFont typeface="Wingdings"/>
              <a:buChar char="✦"/>
              <a:defRPr sz="1800"/>
            </a:pPr>
            <a:r>
              <a:rPr sz="1400">
                <a:latin typeface="Arial"/>
                <a:ea typeface="Arial"/>
                <a:cs typeface="Arial"/>
                <a:sym typeface="Arial"/>
              </a:rPr>
              <a:t>Strong non-deforming interior</a:t>
            </a:r>
          </a:p>
          <a:p>
            <a:pPr marL="914400" lvl="2" indent="0" algn="l">
              <a:spcBef>
                <a:spcPts val="300"/>
              </a:spcBef>
              <a:buClr>
                <a:srgbClr val="800000"/>
              </a:buClr>
              <a:buSzPct val="90000"/>
              <a:buFont typeface="Wingdings"/>
              <a:buChar char="✦"/>
              <a:defRPr sz="1800"/>
            </a:pPr>
            <a:r>
              <a:rPr sz="1400">
                <a:latin typeface="Arial"/>
                <a:ea typeface="Arial"/>
                <a:cs typeface="Arial"/>
                <a:sym typeface="Arial"/>
              </a:rPr>
              <a:t>Diffuse plate boundaries?</a:t>
            </a:r>
          </a:p>
          <a:p>
            <a:pPr marL="457200" lvl="1" indent="0" algn="l">
              <a:spcBef>
                <a:spcPts val="300"/>
              </a:spcBef>
              <a:buClr>
                <a:srgbClr val="008040"/>
              </a:buClr>
              <a:buSzPct val="90000"/>
              <a:buFont typeface="Wingdings"/>
              <a:buChar char="✦"/>
              <a:defRPr sz="1800"/>
            </a:pPr>
            <a:r>
              <a:rPr sz="1400">
                <a:latin typeface="Arial"/>
                <a:ea typeface="Arial"/>
                <a:cs typeface="Arial"/>
                <a:sym typeface="Arial"/>
              </a:rPr>
              <a:t>Narrow, weak, rapidly deforming boundaries</a:t>
            </a:r>
          </a:p>
          <a:p>
            <a:pPr marL="914400" lvl="2" indent="0" algn="l">
              <a:spcBef>
                <a:spcPts val="300"/>
              </a:spcBef>
              <a:buClr>
                <a:srgbClr val="800000"/>
              </a:buClr>
              <a:buSzPct val="90000"/>
              <a:buFont typeface="Wingdings"/>
              <a:buChar char="✦"/>
              <a:defRPr sz="1800"/>
            </a:pPr>
            <a:r>
              <a:rPr sz="1400">
                <a:latin typeface="Arial"/>
                <a:ea typeface="Arial"/>
                <a:cs typeface="Arial"/>
                <a:sym typeface="Arial"/>
              </a:rPr>
              <a:t>Ridges-passive</a:t>
            </a:r>
          </a:p>
          <a:p>
            <a:pPr marL="914400" lvl="2" indent="0" algn="l">
              <a:spcBef>
                <a:spcPts val="300"/>
              </a:spcBef>
              <a:buClr>
                <a:srgbClr val="800000"/>
              </a:buClr>
              <a:buSzPct val="90000"/>
              <a:buFont typeface="Wingdings"/>
              <a:buChar char="✦"/>
              <a:defRPr sz="1800"/>
            </a:pPr>
            <a:r>
              <a:rPr sz="1400">
                <a:latin typeface="Arial"/>
                <a:ea typeface="Arial"/>
                <a:cs typeface="Arial"/>
                <a:sym typeface="Arial"/>
              </a:rPr>
              <a:t>Subduction zones-asymmetric</a:t>
            </a:r>
          </a:p>
          <a:p>
            <a:pPr marL="914400" lvl="2" indent="0" algn="l">
              <a:spcBef>
                <a:spcPts val="300"/>
              </a:spcBef>
              <a:buClr>
                <a:srgbClr val="800000"/>
              </a:buClr>
              <a:buSzPct val="90000"/>
              <a:buFont typeface="Wingdings"/>
              <a:buChar char="✦"/>
              <a:defRPr sz="1800"/>
            </a:pPr>
            <a:r>
              <a:rPr sz="1400">
                <a:latin typeface="Arial"/>
                <a:ea typeface="Arial"/>
                <a:cs typeface="Arial"/>
                <a:sym typeface="Arial"/>
              </a:rPr>
              <a:t>Transforms?</a:t>
            </a:r>
          </a:p>
          <a:p>
            <a:pPr marL="457200" lvl="1" indent="0" algn="l">
              <a:spcBef>
                <a:spcPts val="300"/>
              </a:spcBef>
              <a:buClr>
                <a:srgbClr val="008040"/>
              </a:buClr>
              <a:buSzPct val="90000"/>
              <a:buFont typeface="Wingdings"/>
              <a:buChar char="✦"/>
              <a:defRPr sz="1800"/>
            </a:pPr>
            <a:r>
              <a:rPr sz="1400">
                <a:latin typeface="Arial"/>
                <a:ea typeface="Arial"/>
                <a:cs typeface="Arial"/>
                <a:sym typeface="Arial"/>
              </a:rPr>
              <a:t>Motion described by rotation</a:t>
            </a:r>
          </a:p>
          <a:p>
            <a:pPr lvl="1" algn="l">
              <a:spcBef>
                <a:spcPts val="600"/>
              </a:spcBef>
              <a:defRPr sz="1800"/>
            </a:pPr>
            <a:endParaRPr sz="1400">
              <a:latin typeface="Arial"/>
              <a:ea typeface="Arial"/>
              <a:cs typeface="Arial"/>
              <a:sym typeface="Arial"/>
            </a:endParaRPr>
          </a:p>
          <a:p>
            <a:pPr lvl="0" algn="l">
              <a:spcBef>
                <a:spcPts val="300"/>
              </a:spcBef>
              <a:buClr>
                <a:srgbClr val="004080"/>
              </a:buClr>
              <a:buSzPct val="90000"/>
              <a:buFont typeface="Wingdings"/>
              <a:buChar char="✦"/>
              <a:defRPr sz="1800"/>
            </a:pPr>
            <a:r>
              <a:rPr sz="1400">
                <a:latin typeface="Arial"/>
                <a:ea typeface="Arial"/>
                <a:cs typeface="Arial"/>
                <a:sym typeface="Arial"/>
              </a:rPr>
              <a:t>Plate motions</a:t>
            </a:r>
          </a:p>
          <a:p>
            <a:pPr marL="457200" lvl="1" indent="0" algn="l">
              <a:spcBef>
                <a:spcPts val="300"/>
              </a:spcBef>
              <a:buClr>
                <a:srgbClr val="008040"/>
              </a:buClr>
              <a:buSzPct val="90000"/>
              <a:buFont typeface="Wingdings"/>
              <a:buChar char="✦"/>
              <a:defRPr sz="1800"/>
            </a:pPr>
            <a:r>
              <a:rPr sz="1400">
                <a:latin typeface="Arial"/>
                <a:ea typeface="Arial"/>
                <a:cs typeface="Arial"/>
                <a:sym typeface="Arial"/>
              </a:rPr>
              <a:t>Non-accelerating</a:t>
            </a:r>
          </a:p>
          <a:p>
            <a:pPr marL="457200" lvl="1" indent="0" algn="l">
              <a:spcBef>
                <a:spcPts val="300"/>
              </a:spcBef>
              <a:buClr>
                <a:srgbClr val="008040"/>
              </a:buClr>
              <a:buSzPct val="90000"/>
              <a:buFont typeface="Wingdings"/>
              <a:buChar char="✦"/>
              <a:defRPr sz="1800"/>
            </a:pPr>
            <a:r>
              <a:rPr sz="1400">
                <a:latin typeface="Arial"/>
                <a:ea typeface="Arial"/>
                <a:cs typeface="Arial"/>
                <a:sym typeface="Arial"/>
              </a:rPr>
              <a:t>Piecewise continuous velocity field in space and time</a:t>
            </a:r>
          </a:p>
          <a:p>
            <a:pPr marL="914400" lvl="2" indent="0" algn="l">
              <a:spcBef>
                <a:spcPts val="300"/>
              </a:spcBef>
              <a:buClr>
                <a:srgbClr val="800000"/>
              </a:buClr>
              <a:buSzPct val="90000"/>
              <a:buFont typeface="Wingdings"/>
              <a:buChar char="✦"/>
              <a:defRPr sz="1800"/>
            </a:pPr>
            <a:r>
              <a:rPr sz="1400">
                <a:latin typeface="Arial"/>
                <a:ea typeface="Arial"/>
                <a:cs typeface="Arial"/>
                <a:sym typeface="Arial"/>
              </a:rPr>
              <a:t>Hard for fluid dynamics</a:t>
            </a:r>
          </a:p>
          <a:p>
            <a:pPr marL="457200" lvl="1" indent="0" algn="l">
              <a:spcBef>
                <a:spcPts val="300"/>
              </a:spcBef>
              <a:buClr>
                <a:srgbClr val="008040"/>
              </a:buClr>
              <a:buSzPct val="90000"/>
              <a:buFont typeface="Wingdings"/>
              <a:buChar char="✦"/>
              <a:defRPr sz="1800"/>
            </a:pPr>
            <a:r>
              <a:rPr sz="1400">
                <a:latin typeface="Arial"/>
                <a:ea typeface="Arial"/>
                <a:cs typeface="Arial"/>
                <a:sym typeface="Arial"/>
              </a:rPr>
              <a:t>Significant toroidal motion (I.e transform-like)</a:t>
            </a:r>
          </a:p>
          <a:p>
            <a:pPr lvl="1" algn="l">
              <a:spcBef>
                <a:spcPts val="600"/>
              </a:spcBef>
              <a:defRPr sz="1800"/>
            </a:pPr>
            <a:endParaRPr sz="1400">
              <a:latin typeface="Arial"/>
              <a:ea typeface="Arial"/>
              <a:cs typeface="Arial"/>
              <a:sym typeface="Arial"/>
            </a:endParaRPr>
          </a:p>
          <a:p>
            <a:pPr lvl="0" algn="l">
              <a:spcBef>
                <a:spcPts val="300"/>
              </a:spcBef>
              <a:buClr>
                <a:srgbClr val="004080"/>
              </a:buClr>
              <a:buSzPct val="90000"/>
              <a:buFont typeface="Wingdings"/>
              <a:buChar char="✦"/>
              <a:defRPr sz="1800"/>
            </a:pPr>
            <a:r>
              <a:rPr sz="1400">
                <a:latin typeface="Arial"/>
                <a:ea typeface="Arial"/>
                <a:cs typeface="Arial"/>
                <a:sym typeface="Arial"/>
              </a:rPr>
              <a:t>Part of convecting system (top thermal boundary layer…)</a:t>
            </a:r>
          </a:p>
          <a:p>
            <a:pPr marL="457200" lvl="1" indent="0" algn="l">
              <a:spcBef>
                <a:spcPts val="300"/>
              </a:spcBef>
              <a:buClr>
                <a:srgbClr val="008040"/>
              </a:buClr>
              <a:buSzPct val="90000"/>
              <a:buFont typeface="Wingdings"/>
              <a:buChar char="✦"/>
              <a:defRPr sz="1800"/>
            </a:pPr>
            <a:r>
              <a:rPr sz="1400">
                <a:latin typeface="Arial"/>
                <a:ea typeface="Arial"/>
                <a:cs typeface="Arial"/>
                <a:sym typeface="Arial"/>
              </a:rPr>
              <a:t>Continental plates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3124200" y="152400"/>
            <a:ext cx="3761740" cy="60988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3600">
                <a:solidFill>
                  <a:srgbClr val="FF121E"/>
                </a:solidFill>
                <a:latin typeface="Arial"/>
                <a:ea typeface="Arial"/>
                <a:cs typeface="Arial"/>
                <a:sym typeface="Arial"/>
              </a:defRPr>
            </a:lvl1pPr>
          </a:lstStyle>
          <a:p>
            <a:pPr lvl="0">
              <a:defRPr sz="1800">
                <a:solidFill>
                  <a:srgbClr val="000000"/>
                </a:solidFill>
              </a:defRPr>
            </a:pPr>
            <a:r>
              <a:rPr sz="3600">
                <a:solidFill>
                  <a:srgbClr val="FF121E"/>
                </a:solidFill>
              </a:rPr>
              <a:t>Toroidal Motions 	</a:t>
            </a:r>
          </a:p>
        </p:txBody>
      </p:sp>
      <p:pic>
        <p:nvPicPr>
          <p:cNvPr id="88" name="image.png"/>
          <p:cNvPicPr/>
          <p:nvPr/>
        </p:nvPicPr>
        <p:blipFill>
          <a:blip r:embed="rId2">
            <a:extLst/>
          </a:blip>
          <a:stretch>
            <a:fillRect/>
          </a:stretch>
        </p:blipFill>
        <p:spPr>
          <a:xfrm>
            <a:off x="4495800" y="685800"/>
            <a:ext cx="4546600" cy="5537200"/>
          </a:xfrm>
          <a:prstGeom prst="rect">
            <a:avLst/>
          </a:prstGeom>
          <a:ln w="12700">
            <a:miter lim="400000"/>
          </a:ln>
        </p:spPr>
      </p:pic>
      <p:sp>
        <p:nvSpPr>
          <p:cNvPr id="89" name="Shape 89"/>
          <p:cNvSpPr/>
          <p:nvPr/>
        </p:nvSpPr>
        <p:spPr>
          <a:xfrm>
            <a:off x="7239000" y="6248400"/>
            <a:ext cx="1710368" cy="26924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1200">
                <a:solidFill>
                  <a:srgbClr val="008040"/>
                </a:solidFill>
              </a:rPr>
              <a:t>[</a:t>
            </a:r>
            <a:r>
              <a:rPr sz="1200" i="1">
                <a:solidFill>
                  <a:srgbClr val="008040"/>
                </a:solidFill>
              </a:rPr>
              <a:t>Dumoulin et al.</a:t>
            </a:r>
            <a:r>
              <a:rPr sz="1200">
                <a:solidFill>
                  <a:srgbClr val="008040"/>
                </a:solidFill>
              </a:rPr>
              <a:t>, 1998]</a:t>
            </a:r>
          </a:p>
        </p:txBody>
      </p:sp>
      <p:pic>
        <p:nvPicPr>
          <p:cNvPr id="90" name="image.pdf"/>
          <p:cNvPicPr/>
          <p:nvPr/>
        </p:nvPicPr>
        <p:blipFill>
          <a:blip r:embed="rId3">
            <a:extLst/>
          </a:blip>
          <a:stretch>
            <a:fillRect/>
          </a:stretch>
        </p:blipFill>
        <p:spPr>
          <a:xfrm>
            <a:off x="0" y="5257800"/>
            <a:ext cx="2743200" cy="1406525"/>
          </a:xfrm>
          <a:prstGeom prst="rect">
            <a:avLst/>
          </a:prstGeom>
          <a:ln w="12700">
            <a:miter lim="400000"/>
          </a:ln>
        </p:spPr>
      </p:pic>
      <p:sp>
        <p:nvSpPr>
          <p:cNvPr id="91" name="Shape 91"/>
          <p:cNvSpPr/>
          <p:nvPr/>
        </p:nvSpPr>
        <p:spPr>
          <a:xfrm>
            <a:off x="2590800" y="5257800"/>
            <a:ext cx="1903237" cy="49784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1400">
                <a:solidFill>
                  <a:srgbClr val="FF121E"/>
                </a:solidFill>
              </a:rPr>
              <a:t>Horizontal divergence</a:t>
            </a:r>
            <a:endParaRPr sz="1400">
              <a:solidFill>
                <a:srgbClr val="FF121E"/>
              </a:solidFill>
              <a:latin typeface="Arial"/>
              <a:ea typeface="Arial"/>
              <a:cs typeface="Arial"/>
              <a:sym typeface="Arial"/>
            </a:endParaRPr>
          </a:p>
          <a:p>
            <a:pPr lvl="0">
              <a:defRPr sz="1800"/>
            </a:pPr>
            <a:r>
              <a:rPr sz="1400">
                <a:solidFill>
                  <a:srgbClr val="FF121E"/>
                </a:solidFill>
              </a:rPr>
              <a:t>(poloidal)</a:t>
            </a:r>
          </a:p>
        </p:txBody>
      </p:sp>
      <p:sp>
        <p:nvSpPr>
          <p:cNvPr id="92" name="Shape 92"/>
          <p:cNvSpPr/>
          <p:nvPr/>
        </p:nvSpPr>
        <p:spPr>
          <a:xfrm>
            <a:off x="2743200" y="6096000"/>
            <a:ext cx="1369316" cy="49784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1400">
                <a:solidFill>
                  <a:srgbClr val="0023D3"/>
                </a:solidFill>
              </a:rPr>
              <a:t>Radial vorticity</a:t>
            </a:r>
            <a:endParaRPr sz="1400">
              <a:solidFill>
                <a:srgbClr val="0023D3"/>
              </a:solidFill>
              <a:latin typeface="Arial"/>
              <a:ea typeface="Arial"/>
              <a:cs typeface="Arial"/>
              <a:sym typeface="Arial"/>
            </a:endParaRPr>
          </a:p>
          <a:p>
            <a:pPr lvl="0">
              <a:defRPr sz="1800"/>
            </a:pPr>
            <a:r>
              <a:rPr sz="1400">
                <a:solidFill>
                  <a:srgbClr val="0023D3"/>
                </a:solidFill>
              </a:rPr>
              <a:t>(toroidal)</a:t>
            </a:r>
          </a:p>
        </p:txBody>
      </p:sp>
      <p:sp>
        <p:nvSpPr>
          <p:cNvPr id="93" name="Shape 93"/>
          <p:cNvSpPr/>
          <p:nvPr/>
        </p:nvSpPr>
        <p:spPr>
          <a:xfrm>
            <a:off x="914399" y="2209800"/>
            <a:ext cx="3082527" cy="249174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a:solidFill>
                  <a:srgbClr val="008040"/>
                </a:solidFill>
              </a:rPr>
              <a:t>-Homogeneous convecting</a:t>
            </a:r>
            <a:endParaRPr>
              <a:solidFill>
                <a:srgbClr val="008040"/>
              </a:solidFill>
              <a:latin typeface="Arial"/>
              <a:ea typeface="Arial"/>
              <a:cs typeface="Arial"/>
              <a:sym typeface="Arial"/>
            </a:endParaRPr>
          </a:p>
          <a:p>
            <a:pPr lvl="0">
              <a:defRPr sz="1800"/>
            </a:pPr>
            <a:r>
              <a:rPr>
                <a:solidFill>
                  <a:srgbClr val="008040"/>
                </a:solidFill>
              </a:rPr>
              <a:t>fluid-No toroidal power</a:t>
            </a:r>
            <a:endParaRPr>
              <a:solidFill>
                <a:srgbClr val="008040"/>
              </a:solidFill>
              <a:latin typeface="Arial"/>
              <a:ea typeface="Arial"/>
              <a:cs typeface="Arial"/>
              <a:sym typeface="Arial"/>
            </a:endParaRPr>
          </a:p>
          <a:p>
            <a:pPr lvl="0">
              <a:defRPr sz="1800"/>
            </a:pPr>
            <a:endParaRPr>
              <a:solidFill>
                <a:srgbClr val="008040"/>
              </a:solidFill>
              <a:latin typeface="Arial"/>
              <a:ea typeface="Arial"/>
              <a:cs typeface="Arial"/>
              <a:sym typeface="Arial"/>
            </a:endParaRPr>
          </a:p>
          <a:p>
            <a:pPr lvl="0">
              <a:defRPr sz="1800"/>
            </a:pPr>
            <a:r>
              <a:rPr>
                <a:solidFill>
                  <a:srgbClr val="008040"/>
                </a:solidFill>
              </a:rPr>
              <a:t>-Lateral viscosity variations</a:t>
            </a:r>
            <a:endParaRPr>
              <a:solidFill>
                <a:srgbClr val="008040"/>
              </a:solidFill>
              <a:latin typeface="Arial"/>
              <a:ea typeface="Arial"/>
              <a:cs typeface="Arial"/>
              <a:sym typeface="Arial"/>
            </a:endParaRPr>
          </a:p>
          <a:p>
            <a:pPr lvl="0">
              <a:defRPr sz="1800"/>
            </a:pPr>
            <a:r>
              <a:rPr>
                <a:solidFill>
                  <a:srgbClr val="008040"/>
                </a:solidFill>
              </a:rPr>
              <a:t>i.e. PLATES!</a:t>
            </a:r>
            <a:endParaRPr>
              <a:solidFill>
                <a:srgbClr val="008040"/>
              </a:solidFill>
              <a:latin typeface="Arial"/>
              <a:ea typeface="Arial"/>
              <a:cs typeface="Arial"/>
              <a:sym typeface="Arial"/>
            </a:endParaRPr>
          </a:p>
          <a:p>
            <a:pPr lvl="0">
              <a:defRPr sz="1800"/>
            </a:pPr>
            <a:endParaRPr>
              <a:solidFill>
                <a:srgbClr val="008040"/>
              </a:solidFill>
              <a:latin typeface="Arial"/>
              <a:ea typeface="Arial"/>
              <a:cs typeface="Arial"/>
              <a:sym typeface="Arial"/>
            </a:endParaRPr>
          </a:p>
          <a:p>
            <a:pPr lvl="0">
              <a:defRPr sz="1800"/>
            </a:pPr>
            <a:r>
              <a:rPr>
                <a:solidFill>
                  <a:srgbClr val="008040"/>
                </a:solidFill>
              </a:rPr>
              <a:t>-But why? Dissipates no heat</a:t>
            </a:r>
            <a:endParaRPr>
              <a:solidFill>
                <a:srgbClr val="008040"/>
              </a:solidFill>
              <a:latin typeface="Arial"/>
              <a:ea typeface="Arial"/>
              <a:cs typeface="Arial"/>
              <a:sym typeface="Arial"/>
            </a:endParaRPr>
          </a:p>
          <a:p>
            <a:pPr lvl="0">
              <a:defRPr sz="1800"/>
            </a:pPr>
            <a:endParaRPr>
              <a:solidFill>
                <a:srgbClr val="008040"/>
              </a:solidFill>
              <a:latin typeface="Arial"/>
              <a:ea typeface="Arial"/>
              <a:cs typeface="Arial"/>
              <a:sym typeface="Arial"/>
            </a:endParaRPr>
          </a:p>
          <a:p>
            <a:pPr lvl="0">
              <a:defRPr sz="1800"/>
            </a:pPr>
            <a:r>
              <a:rPr>
                <a:solidFill>
                  <a:srgbClr val="008040"/>
                </a:solidFill>
              </a:rPr>
              <a:t>-Ratio: Plate characteristic</a:t>
            </a:r>
          </a:p>
        </p:txBody>
      </p:sp>
      <p:pic>
        <p:nvPicPr>
          <p:cNvPr id="94" name="image.png"/>
          <p:cNvPicPr/>
          <p:nvPr/>
        </p:nvPicPr>
        <p:blipFill>
          <a:blip r:embed="rId4">
            <a:extLst/>
          </a:blip>
          <a:stretch>
            <a:fillRect/>
          </a:stretch>
        </p:blipFill>
        <p:spPr>
          <a:xfrm>
            <a:off x="4657725" y="685800"/>
            <a:ext cx="4486275" cy="58674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400"/>
              <a:t>9</a:t>
            </a:fld>
            <a:endParaRPr sz="1400"/>
          </a:p>
        </p:txBody>
      </p:sp>
      <p:pic>
        <p:nvPicPr>
          <p:cNvPr id="97" name="pasted-image.pdf"/>
          <p:cNvPicPr/>
          <p:nvPr/>
        </p:nvPicPr>
        <p:blipFill>
          <a:blip r:embed="rId2">
            <a:extLst/>
          </a:blip>
          <a:stretch>
            <a:fillRect/>
          </a:stretch>
        </p:blipFill>
        <p:spPr>
          <a:xfrm>
            <a:off x="0" y="1491041"/>
            <a:ext cx="9144001" cy="3491918"/>
          </a:xfrm>
          <a:prstGeom prst="rect">
            <a:avLst/>
          </a:prstGeom>
          <a:ln w="12700">
            <a:miter lim="400000"/>
          </a:ln>
        </p:spPr>
      </p:pic>
      <p:sp>
        <p:nvSpPr>
          <p:cNvPr id="98" name="Shape 98"/>
          <p:cNvSpPr/>
          <p:nvPr/>
        </p:nvSpPr>
        <p:spPr>
          <a:xfrm>
            <a:off x="3202200" y="5915400"/>
            <a:ext cx="2520849" cy="29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1400">
                <a:solidFill>
                  <a:srgbClr val="008040"/>
                </a:solidFill>
              </a:rPr>
              <a:t>[</a:t>
            </a:r>
            <a:r>
              <a:rPr sz="1400" i="1">
                <a:solidFill>
                  <a:srgbClr val="008040"/>
                </a:solidFill>
              </a:rPr>
              <a:t>Stadler et al.</a:t>
            </a:r>
            <a:r>
              <a:rPr sz="1400">
                <a:solidFill>
                  <a:srgbClr val="008040"/>
                </a:solidFill>
              </a:rPr>
              <a:t>, 2010, Science]</a:t>
            </a:r>
          </a:p>
        </p:txBody>
      </p:sp>
      <p:sp>
        <p:nvSpPr>
          <p:cNvPr id="99" name="Shape 99"/>
          <p:cNvSpPr>
            <a:spLocks noGrp="1"/>
          </p:cNvSpPr>
          <p:nvPr>
            <p:ph type="title"/>
          </p:nvPr>
        </p:nvSpPr>
        <p:spPr>
          <a:xfrm>
            <a:off x="342900" y="-36001"/>
            <a:ext cx="8458200" cy="685801"/>
          </a:xfrm>
          <a:prstGeom prst="rect">
            <a:avLst/>
          </a:prstGeom>
        </p:spPr>
        <p:txBody>
          <a:bodyPr lIns="0" tIns="0" rIns="0" bIns="0">
            <a:normAutofit/>
          </a:bodyPr>
          <a:lstStyle>
            <a:lvl1pPr>
              <a:defRPr sz="3600" i="0">
                <a:solidFill>
                  <a:srgbClr val="FF121E"/>
                </a:solidFill>
                <a:latin typeface="Arial"/>
                <a:ea typeface="Arial"/>
                <a:cs typeface="Arial"/>
                <a:sym typeface="Arial"/>
              </a:defRPr>
            </a:lvl1pPr>
          </a:lstStyle>
          <a:p>
            <a:pPr lvl="0">
              <a:defRPr sz="1800">
                <a:solidFill>
                  <a:srgbClr val="000000"/>
                </a:solidFill>
              </a:defRPr>
            </a:pPr>
            <a:r>
              <a:rPr sz="3600">
                <a:solidFill>
                  <a:srgbClr val="FF121E"/>
                </a:solidFill>
              </a:rPr>
              <a:t>Reproducing Plate Tectonics</a:t>
            </a:r>
          </a:p>
        </p:txBody>
      </p:sp>
      <p:pic>
        <p:nvPicPr>
          <p:cNvPr id="100" name="crameri_p1_03 copy.jpg"/>
          <p:cNvPicPr/>
          <p:nvPr/>
        </p:nvPicPr>
        <p:blipFill>
          <a:blip r:embed="rId3">
            <a:extLst/>
          </a:blip>
          <a:stretch>
            <a:fillRect/>
          </a:stretch>
        </p:blipFill>
        <p:spPr>
          <a:xfrm>
            <a:off x="2415158" y="0"/>
            <a:ext cx="4313684" cy="6858000"/>
          </a:xfrm>
          <a:prstGeom prst="rect">
            <a:avLst/>
          </a:prstGeom>
          <a:ln w="12700">
            <a:miter lim="400000"/>
          </a:ln>
        </p:spPr>
      </p:pic>
      <p:sp>
        <p:nvSpPr>
          <p:cNvPr id="101" name="Shape 101"/>
          <p:cNvSpPr/>
          <p:nvPr/>
        </p:nvSpPr>
        <p:spPr>
          <a:xfrm>
            <a:off x="6833199" y="6558400"/>
            <a:ext cx="1864952" cy="2946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1400">
                <a:solidFill>
                  <a:srgbClr val="008040"/>
                </a:solidFill>
              </a:rPr>
              <a:t>[</a:t>
            </a:r>
            <a:r>
              <a:rPr sz="1400" i="1">
                <a:solidFill>
                  <a:srgbClr val="008040"/>
                </a:solidFill>
              </a:rPr>
              <a:t>Crameri et al., 2011</a:t>
            </a:r>
            <a:r>
              <a:rPr sz="1400">
                <a:solidFill>
                  <a:srgbClr val="008040"/>
                </a:solidFill>
              </a:rPr>
              <a:t>]</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2" animBg="1" advAuto="0"/>
      <p:bldP spid="101" grpId="1"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FFFF66"/>
      </a:accent1>
      <a:accent2>
        <a:srgbClr val="004080"/>
      </a:accent2>
      <a:accent3>
        <a:srgbClr val="8F8F8F"/>
      </a:accent3>
      <a:accent4>
        <a:srgbClr val="707070"/>
      </a:accent4>
      <a:accent5>
        <a:srgbClr val="FFFFB8"/>
      </a:accent5>
      <a:accent6>
        <a:srgbClr val="003A74"/>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FF66"/>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66"/>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FF66"/>
      </a:accent1>
      <a:accent2>
        <a:srgbClr val="004080"/>
      </a:accent2>
      <a:accent3>
        <a:srgbClr val="8F8F8F"/>
      </a:accent3>
      <a:accent4>
        <a:srgbClr val="707070"/>
      </a:accent4>
      <a:accent5>
        <a:srgbClr val="FFFFB8"/>
      </a:accent5>
      <a:accent6>
        <a:srgbClr val="003A74"/>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FF66"/>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66"/>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2188</Words>
  <Application>Microsoft Macintosh PowerPoint</Application>
  <PresentationFormat>On-screen Show (4:3)</PresentationFormat>
  <Paragraphs>271</Paragraphs>
  <Slides>43</Slides>
  <Notes>8</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vt:lpstr>
      <vt:lpstr>Geodynamics</vt:lpstr>
      <vt:lpstr>PowerPoint Presentation</vt:lpstr>
      <vt:lpstr>PowerPoint Presentation</vt:lpstr>
      <vt:lpstr>Mantle Convection and Plate Tectonics</vt:lpstr>
      <vt:lpstr>Mantle Convection and Plate Tectonics</vt:lpstr>
      <vt:lpstr>Making plates: theory</vt:lpstr>
      <vt:lpstr>PowerPoint Presentation</vt:lpstr>
      <vt:lpstr>PowerPoint Presentation</vt:lpstr>
      <vt:lpstr>Reproducing Plate Tectonics</vt:lpstr>
      <vt:lpstr>Mantle Convection and Continental Drift</vt:lpstr>
      <vt:lpstr>Predicting Plate Motions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Propagator Matrices</vt:lpstr>
      <vt:lpstr>Advantages and Disadvantages</vt:lpstr>
      <vt:lpstr>So now what?</vt:lpstr>
      <vt:lpstr>PowerPoint Presentation</vt:lpstr>
      <vt:lpstr>Geoid Anomalies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Dynamic Topography</vt:lpstr>
      <vt:lpstr>Dynamic Topography over flat slabs</vt:lpstr>
      <vt:lpstr>Amazon Basin</vt:lpstr>
      <vt:lpstr>Amazon Basin</vt:lpstr>
      <vt:lpstr>So now what?</vt:lpstr>
      <vt:lpstr>Velocity-Density Scaling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Geodynamics</dc:title>
  <cp:lastModifiedBy>Carolina Lithgow-Bertelloni</cp:lastModifiedBy>
  <cp:revision>1</cp:revision>
  <dcterms:modified xsi:type="dcterms:W3CDTF">2014-07-16T22:01:56Z</dcterms:modified>
</cp:coreProperties>
</file>