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553" r:id="rId3"/>
    <p:sldId id="569" r:id="rId4"/>
    <p:sldId id="574" r:id="rId5"/>
    <p:sldId id="573" r:id="rId6"/>
    <p:sldId id="571" r:id="rId7"/>
    <p:sldId id="576" r:id="rId8"/>
    <p:sldId id="572" r:id="rId9"/>
    <p:sldId id="575" r:id="rId10"/>
    <p:sldId id="543" r:id="rId11"/>
    <p:sldId id="320" r:id="rId12"/>
    <p:sldId id="545" r:id="rId13"/>
    <p:sldId id="554" r:id="rId14"/>
    <p:sldId id="530" r:id="rId15"/>
    <p:sldId id="551" r:id="rId16"/>
    <p:sldId id="561" r:id="rId17"/>
    <p:sldId id="562" r:id="rId18"/>
    <p:sldId id="564" r:id="rId19"/>
    <p:sldId id="565" r:id="rId20"/>
    <p:sldId id="566" r:id="rId21"/>
    <p:sldId id="567" r:id="rId22"/>
    <p:sldId id="568" r:id="rId23"/>
    <p:sldId id="278" r:id="rId24"/>
    <p:sldId id="547" r:id="rId25"/>
    <p:sldId id="279" r:id="rId26"/>
    <p:sldId id="264" r:id="rId27"/>
    <p:sldId id="55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08" autoAdjust="0"/>
    <p:restoredTop sz="75562" autoAdjust="0"/>
  </p:normalViewPr>
  <p:slideViewPr>
    <p:cSldViewPr snapToGrid="0" snapToObjects="1">
      <p:cViewPr varScale="1">
        <p:scale>
          <a:sx n="92" d="100"/>
          <a:sy n="92" d="100"/>
        </p:scale>
        <p:origin x="488" y="176"/>
      </p:cViewPr>
      <p:guideLst>
        <p:guide orient="horz" pos="2160"/>
        <p:guide pos="2904"/>
      </p:guideLst>
    </p:cSldViewPr>
  </p:slideViewPr>
  <p:outlineViewPr>
    <p:cViewPr>
      <p:scale>
        <a:sx n="33" d="100"/>
        <a:sy n="33" d="100"/>
      </p:scale>
      <p:origin x="0" y="-138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48F60A-A66E-664A-A8BE-B460ADC63A89}" type="datetimeFigureOut">
              <a:rPr lang="en-US" smtClean="0"/>
              <a:t>6/28/19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BDE8BA-0C8D-BB42-B8D2-FE1F5903A0B1}" type="slidenum">
              <a:rPr lang="en-US" smtClean="0"/>
              <a:t>‹#›</a:t>
            </a:fld>
            <a:endParaRPr lang="en-US"/>
          </a:p>
        </p:txBody>
      </p:sp>
    </p:spTree>
    <p:extLst>
      <p:ext uri="{BB962C8B-B14F-4D97-AF65-F5344CB8AC3E}">
        <p14:creationId xmlns:p14="http://schemas.microsoft.com/office/powerpoint/2010/main" val="42125491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gupubs.onlinelibrary.wiley.com/doi/full/10.1029/2010GL042617#grl26919-bib-000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outerShdw blurRad="50800" dist="38100" dir="18900000" algn="bl" rotWithShape="0">
                    <a:prstClr val="black">
                      <a:alpha val="71000"/>
                    </a:prstClr>
                  </a:outerShdw>
                </a:effectLst>
              </a:rPr>
              <a:t>Can we use seismicity to measure gas emission rate?</a:t>
            </a:r>
          </a:p>
          <a:p>
            <a:endParaRPr lang="en-US" dirty="0"/>
          </a:p>
          <a:p>
            <a:r>
              <a:rPr lang="en-US" dirty="0"/>
              <a:t>Repetitive signals are especially powerful</a:t>
            </a:r>
          </a:p>
        </p:txBody>
      </p:sp>
      <p:sp>
        <p:nvSpPr>
          <p:cNvPr id="4" name="Slide Number Placeholder 3"/>
          <p:cNvSpPr>
            <a:spLocks noGrp="1"/>
          </p:cNvSpPr>
          <p:nvPr>
            <p:ph type="sldNum" sz="quarter" idx="10"/>
          </p:nvPr>
        </p:nvSpPr>
        <p:spPr/>
        <p:txBody>
          <a:bodyPr/>
          <a:lstStyle/>
          <a:p>
            <a:fld id="{A3BDE8BA-0C8D-BB42-B8D2-FE1F5903A0B1}" type="slidenum">
              <a:rPr lang="en-US" smtClean="0"/>
              <a:t>2</a:t>
            </a:fld>
            <a:endParaRPr lang="en-US"/>
          </a:p>
        </p:txBody>
      </p:sp>
    </p:spTree>
    <p:extLst>
      <p:ext uri="{BB962C8B-B14F-4D97-AF65-F5344CB8AC3E}">
        <p14:creationId xmlns:p14="http://schemas.microsoft.com/office/powerpoint/2010/main" val="3973886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134DB0-3FA9-6D44-982A-297CEB4E1C95}" type="slidenum">
              <a:rPr lang="en-US"/>
              <a:pPr/>
              <a:t>11</a:t>
            </a:fld>
            <a:endParaRPr lang="en-US"/>
          </a:p>
        </p:txBody>
      </p:sp>
      <p:sp>
        <p:nvSpPr>
          <p:cNvPr id="6246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6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698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134DB0-3FA9-6D44-982A-297CEB4E1C95}" type="slidenum">
              <a:rPr lang="en-US"/>
              <a:pPr/>
              <a:t>12</a:t>
            </a:fld>
            <a:endParaRPr lang="en-US"/>
          </a:p>
        </p:txBody>
      </p:sp>
      <p:sp>
        <p:nvSpPr>
          <p:cNvPr id="6246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6246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Even at volcanoes with an open vent and active lava lake, the seismograms associated with bubble burst pressure perturbations couple into the solid Earth and quickly become very complex.</a:t>
            </a:r>
          </a:p>
          <a:p>
            <a:r>
              <a:rPr lang="en-US" sz="1200" kern="1200" dirty="0">
                <a:solidFill>
                  <a:schemeClr val="tx1"/>
                </a:solidFill>
                <a:effectLst/>
                <a:latin typeface="+mn-lt"/>
                <a:ea typeface="+mn-ea"/>
                <a:cs typeface="+mn-cs"/>
              </a:rPr>
              <a:t> 730 m by V01 becomes elongated to ~6 cycles at 3.8 km and &gt; 20 cycles at ~9.5 km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314194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Seismic stations record this activity, but often the events can not be clearly identified and the activity is simply termed </a:t>
            </a:r>
            <a:r>
              <a:rPr lang="en-US" sz="1200" kern="1200" dirty="0" err="1">
                <a:solidFill>
                  <a:schemeClr val="tx1"/>
                </a:solidFill>
                <a:effectLst/>
                <a:latin typeface="+mn-lt"/>
                <a:ea typeface="+mn-ea"/>
                <a:cs typeface="+mn-cs"/>
              </a:rPr>
              <a:t>nonharmonic</a:t>
            </a:r>
            <a:r>
              <a:rPr lang="en-US" sz="1200" kern="1200" dirty="0">
                <a:solidFill>
                  <a:schemeClr val="tx1"/>
                </a:solidFill>
                <a:effectLst/>
                <a:latin typeface="+mn-lt"/>
                <a:ea typeface="+mn-ea"/>
                <a:cs typeface="+mn-cs"/>
              </a:rPr>
              <a:t> tremor. This</a:t>
            </a:r>
            <a:r>
              <a:rPr lang="en-US" sz="1200" kern="1200" baseline="0" dirty="0">
                <a:solidFill>
                  <a:schemeClr val="tx1"/>
                </a:solidFill>
                <a:effectLst/>
                <a:latin typeface="+mn-lt"/>
                <a:ea typeface="+mn-ea"/>
                <a:cs typeface="+mn-cs"/>
              </a:rPr>
              <a:t> one-hour record section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Show section of the tremor/spectrogram</a:t>
            </a:r>
          </a:p>
          <a:p>
            <a:pPr lvl="1"/>
            <a:r>
              <a:rPr lang="en-US" sz="1200" kern="1200" dirty="0">
                <a:solidFill>
                  <a:schemeClr val="tx1"/>
                </a:solidFill>
                <a:effectLst/>
                <a:latin typeface="+mn-lt"/>
                <a:ea typeface="+mn-ea"/>
                <a:cs typeface="+mn-cs"/>
              </a:rPr>
              <a:t>Emphasize that seismic events do not show up in the raw data</a:t>
            </a:r>
          </a:p>
          <a:p>
            <a:pPr lvl="2"/>
            <a:r>
              <a:rPr lang="en-US" sz="1200" kern="1200" dirty="0">
                <a:solidFill>
                  <a:schemeClr val="tx1"/>
                </a:solidFill>
                <a:effectLst/>
                <a:latin typeface="+mn-lt"/>
                <a:ea typeface="+mn-ea"/>
                <a:cs typeface="+mn-cs"/>
              </a:rPr>
              <a:t>There are other processes that produce seismic energy</a:t>
            </a:r>
          </a:p>
          <a:p>
            <a:pPr lvl="2"/>
            <a:r>
              <a:rPr lang="en-US" sz="1200" kern="1200" dirty="0">
                <a:solidFill>
                  <a:schemeClr val="tx1"/>
                </a:solidFill>
                <a:effectLst/>
                <a:latin typeface="+mn-lt"/>
                <a:ea typeface="+mn-ea"/>
                <a:cs typeface="+mn-cs"/>
              </a:rPr>
              <a:t>The seismograms are complicated by path effects and events overlap making them difficult to distinguish</a:t>
            </a: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These</a:t>
            </a:r>
            <a:r>
              <a:rPr lang="en-US" sz="1200" kern="1200" baseline="0" dirty="0">
                <a:solidFill>
                  <a:schemeClr val="tx1"/>
                </a:solidFill>
                <a:effectLst/>
                <a:latin typeface="+mn-lt"/>
                <a:ea typeface="+mn-ea"/>
                <a:cs typeface="+mn-cs"/>
              </a:rPr>
              <a:t> data are somewhat uninteresting and hard to interpret, but with the aid of complementary infrasound data, we can interpret.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13</a:t>
            </a:fld>
            <a:endParaRPr lang="en-US"/>
          </a:p>
        </p:txBody>
      </p:sp>
    </p:spTree>
    <p:extLst>
      <p:ext uri="{BB962C8B-B14F-4D97-AF65-F5344CB8AC3E}">
        <p14:creationId xmlns:p14="http://schemas.microsoft.com/office/powerpoint/2010/main" val="204893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is the problem?</a:t>
            </a:r>
          </a:p>
          <a:p>
            <a:r>
              <a:rPr lang="en-US" dirty="0"/>
              <a:t>Why is it hard?</a:t>
            </a:r>
          </a:p>
          <a:p>
            <a:r>
              <a:rPr lang="en-US" dirty="0"/>
              <a:t>Why does it matter?</a:t>
            </a:r>
          </a:p>
          <a:p>
            <a:r>
              <a:rPr lang="en-US" dirty="0"/>
              <a:t>What have others done?</a:t>
            </a:r>
          </a:p>
        </p:txBody>
      </p:sp>
      <p:sp>
        <p:nvSpPr>
          <p:cNvPr id="4" name="Slide Number Placeholder 3"/>
          <p:cNvSpPr>
            <a:spLocks noGrp="1"/>
          </p:cNvSpPr>
          <p:nvPr>
            <p:ph type="sldNum" sz="quarter" idx="5"/>
          </p:nvPr>
        </p:nvSpPr>
        <p:spPr/>
        <p:txBody>
          <a:bodyPr/>
          <a:lstStyle/>
          <a:p>
            <a:fld id="{A3BDE8BA-0C8D-BB42-B8D2-FE1F5903A0B1}" type="slidenum">
              <a:rPr lang="en-US" smtClean="0"/>
              <a:t>14</a:t>
            </a:fld>
            <a:endParaRPr lang="en-US"/>
          </a:p>
        </p:txBody>
      </p:sp>
    </p:spTree>
    <p:extLst>
      <p:ext uri="{BB962C8B-B14F-4D97-AF65-F5344CB8AC3E}">
        <p14:creationId xmlns:p14="http://schemas.microsoft.com/office/powerpoint/2010/main" val="4279772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is the problem?</a:t>
            </a:r>
          </a:p>
          <a:p>
            <a:r>
              <a:rPr lang="en-US" dirty="0"/>
              <a:t>Why is it hard?</a:t>
            </a:r>
          </a:p>
          <a:p>
            <a:r>
              <a:rPr lang="en-US" dirty="0"/>
              <a:t>Why does it matter?</a:t>
            </a:r>
          </a:p>
          <a:p>
            <a:r>
              <a:rPr lang="en-US" dirty="0"/>
              <a:t>What have others done?</a:t>
            </a:r>
          </a:p>
        </p:txBody>
      </p:sp>
      <p:sp>
        <p:nvSpPr>
          <p:cNvPr id="4" name="Slide Number Placeholder 3"/>
          <p:cNvSpPr>
            <a:spLocks noGrp="1"/>
          </p:cNvSpPr>
          <p:nvPr>
            <p:ph type="sldNum" sz="quarter" idx="5"/>
          </p:nvPr>
        </p:nvSpPr>
        <p:spPr/>
        <p:txBody>
          <a:bodyPr/>
          <a:lstStyle/>
          <a:p>
            <a:fld id="{A3BDE8BA-0C8D-BB42-B8D2-FE1F5903A0B1}" type="slidenum">
              <a:rPr lang="en-US" smtClean="0"/>
              <a:t>15</a:t>
            </a:fld>
            <a:endParaRPr lang="en-US"/>
          </a:p>
        </p:txBody>
      </p:sp>
    </p:spTree>
    <p:extLst>
      <p:ext uri="{BB962C8B-B14F-4D97-AF65-F5344CB8AC3E}">
        <p14:creationId xmlns:p14="http://schemas.microsoft.com/office/powerpoint/2010/main" val="2257736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used a subset of well correlated infrasound events to create a template for cross</a:t>
            </a:r>
            <a:r>
              <a:rPr lang="en-US" sz="1200" kern="1200" baseline="0" dirty="0">
                <a:solidFill>
                  <a:schemeClr val="tx1"/>
                </a:solidFill>
                <a:effectLst/>
                <a:latin typeface="+mn-lt"/>
                <a:ea typeface="+mn-ea"/>
                <a:cs typeface="+mn-cs"/>
              </a:rPr>
              <a:t> correlation. </a:t>
            </a:r>
          </a:p>
          <a:p>
            <a:pPr lvl="0"/>
            <a:r>
              <a:rPr lang="en-US" sz="1200" kern="1200" dirty="0">
                <a:solidFill>
                  <a:schemeClr val="tx1"/>
                </a:solidFill>
                <a:effectLst/>
                <a:latin typeface="+mn-lt"/>
                <a:ea typeface="+mn-ea"/>
                <a:cs typeface="+mn-cs"/>
              </a:rPr>
              <a:t>Data are from a temporary 3 element infrasound array located 520 m east of the summit of Pacaya. First a template is generated from 12 very similar events (.9xc or better) from Nov 1. The stack of these 12 events is a clean event from each of the 3 stations</a:t>
            </a:r>
            <a:r>
              <a:rPr lang="en-US" dirty="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Stacked waveforms are nearly identical at the three infrasound sensors. This set of stacked waveforms was used to identify similar events in the full dataset.</a:t>
            </a:r>
          </a:p>
          <a:p>
            <a:pPr lvl="0"/>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BDE8BA-0C8D-BB42-B8D2-FE1F5903A0B1}" type="slidenum">
              <a:rPr lang="en-US" smtClean="0"/>
              <a:t>16</a:t>
            </a:fld>
            <a:endParaRPr lang="en-US"/>
          </a:p>
        </p:txBody>
      </p:sp>
    </p:spTree>
    <p:extLst>
      <p:ext uri="{BB962C8B-B14F-4D97-AF65-F5344CB8AC3E}">
        <p14:creationId xmlns:p14="http://schemas.microsoft.com/office/powerpoint/2010/main" val="3430534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used a subset of well correlated infrasound events to create a template for cross</a:t>
            </a:r>
            <a:r>
              <a:rPr lang="en-US" sz="1200" kern="1200" baseline="0" dirty="0">
                <a:solidFill>
                  <a:schemeClr val="tx1"/>
                </a:solidFill>
                <a:effectLst/>
                <a:latin typeface="+mn-lt"/>
                <a:ea typeface="+mn-ea"/>
                <a:cs typeface="+mn-cs"/>
              </a:rPr>
              <a:t> correlation. </a:t>
            </a:r>
          </a:p>
          <a:p>
            <a:pPr lvl="0"/>
            <a:r>
              <a:rPr lang="en-US" sz="1200" kern="1200" dirty="0">
                <a:solidFill>
                  <a:schemeClr val="tx1"/>
                </a:solidFill>
                <a:effectLst/>
                <a:latin typeface="+mn-lt"/>
                <a:ea typeface="+mn-ea"/>
                <a:cs typeface="+mn-cs"/>
              </a:rPr>
              <a:t>Data are from a temporary 3 element infrasound array located 520 m east of the summit of Pacaya. First a template is generated from 12 very similar events (.9xc or better) from Nov 1. The stack of these 12 events is a clean event from each of the 3 stations</a:t>
            </a:r>
            <a:r>
              <a:rPr lang="en-US" dirty="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Stacked waveforms are nearly identical at the three infrasound sensors. This set of stacked waveforms was used to identify similar events in the full dataset.</a:t>
            </a:r>
          </a:p>
          <a:p>
            <a:pPr lvl="0"/>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BDE8BA-0C8D-BB42-B8D2-FE1F5903A0B1}" type="slidenum">
              <a:rPr lang="en-US" smtClean="0"/>
              <a:t>17</a:t>
            </a:fld>
            <a:endParaRPr lang="en-US"/>
          </a:p>
        </p:txBody>
      </p:sp>
    </p:spTree>
    <p:extLst>
      <p:ext uri="{BB962C8B-B14F-4D97-AF65-F5344CB8AC3E}">
        <p14:creationId xmlns:p14="http://schemas.microsoft.com/office/powerpoint/2010/main" val="324555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infrasound data are somewhat simpler. Here is beam from the same time period in which individual events can be identified.</a:t>
            </a:r>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18</a:t>
            </a:fld>
            <a:endParaRPr lang="en-US"/>
          </a:p>
        </p:txBody>
      </p:sp>
    </p:spTree>
    <p:extLst>
      <p:ext uri="{BB962C8B-B14F-4D97-AF65-F5344CB8AC3E}">
        <p14:creationId xmlns:p14="http://schemas.microsoft.com/office/powerpoint/2010/main" val="2438229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 mentioned the trade-off between events that matched clearly and those that</a:t>
            </a:r>
            <a:r>
              <a:rPr lang="en-US" sz="1200" kern="1200" baseline="0" dirty="0">
                <a:solidFill>
                  <a:schemeClr val="tx1"/>
                </a:solidFill>
                <a:effectLst/>
                <a:latin typeface="+mn-lt"/>
                <a:ea typeface="+mn-ea"/>
                <a:cs typeface="+mn-cs"/>
              </a:rPr>
              <a:t> are clearly noise.</a:t>
            </a:r>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19</a:t>
            </a:fld>
            <a:endParaRPr lang="en-US"/>
          </a:p>
        </p:txBody>
      </p:sp>
    </p:spTree>
    <p:extLst>
      <p:ext uri="{BB962C8B-B14F-4D97-AF65-F5344CB8AC3E}">
        <p14:creationId xmlns:p14="http://schemas.microsoft.com/office/powerpoint/2010/main" val="3253335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low viscosity magmatic systems, bubble rise and bursting ‘strombolian’ explosions are common and account for the majority of gas emission. Infrasound records of the bubble burst events can be used to model the mass of gas emission. Ignoring complications from path effects, primarily from topography, the mass emission rate can be estimated assuming a single pole source from </a:t>
            </a:r>
            <a:r>
              <a:rPr lang="en-US" sz="1200" kern="1200" dirty="0" err="1">
                <a:solidFill>
                  <a:schemeClr val="tx1"/>
                </a:solidFill>
                <a:effectLst/>
                <a:latin typeface="+mn-lt"/>
                <a:ea typeface="+mn-ea"/>
                <a:cs typeface="+mn-cs"/>
              </a:rPr>
              <a:t>Firstov</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Kravchenco</a:t>
            </a:r>
            <a:r>
              <a:rPr lang="en-US" sz="1200" kern="1200" dirty="0">
                <a:solidFill>
                  <a:schemeClr val="tx1"/>
                </a:solidFill>
                <a:effectLst/>
                <a:latin typeface="+mn-lt"/>
                <a:ea typeface="+mn-ea"/>
                <a:cs typeface="+mn-cs"/>
              </a:rPr>
              <a:t>, 1996 and Johnson et al. 2004</a:t>
            </a:r>
          </a:p>
          <a:p>
            <a:r>
              <a:rPr lang="en-US" sz="1200" i="1" kern="1200" dirty="0" err="1">
                <a:solidFill>
                  <a:schemeClr val="tx1"/>
                </a:solidFill>
                <a:effectLst/>
                <a:latin typeface="+mn-lt"/>
                <a:ea typeface="+mn-ea"/>
                <a:cs typeface="+mn-cs"/>
              </a:rPr>
              <a:t>qt</a:t>
            </a:r>
            <a:r>
              <a:rPr lang="en-US" sz="1200" i="1" kern="1200" dirty="0">
                <a:solidFill>
                  <a:schemeClr val="tx1"/>
                </a:solidFill>
                <a:effectLst/>
                <a:latin typeface="+mn-lt"/>
                <a:ea typeface="+mn-ea"/>
                <a:cs typeface="+mn-cs"/>
              </a:rPr>
              <a:t>=2π</a:t>
            </a:r>
            <a:r>
              <a:rPr lang="en-US" sz="1200" i="1" kern="1200" dirty="0" err="1">
                <a:solidFill>
                  <a:schemeClr val="tx1"/>
                </a:solidFill>
                <a:effectLst/>
                <a:latin typeface="+mn-lt"/>
                <a:ea typeface="+mn-ea"/>
                <a:cs typeface="+mn-cs"/>
              </a:rPr>
              <a:t>rpt+rcdt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where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is the excess pressure recorded at time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traveling at the speed of sound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to a distance </a:t>
            </a:r>
            <a:r>
              <a:rPr lang="en-US" sz="1200" i="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from the source. Integrating q(t) gives an estimate of the mass of gas associated with a particular time period.</a:t>
            </a:r>
          </a:p>
          <a:p>
            <a:endParaRPr lang="en-US" dirty="0"/>
          </a:p>
          <a:p>
            <a:r>
              <a:rPr lang="en-US" dirty="0"/>
              <a:t>The </a:t>
            </a:r>
            <a:r>
              <a:rPr lang="en-US" dirty="0" err="1"/>
              <a:t>approxiation</a:t>
            </a:r>
            <a:r>
              <a:rPr lang="en-US" dirty="0"/>
              <a:t> is appropriate for short-duration, low-</a:t>
            </a:r>
            <a:r>
              <a:rPr lang="en-US" dirty="0" err="1"/>
              <a:t>frquency</a:t>
            </a:r>
            <a:r>
              <a:rPr lang="en-US"/>
              <a:t> signals</a:t>
            </a:r>
          </a:p>
        </p:txBody>
      </p:sp>
      <p:sp>
        <p:nvSpPr>
          <p:cNvPr id="4" name="Slide Number Placeholder 3"/>
          <p:cNvSpPr>
            <a:spLocks noGrp="1"/>
          </p:cNvSpPr>
          <p:nvPr>
            <p:ph type="sldNum" sz="quarter" idx="10"/>
          </p:nvPr>
        </p:nvSpPr>
        <p:spPr/>
        <p:txBody>
          <a:bodyPr/>
          <a:lstStyle/>
          <a:p>
            <a:fld id="{A3BDE8BA-0C8D-BB42-B8D2-FE1F5903A0B1}" type="slidenum">
              <a:rPr lang="en-US" smtClean="0"/>
              <a:t>20</a:t>
            </a:fld>
            <a:endParaRPr lang="en-US"/>
          </a:p>
        </p:txBody>
      </p:sp>
    </p:spTree>
    <p:extLst>
      <p:ext uri="{BB962C8B-B14F-4D97-AF65-F5344CB8AC3E}">
        <p14:creationId xmlns:p14="http://schemas.microsoft.com/office/powerpoint/2010/main" val="277210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3</a:t>
            </a:fld>
            <a:endParaRPr lang="en-US"/>
          </a:p>
        </p:txBody>
      </p:sp>
    </p:spTree>
    <p:extLst>
      <p:ext uri="{BB962C8B-B14F-4D97-AF65-F5344CB8AC3E}">
        <p14:creationId xmlns:p14="http://schemas.microsoft.com/office/powerpoint/2010/main" val="4148359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dirty="0"/>
              <a:t>Infrasound events were used to ID the seismic. This stack of events was generated using phase weighting</a:t>
            </a:r>
            <a:r>
              <a:rPr lang="en-US" baseline="0" dirty="0"/>
              <a:t> from a subset of well correlated events.</a:t>
            </a:r>
          </a:p>
          <a:p>
            <a:pPr lvl="0"/>
            <a:endParaRPr lang="en-US" baseline="0" dirty="0"/>
          </a:p>
          <a:p>
            <a:pPr lvl="0"/>
            <a:r>
              <a:rPr lang="en-US" baseline="0" dirty="0"/>
              <a:t>The coda disappears in the PWS, but there is real signal there. </a:t>
            </a:r>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21</a:t>
            </a:fld>
            <a:endParaRPr lang="en-US"/>
          </a:p>
        </p:txBody>
      </p:sp>
    </p:spTree>
    <p:extLst>
      <p:ext uri="{BB962C8B-B14F-4D97-AF65-F5344CB8AC3E}">
        <p14:creationId xmlns:p14="http://schemas.microsoft.com/office/powerpoint/2010/main" val="1026300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dirty="0"/>
              <a:t>Infrasound events were used to ID the seismic. This stack of events was generated using phase weighting</a:t>
            </a:r>
            <a:r>
              <a:rPr lang="en-US" baseline="0" dirty="0"/>
              <a:t> from a subset of well correlated events.</a:t>
            </a:r>
          </a:p>
          <a:p>
            <a:pPr lvl="0"/>
            <a:endParaRPr lang="en-US" baseline="0" dirty="0"/>
          </a:p>
          <a:p>
            <a:pPr lvl="0"/>
            <a:r>
              <a:rPr lang="en-US" baseline="0" dirty="0"/>
              <a:t>The coda disappears in the PWS, but there is real signal there. </a:t>
            </a:r>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22</a:t>
            </a:fld>
            <a:endParaRPr lang="en-US"/>
          </a:p>
        </p:txBody>
      </p:sp>
    </p:spTree>
    <p:extLst>
      <p:ext uri="{BB962C8B-B14F-4D97-AF65-F5344CB8AC3E}">
        <p14:creationId xmlns:p14="http://schemas.microsoft.com/office/powerpoint/2010/main" val="44662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low viscosity magmatic systems, bubble rise and bursting ‘strombolian’ explosions are common and account for the majority of gas emission. Infrasound records of the bubble burst events can be used to model the mass of gas emission. Ignoring complications from path effects, primarily from topography, the mass emission rate can be estimated assuming a single pole source from </a:t>
            </a:r>
            <a:r>
              <a:rPr lang="en-US" sz="1200" kern="1200" dirty="0" err="1">
                <a:solidFill>
                  <a:schemeClr val="tx1"/>
                </a:solidFill>
                <a:effectLst/>
                <a:latin typeface="+mn-lt"/>
                <a:ea typeface="+mn-ea"/>
                <a:cs typeface="+mn-cs"/>
              </a:rPr>
              <a:t>Firstov</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Kravchenco</a:t>
            </a:r>
            <a:r>
              <a:rPr lang="en-US" sz="1200" kern="1200" dirty="0">
                <a:solidFill>
                  <a:schemeClr val="tx1"/>
                </a:solidFill>
                <a:effectLst/>
                <a:latin typeface="+mn-lt"/>
                <a:ea typeface="+mn-ea"/>
                <a:cs typeface="+mn-cs"/>
              </a:rPr>
              <a:t>, 1996 and Johnson et al. 2004</a:t>
            </a:r>
          </a:p>
          <a:p>
            <a:r>
              <a:rPr lang="en-US" sz="1200" i="1" kern="1200" dirty="0" err="1">
                <a:solidFill>
                  <a:schemeClr val="tx1"/>
                </a:solidFill>
                <a:effectLst/>
                <a:latin typeface="+mn-lt"/>
                <a:ea typeface="+mn-ea"/>
                <a:cs typeface="+mn-cs"/>
              </a:rPr>
              <a:t>qt</a:t>
            </a:r>
            <a:r>
              <a:rPr lang="en-US" sz="1200" i="1" kern="1200" dirty="0">
                <a:solidFill>
                  <a:schemeClr val="tx1"/>
                </a:solidFill>
                <a:effectLst/>
                <a:latin typeface="+mn-lt"/>
                <a:ea typeface="+mn-ea"/>
                <a:cs typeface="+mn-cs"/>
              </a:rPr>
              <a:t>=2π</a:t>
            </a:r>
            <a:r>
              <a:rPr lang="en-US" sz="1200" i="1" kern="1200" dirty="0" err="1">
                <a:solidFill>
                  <a:schemeClr val="tx1"/>
                </a:solidFill>
                <a:effectLst/>
                <a:latin typeface="+mn-lt"/>
                <a:ea typeface="+mn-ea"/>
                <a:cs typeface="+mn-cs"/>
              </a:rPr>
              <a:t>rpt+rcdt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where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is the excess pressure recorded at time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traveling at the speed of sound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to a distance </a:t>
            </a:r>
            <a:r>
              <a:rPr lang="en-US" sz="1200" i="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from the source. Integrating q(t) gives an estimate of the mass of gas associated with a particular time period.</a:t>
            </a:r>
          </a:p>
          <a:p>
            <a:endParaRPr lang="en-US" dirty="0"/>
          </a:p>
          <a:p>
            <a:r>
              <a:rPr lang="en-US" dirty="0"/>
              <a:t>The approximation is appropriate for short-duration, low-frequency signals</a:t>
            </a:r>
          </a:p>
        </p:txBody>
      </p:sp>
      <p:sp>
        <p:nvSpPr>
          <p:cNvPr id="4" name="Slide Number Placeholder 3"/>
          <p:cNvSpPr>
            <a:spLocks noGrp="1"/>
          </p:cNvSpPr>
          <p:nvPr>
            <p:ph type="sldNum" sz="quarter" idx="10"/>
          </p:nvPr>
        </p:nvSpPr>
        <p:spPr/>
        <p:txBody>
          <a:bodyPr/>
          <a:lstStyle/>
          <a:p>
            <a:fld id="{A3BDE8BA-0C8D-BB42-B8D2-FE1F5903A0B1}" type="slidenum">
              <a:rPr lang="en-US" smtClean="0"/>
              <a:t>23</a:t>
            </a:fld>
            <a:endParaRPr lang="en-US"/>
          </a:p>
        </p:txBody>
      </p:sp>
    </p:spTree>
    <p:extLst>
      <p:ext uri="{BB962C8B-B14F-4D97-AF65-F5344CB8AC3E}">
        <p14:creationId xmlns:p14="http://schemas.microsoft.com/office/powerpoint/2010/main" val="1071435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FF22DB-E44F-6A4F-B1C0-F93867C64A94}"/>
              </a:ext>
            </a:extLst>
          </p:cNvPr>
          <p:cNvSpPr>
            <a:spLocks noGrp="1" noChangeArrowheads="1"/>
          </p:cNvSpPr>
          <p:nvPr>
            <p:ph type="sldNum"/>
          </p:nvPr>
        </p:nvSpPr>
        <p:spPr>
          <a:ln/>
        </p:spPr>
        <p:txBody>
          <a:bodyPr/>
          <a:lstStyle/>
          <a:p>
            <a:fld id="{3FC5757C-0DAC-0441-996C-A94CC4FF7F2E}" type="slidenum">
              <a:rPr lang="en-US" altLang="en-US"/>
              <a:pPr/>
              <a:t>24</a:t>
            </a:fld>
            <a:endParaRPr lang="en-US" altLang="en-US"/>
          </a:p>
        </p:txBody>
      </p:sp>
      <p:sp>
        <p:nvSpPr>
          <p:cNvPr id="4097" name="Text Box 1">
            <a:extLst>
              <a:ext uri="{FF2B5EF4-FFF2-40B4-BE49-F238E27FC236}">
                <a16:creationId xmlns:a16="http://schemas.microsoft.com/office/drawing/2014/main" id="{2DA3EF53-AABC-1D41-B658-BF7786129A3E}"/>
              </a:ext>
            </a:extLst>
          </p:cNvPr>
          <p:cNvSpPr txBox="1">
            <a:spLocks noGrp="1" noRot="1" noChangeAspect="1" noChangeArrowheads="1"/>
          </p:cNvSpPr>
          <p:nvPr>
            <p:ph type="sldImg"/>
          </p:nvPr>
        </p:nvSpPr>
        <p:spPr bwMode="auto">
          <a:xfrm>
            <a:off x="1585913" y="1006475"/>
            <a:ext cx="459898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CDFF77AE-88CD-6C47-8F03-A853BFE305D0}"/>
              </a:ext>
            </a:extLst>
          </p:cNvPr>
          <p:cNvSpPr txBox="1">
            <a:spLocks noGrp="1" noChangeArrowheads="1"/>
          </p:cNvSpPr>
          <p:nvPr>
            <p:ph type="body" idx="1"/>
          </p:nvPr>
        </p:nvSpPr>
        <p:spPr bwMode="auto">
          <a:xfrm>
            <a:off x="1185863" y="4787900"/>
            <a:ext cx="5407025" cy="7083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dirty="0">
                <a:latin typeface="Arial" panose="020B0604020202020204" pitchFamily="34" charset="0"/>
                <a:ea typeface="Baekmuk Gulim" charset="0"/>
                <a:cs typeface="Baekmuk Gulim" charset="0"/>
              </a:rPr>
              <a:t>The correlation of gas mass estimates from the UV camera and infrasound methods is described. There were fifteen periods with overlapping datasets and good quality data on January 9. Trend lines are: a best‐fit line (solid line, y = 0.6362x + 89.036, R2 = 0.71598), a best‐fit line through the origin (dashed line, y = 0.7389x, R2 = 0.69012), and a one‐to‐one line (dotted).</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sz="1200" b="0" i="0" kern="1200" dirty="0">
                <a:solidFill>
                  <a:schemeClr val="tx1"/>
                </a:solidFill>
                <a:effectLst/>
                <a:latin typeface="+mn-lt"/>
                <a:ea typeface="+mn-ea"/>
                <a:cs typeface="+mn-cs"/>
              </a:rPr>
              <a:t>n order to extrapolate a total gas emission rate, an estimate of 1.7% SO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mass fraction was employed, based on values determined for quiescent degassing at Stromboli [</a:t>
            </a:r>
            <a:r>
              <a:rPr lang="en-US" sz="1200" b="0" i="1" u="none" strike="noStrike" kern="1200" dirty="0">
                <a:solidFill>
                  <a:schemeClr val="tx1"/>
                </a:solidFill>
                <a:effectLst/>
                <a:latin typeface="+mn-lt"/>
                <a:ea typeface="+mn-ea"/>
                <a:cs typeface="+mn-cs"/>
                <a:hlinkClick r:id="rId3"/>
              </a:rPr>
              <a:t>Burton et al.</a:t>
            </a:r>
            <a:r>
              <a:rPr lang="en-US" sz="1200" b="0" i="0" u="none" strike="noStrike" kern="1200" dirty="0">
                <a:solidFill>
                  <a:schemeClr val="tx1"/>
                </a:solidFill>
                <a:effectLst/>
                <a:latin typeface="+mn-lt"/>
                <a:ea typeface="+mn-ea"/>
                <a:cs typeface="+mn-cs"/>
                <a:hlinkClick r:id="rId3"/>
              </a:rPr>
              <a:t>, 2007</a:t>
            </a:r>
            <a:r>
              <a:rPr lang="en-US" sz="1200" b="0" i="0" kern="1200" dirty="0">
                <a:solidFill>
                  <a:schemeClr val="tx1"/>
                </a:solidFill>
                <a:effectLst/>
                <a:latin typeface="+mn-lt"/>
                <a:ea typeface="+mn-ea"/>
                <a:cs typeface="+mn-cs"/>
              </a:rPr>
              <a:t>].</a:t>
            </a:r>
            <a:endParaRPr lang="en-US" altLang="en-US" sz="2000" dirty="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2603145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During a period of very similar activity in 2008, Dalton et al estimated 2.1kg/s for SO2 and 125 kg/s for total gas.</a:t>
            </a:r>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25</a:t>
            </a:fld>
            <a:endParaRPr lang="en-US"/>
          </a:p>
        </p:txBody>
      </p:sp>
    </p:spTree>
    <p:extLst>
      <p:ext uri="{BB962C8B-B14F-4D97-AF65-F5344CB8AC3E}">
        <p14:creationId xmlns:p14="http://schemas.microsoft.com/office/powerpoint/2010/main" val="105153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Synthetic seismogram! Most of the signal in the LP band is due to bubble bursts!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BDE8BA-0C8D-BB42-B8D2-FE1F5903A0B1}" type="slidenum">
              <a:rPr lang="en-US" smtClean="0"/>
              <a:t>26</a:t>
            </a:fld>
            <a:endParaRPr lang="en-US"/>
          </a:p>
        </p:txBody>
      </p:sp>
    </p:spTree>
    <p:extLst>
      <p:ext uri="{BB962C8B-B14F-4D97-AF65-F5344CB8AC3E}">
        <p14:creationId xmlns:p14="http://schemas.microsoft.com/office/powerpoint/2010/main" val="2793610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C4A176D-E10A-4819-95EA-D26347F22491}" type="slidenum">
              <a:rPr lang="en-US" smtClean="0"/>
              <a:t>27</a:t>
            </a:fld>
            <a:endParaRPr lang="en-US"/>
          </a:p>
        </p:txBody>
      </p:sp>
    </p:spTree>
    <p:extLst>
      <p:ext uri="{BB962C8B-B14F-4D97-AF65-F5344CB8AC3E}">
        <p14:creationId xmlns:p14="http://schemas.microsoft.com/office/powerpoint/2010/main" val="623906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7F0E79-7D9B-CF48-8775-618D56B8926B}"/>
              </a:ext>
            </a:extLst>
          </p:cNvPr>
          <p:cNvSpPr>
            <a:spLocks noGrp="1" noChangeArrowheads="1"/>
          </p:cNvSpPr>
          <p:nvPr>
            <p:ph type="sldNum"/>
          </p:nvPr>
        </p:nvSpPr>
        <p:spPr>
          <a:ln/>
        </p:spPr>
        <p:txBody>
          <a:bodyPr/>
          <a:lstStyle/>
          <a:p>
            <a:fld id="{F5199070-448E-BA43-9742-9692DC8630BD}" type="slidenum">
              <a:rPr lang="en-US" altLang="en-US"/>
              <a:pPr/>
              <a:t>4</a:t>
            </a:fld>
            <a:endParaRPr lang="en-US" altLang="en-US"/>
          </a:p>
        </p:txBody>
      </p:sp>
      <p:sp>
        <p:nvSpPr>
          <p:cNvPr id="4097" name="Text Box 1">
            <a:extLst>
              <a:ext uri="{FF2B5EF4-FFF2-40B4-BE49-F238E27FC236}">
                <a16:creationId xmlns:a16="http://schemas.microsoft.com/office/drawing/2014/main" id="{16FEB696-19D3-D743-B2E0-DFD7C666DC2A}"/>
              </a:ext>
            </a:extLst>
          </p:cNvPr>
          <p:cNvSpPr txBox="1">
            <a:spLocks noGrp="1" noRot="1" noChangeAspect="1" noChangeArrowheads="1"/>
          </p:cNvSpPr>
          <p:nvPr>
            <p:ph type="sldImg"/>
          </p:nvPr>
        </p:nvSpPr>
        <p:spPr bwMode="auto">
          <a:xfrm>
            <a:off x="1585913" y="1006475"/>
            <a:ext cx="4598987"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F0F6F54F-EE87-7045-B541-C135E0F006BF}"/>
              </a:ext>
            </a:extLst>
          </p:cNvPr>
          <p:cNvSpPr txBox="1">
            <a:spLocks noGrp="1" noChangeArrowheads="1"/>
          </p:cNvSpPr>
          <p:nvPr>
            <p:ph type="body" idx="1"/>
          </p:nvPr>
        </p:nvSpPr>
        <p:spPr bwMode="auto">
          <a:xfrm>
            <a:off x="1185863" y="4787900"/>
            <a:ext cx="5407025" cy="9632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ea typeface="Baekmuk Gulim" charset="0"/>
                <a:cs typeface="Baekmuk Gulim" charset="0"/>
              </a:rPr>
              <a:t>SO2 flux time series and low‐pass filtered seismic record for 2 June 2009. The crosses show the SO2 flux time series for the area immediately above the summit. The gray line shows the seismic signals. (a) Overview of entire SO2 flux time series and seismic signals. The analyzed events are indicated by arrows at upper side. The lack of SO2 flux data corresponds to the calibration of the SO2 imaging system. The striking seismic signal starting at around 11:30 is due to a distant earthquake. (b) Close‐up view of the time series from 13:40 to 13:50 for event 7. SO2 flux increased after the occurrence of the VLP pulse. The shaded area corresponds to the amount of SO2 emission during this event. Note that the seismometer's response is not corrected.</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ea typeface="Baekmuk Gulim"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267613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1200" dirty="0">
                <a:latin typeface="Arial" panose="020B0604020202020204" pitchFamily="34" charset="0"/>
                <a:ea typeface="Baekmuk Gulim" charset="0"/>
                <a:cs typeface="Baekmuk Gulim" charset="0"/>
              </a:rPr>
              <a:t>Temporal correlation between Type 3 VLP events (solid line in a) and SO2 emission rate (dots in a) plotted for about 90 min on 15 January 2008. Masses computed for each of the six events are listed above the SO2 data. Logistical constraints limited the 2008 dataset to this time span. There were only Type 3 events from the summit vent; there were no explosions or Type 2 VLP events during this time. The dashed line is a weighted 50‐point moving average of the SO2 emission data. In (b) linear regressions of SO2 mass against seismic moment show positive correlation.</a:t>
            </a:r>
          </a:p>
          <a:p>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5</a:t>
            </a:fld>
            <a:endParaRPr lang="en-US"/>
          </a:p>
        </p:txBody>
      </p:sp>
    </p:spTree>
    <p:extLst>
      <p:ext uri="{BB962C8B-B14F-4D97-AF65-F5344CB8AC3E}">
        <p14:creationId xmlns:p14="http://schemas.microsoft.com/office/powerpoint/2010/main" val="62736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1200" dirty="0">
                <a:latin typeface="Arial" panose="020B0604020202020204" pitchFamily="34" charset="0"/>
                <a:ea typeface="Baekmuk Gulim" charset="0"/>
                <a:cs typeface="Baekmuk Gulim" charset="0"/>
              </a:rPr>
              <a:t>Temporal correlation between Type 3 VLP events (solid line in a) and SO2 emission rate (dots in a) plotted for about 90 min on 15 January 2008. Masses computed for each of the six events are listed above the SO2 data. Logistical constraints limited the 2008 dataset to this time span. There were only Type 3 events from the summit vent; there were no explosions or Type 2 VLP events during this time. The dashed line is a weighted 50‐point moving average of the SO2 emission data. In (b) linear regressions of SO2 mass against seismic moment show positive correlation.</a:t>
            </a:r>
          </a:p>
          <a:p>
            <a:endParaRPr lang="en-US" dirty="0"/>
          </a:p>
        </p:txBody>
      </p:sp>
      <p:sp>
        <p:nvSpPr>
          <p:cNvPr id="4" name="Slide Number Placeholder 3"/>
          <p:cNvSpPr>
            <a:spLocks noGrp="1"/>
          </p:cNvSpPr>
          <p:nvPr>
            <p:ph type="sldNum" sz="quarter" idx="10"/>
          </p:nvPr>
        </p:nvSpPr>
        <p:spPr/>
        <p:txBody>
          <a:bodyPr/>
          <a:lstStyle/>
          <a:p>
            <a:fld id="{A3BDE8BA-0C8D-BB42-B8D2-FE1F5903A0B1}" type="slidenum">
              <a:rPr lang="en-US" smtClean="0"/>
              <a:t>6</a:t>
            </a:fld>
            <a:endParaRPr lang="en-US"/>
          </a:p>
        </p:txBody>
      </p:sp>
    </p:spTree>
    <p:extLst>
      <p:ext uri="{BB962C8B-B14F-4D97-AF65-F5344CB8AC3E}">
        <p14:creationId xmlns:p14="http://schemas.microsoft.com/office/powerpoint/2010/main" val="194482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explosions issued from the main vent</a:t>
            </a:r>
          </a:p>
          <a:p>
            <a:r>
              <a:t>streaming and puffing from the secondary vent</a:t>
            </a:r>
          </a:p>
        </p:txBody>
      </p:sp>
    </p:spTree>
    <p:extLst>
      <p:ext uri="{BB962C8B-B14F-4D97-AF65-F5344CB8AC3E}">
        <p14:creationId xmlns:p14="http://schemas.microsoft.com/office/powerpoint/2010/main" val="187376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1200" dirty="0">
                <a:latin typeface="Arial" panose="020B0604020202020204" pitchFamily="34" charset="0"/>
                <a:ea typeface="Baekmuk Gulim" charset="0"/>
                <a:cs typeface="Baekmuk Gulim" charset="0"/>
              </a:rPr>
              <a:t>SO2 emission rates from Fuego volcano on 21 January 2009. Portions of plots with no SO2 data reflect periods of meteorological cloud or ash in the field of view or pauses in data acquisition for calibration. Note different x‐ and y‐scales for Figures 2a–2c. (a) Emission rates of SO2 (circles) plotted alongside explosion occurrences (vertical gray lines; numbered for reference). Dashed box denotes subset region shown in inset. (b) Emission rates of SO2 when emissions from distinct plumes were identified. (c) Example of ∼30 minute period of similarity between SO2 emission rate (circles) and low‐frequency 10 second average seismic amplitude (RSAM; black line). Note 32 s offset between x‐axes to compensate for overall lag. (d) Increasing lag between RSAM and SO2 emission rate for time period in Figure 2c. Lags were calculated using a moving 6.5‐minute window with 5.5‐minute overlap. Diamonds with outline represent lags with a correlation coefficient greater than 0.65.</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200" dirty="0">
              <a:latin typeface="Arial" panose="020B0604020202020204" pitchFamily="34" charset="0"/>
              <a:ea typeface="Baekmuk Gulim" charset="0"/>
              <a:cs typeface="Baekmuk Gulim" charset="0"/>
            </a:endParaRPr>
          </a:p>
        </p:txBody>
      </p:sp>
      <p:sp>
        <p:nvSpPr>
          <p:cNvPr id="4" name="Slide Number Placeholder 3"/>
          <p:cNvSpPr>
            <a:spLocks noGrp="1"/>
          </p:cNvSpPr>
          <p:nvPr>
            <p:ph type="sldNum" sz="quarter" idx="10"/>
          </p:nvPr>
        </p:nvSpPr>
        <p:spPr/>
        <p:txBody>
          <a:bodyPr/>
          <a:lstStyle/>
          <a:p>
            <a:fld id="{A3BDE8BA-0C8D-BB42-B8D2-FE1F5903A0B1}" type="slidenum">
              <a:rPr lang="en-US" smtClean="0"/>
              <a:t>8</a:t>
            </a:fld>
            <a:endParaRPr lang="en-US"/>
          </a:p>
        </p:txBody>
      </p:sp>
    </p:spTree>
    <p:extLst>
      <p:ext uri="{BB962C8B-B14F-4D97-AF65-F5344CB8AC3E}">
        <p14:creationId xmlns:p14="http://schemas.microsoft.com/office/powerpoint/2010/main" val="4112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1200" dirty="0">
                <a:latin typeface="Arial" panose="020B0604020202020204" pitchFamily="34" charset="0"/>
                <a:ea typeface="Baekmuk Gulim" charset="0"/>
                <a:cs typeface="Baekmuk Gulim" charset="0"/>
              </a:rPr>
              <a:t>SO2 emission rates from Fuego volcano on 21 January 2009. Portions of plots with no SO2 data reflect periods of meteorological cloud or ash in the field of view or pauses in data acquisition for calibration. Note different x‐ and y‐scales for Figures 2a–2c. (a) Emission rates of SO2 (circles) plotted alongside explosion occurrences (vertical gray lines; numbered for reference). Dashed box denotes subset region shown in inset. (b) Emission rates of SO2 when emissions from distinct plumes were identified. (c) Example of ∼30 minute period of similarity between SO2 emission rate (circles) and low‐frequency 10 second average seismic amplitude (RSAM; black line). Note 32 s offset between x‐axes to compensate for overall lag. (d) Increasing lag between RSAM and SO2 emission rate for time period in Figure 2c. Lags were calculated using a moving 6.5‐minute window with 5.5‐minute overlap. Diamonds with outline represent lags with a correlation coefficient greater than 0.65.</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200" dirty="0">
              <a:latin typeface="Arial" panose="020B0604020202020204" pitchFamily="34" charset="0"/>
              <a:ea typeface="Baekmuk Gulim" charset="0"/>
              <a:cs typeface="Baekmuk Gulim" charset="0"/>
            </a:endParaRPr>
          </a:p>
        </p:txBody>
      </p:sp>
      <p:sp>
        <p:nvSpPr>
          <p:cNvPr id="4" name="Slide Number Placeholder 3"/>
          <p:cNvSpPr>
            <a:spLocks noGrp="1"/>
          </p:cNvSpPr>
          <p:nvPr>
            <p:ph type="sldNum" sz="quarter" idx="10"/>
          </p:nvPr>
        </p:nvSpPr>
        <p:spPr/>
        <p:txBody>
          <a:bodyPr/>
          <a:lstStyle/>
          <a:p>
            <a:fld id="{A3BDE8BA-0C8D-BB42-B8D2-FE1F5903A0B1}" type="slidenum">
              <a:rPr lang="en-US" smtClean="0"/>
              <a:t>9</a:t>
            </a:fld>
            <a:endParaRPr lang="en-US"/>
          </a:p>
        </p:txBody>
      </p:sp>
    </p:spTree>
    <p:extLst>
      <p:ext uri="{BB962C8B-B14F-4D97-AF65-F5344CB8AC3E}">
        <p14:creationId xmlns:p14="http://schemas.microsoft.com/office/powerpoint/2010/main" val="149159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 key reason for this is that the recorded seismic wave is a convolution of the source process and the path through the highly scattering volcanic edifice to the receiver. We can’t properly model the source process without an accurate understanding of the structure that separates the source and the seismometer. These path effects include heterogeneities that are often too small to properly image with seismic tomography.</a:t>
            </a:r>
          </a:p>
          <a:p>
            <a:endParaRPr lang="en-US" dirty="0"/>
          </a:p>
        </p:txBody>
      </p:sp>
      <p:sp>
        <p:nvSpPr>
          <p:cNvPr id="4" name="Slide Number Placeholder 3"/>
          <p:cNvSpPr>
            <a:spLocks noGrp="1"/>
          </p:cNvSpPr>
          <p:nvPr>
            <p:ph type="sldNum" sz="quarter" idx="5"/>
          </p:nvPr>
        </p:nvSpPr>
        <p:spPr/>
        <p:txBody>
          <a:bodyPr/>
          <a:lstStyle/>
          <a:p>
            <a:fld id="{A3BDE8BA-0C8D-BB42-B8D2-FE1F5903A0B1}" type="slidenum">
              <a:rPr lang="en-US" smtClean="0"/>
              <a:t>10</a:t>
            </a:fld>
            <a:endParaRPr lang="en-US"/>
          </a:p>
        </p:txBody>
      </p:sp>
    </p:spTree>
    <p:extLst>
      <p:ext uri="{BB962C8B-B14F-4D97-AF65-F5344CB8AC3E}">
        <p14:creationId xmlns:p14="http://schemas.microsoft.com/office/powerpoint/2010/main" val="339254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a:t>Click to edit Master title style</a:t>
            </a:r>
          </a:p>
        </p:txBody>
      </p:sp>
      <p:sp>
        <p:nvSpPr>
          <p:cNvPr id="3" name="Chart Placeholder 2"/>
          <p:cNvSpPr>
            <a:spLocks noGrp="1"/>
          </p:cNvSpPr>
          <p:nvPr>
            <p:ph type="chart" sz="half" idx="1"/>
          </p:nvPr>
        </p:nvSpPr>
        <p:spPr>
          <a:xfrm>
            <a:off x="685800" y="1143000"/>
            <a:ext cx="3810000" cy="4953000"/>
          </a:xfrm>
        </p:spPr>
        <p:txBody>
          <a:bodyPr/>
          <a:lstStyle/>
          <a:p>
            <a:endParaRPr lang="en-US"/>
          </a:p>
        </p:txBody>
      </p:sp>
      <p:sp>
        <p:nvSpPr>
          <p:cNvPr id="4" name="Text Placeholder 3"/>
          <p:cNvSpPr>
            <a:spLocks noGrp="1"/>
          </p:cNvSpPr>
          <p:nvPr>
            <p:ph type="body" sz="half" idx="2"/>
          </p:nvPr>
        </p:nvSpPr>
        <p:spPr>
          <a:xfrm>
            <a:off x="46482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1905000" cy="457200"/>
          </a:xfrm>
        </p:spPr>
        <p:txBody>
          <a:bodyPr/>
          <a:lstStyle>
            <a:lvl1pPr>
              <a:defRPr/>
            </a:lvl1pPr>
          </a:lstStyle>
          <a:p>
            <a:fld id="{CA7DC670-2CAD-1144-985D-419FDB508387}" type="slidenum">
              <a:rPr lang="en-US"/>
              <a:pPr/>
              <a:t>‹#›</a:t>
            </a:fld>
            <a:endParaRPr lang="en-US"/>
          </a:p>
        </p:txBody>
      </p:sp>
    </p:spTree>
    <p:extLst>
      <p:ext uri="{BB962C8B-B14F-4D97-AF65-F5344CB8AC3E}">
        <p14:creationId xmlns:p14="http://schemas.microsoft.com/office/powerpoint/2010/main" val="91620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F33C1-8A98-6246-8AB3-123BA135B34C}"/>
              </a:ext>
            </a:extLst>
          </p:cNvPr>
          <p:cNvSpPr>
            <a:spLocks noGrp="1"/>
          </p:cNvSpPr>
          <p:nvPr>
            <p:ph type="title"/>
          </p:nvPr>
        </p:nvSpPr>
        <p:spPr>
          <a:xfrm>
            <a:off x="628650" y="365127"/>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93785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00612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5"/>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8" name="Footer Placeholder 7"/>
          <p:cNvSpPr>
            <a:spLocks noGrp="1"/>
          </p:cNvSpPr>
          <p:nvPr>
            <p:ph type="ftr" sz="quarter" idx="11"/>
          </p:nvPr>
        </p:nvSpPr>
        <p:spPr>
          <a:xfrm>
            <a:off x="3124200" y="6356353"/>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4" name="Footer Placeholder 3"/>
          <p:cNvSpPr>
            <a:spLocks noGrp="1"/>
          </p:cNvSpPr>
          <p:nvPr>
            <p:ph type="ftr" sz="quarter" idx="11"/>
          </p:nvPr>
        </p:nvSpPr>
        <p:spPr>
          <a:xfrm>
            <a:off x="3124200" y="6356353"/>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15487" y="6356353"/>
            <a:ext cx="2275315" cy="365125"/>
          </a:xfrm>
          <a:prstGeom prst="rect">
            <a:avLst/>
          </a:prstGeom>
        </p:spPr>
        <p:txBody>
          <a:bodyPr/>
          <a:lstStyle/>
          <a:p>
            <a:fld id="{6BFECD78-3C8E-49F2-8FAB-59489D168ABB}" type="datetimeFigureOut">
              <a:rPr lang="en-US" smtClean="0"/>
              <a:t>6/28/19</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3"/>
          </p:nvPr>
        </p:nvSpPr>
        <p:spPr>
          <a:xfrm>
            <a:off x="98783" y="6387257"/>
            <a:ext cx="2085342" cy="36618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SSA Meeting April 2017</a:t>
            </a:r>
          </a:p>
        </p:txBody>
      </p:sp>
      <p:pic>
        <p:nvPicPr>
          <p:cNvPr id="6" name="Picture 5" descr="IMG_3783.JPG"/>
          <p:cNvPicPr>
            <a:picLocks noChangeAspect="1"/>
          </p:cNvPicPr>
          <p:nvPr userDrawn="1"/>
        </p:nvPicPr>
        <p:blipFill rotWithShape="1">
          <a:blip r:embed="rId16" cstate="print">
            <a:alphaModFix amt="46000"/>
            <a:extLst>
              <a:ext uri="{28A0092B-C50C-407E-A947-70E740481C1C}">
                <a14:useLocalDpi xmlns:a14="http://schemas.microsoft.com/office/drawing/2010/main" val="0"/>
              </a:ext>
            </a:extLst>
          </a:blip>
          <a:srcRect b="26076"/>
          <a:stretch/>
        </p:blipFill>
        <p:spPr>
          <a:xfrm rot="10800000">
            <a:off x="-74009" y="-21265"/>
            <a:ext cx="9277155" cy="6857999"/>
          </a:xfrm>
          <a:prstGeom prst="rect">
            <a:avLst/>
          </a:prstGeom>
        </p:spPr>
      </p:pic>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1C5285-7356-5042-B9FB-F40F2D1BC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63" y="0"/>
            <a:ext cx="10287001" cy="6858000"/>
          </a:xfrm>
          <a:prstGeom prst="rect">
            <a:avLst/>
          </a:prstGeom>
        </p:spPr>
      </p:pic>
      <p:sp>
        <p:nvSpPr>
          <p:cNvPr id="2" name="Title 1"/>
          <p:cNvSpPr>
            <a:spLocks noGrp="1"/>
          </p:cNvSpPr>
          <p:nvPr>
            <p:ph type="ctrTitle"/>
          </p:nvPr>
        </p:nvSpPr>
        <p:spPr>
          <a:xfrm>
            <a:off x="1657350" y="1440754"/>
            <a:ext cx="5829300" cy="1108196"/>
          </a:xfrm>
          <a:effectLst>
            <a:outerShdw blurRad="50800" dist="50800" dir="5400000" algn="ctr" rotWithShape="0">
              <a:srgbClr val="000000">
                <a:alpha val="46000"/>
              </a:srgbClr>
            </a:outerShdw>
          </a:effectLst>
        </p:spPr>
        <p:txBody>
          <a:bodyPr>
            <a:noAutofit/>
          </a:bodyPr>
          <a:lstStyle/>
          <a:p>
            <a:r>
              <a:rPr lang="en-US" dirty="0"/>
              <a:t>Geophysical Measurements of Open-System Degassing</a:t>
            </a:r>
          </a:p>
        </p:txBody>
      </p:sp>
      <p:sp>
        <p:nvSpPr>
          <p:cNvPr id="3" name="Subtitle 2"/>
          <p:cNvSpPr>
            <a:spLocks noGrp="1"/>
          </p:cNvSpPr>
          <p:nvPr>
            <p:ph type="subTitle" idx="1"/>
          </p:nvPr>
        </p:nvSpPr>
        <p:spPr>
          <a:xfrm>
            <a:off x="1340427" y="4652468"/>
            <a:ext cx="6380018" cy="397505"/>
          </a:xfrm>
        </p:spPr>
        <p:txBody>
          <a:bodyPr>
            <a:normAutofit fontScale="92500" lnSpcReduction="10000"/>
          </a:bodyPr>
          <a:lstStyle/>
          <a:p>
            <a:r>
              <a:rPr lang="en-US" dirty="0"/>
              <a:t>Greg Waite, Federica Lanza, Kyle Brill</a:t>
            </a:r>
          </a:p>
          <a:p>
            <a:endParaRPr lang="en-US" dirty="0"/>
          </a:p>
        </p:txBody>
      </p:sp>
      <p:pic>
        <p:nvPicPr>
          <p:cNvPr id="5" name="Picture 4" descr="nsf1.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170" y="5297842"/>
            <a:ext cx="659354" cy="663165"/>
          </a:xfrm>
          <a:prstGeom prst="rect">
            <a:avLst/>
          </a:prstGeom>
        </p:spPr>
      </p:pic>
      <p:pic>
        <p:nvPicPr>
          <p:cNvPr id="6" name="Picture 5" descr="FullName_Wordmark_OneColor_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4285" y="5058878"/>
            <a:ext cx="3542479" cy="200282"/>
          </a:xfrm>
          <a:prstGeom prst="rect">
            <a:avLst/>
          </a:prstGeom>
        </p:spPr>
      </p:pic>
      <p:pic>
        <p:nvPicPr>
          <p:cNvPr id="7" name="Picture 6" descr="INSIVUMEH-logo-bi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138" y="5289431"/>
            <a:ext cx="568751" cy="657288"/>
          </a:xfrm>
          <a:prstGeom prst="rect">
            <a:avLst/>
          </a:prstGeom>
        </p:spPr>
      </p:pic>
      <p:sp>
        <p:nvSpPr>
          <p:cNvPr id="12" name="TextBox 11">
            <a:extLst>
              <a:ext uri="{FF2B5EF4-FFF2-40B4-BE49-F238E27FC236}">
                <a16:creationId xmlns:a16="http://schemas.microsoft.com/office/drawing/2014/main" id="{3524AC4B-2FCE-DC41-90F6-B7B0A9EBD54A}"/>
              </a:ext>
            </a:extLst>
          </p:cNvPr>
          <p:cNvSpPr txBox="1"/>
          <p:nvPr/>
        </p:nvSpPr>
        <p:spPr>
          <a:xfrm>
            <a:off x="6281304" y="5690896"/>
            <a:ext cx="2686050" cy="230832"/>
          </a:xfrm>
          <a:prstGeom prst="rect">
            <a:avLst/>
          </a:prstGeom>
          <a:noFill/>
        </p:spPr>
        <p:txBody>
          <a:bodyPr wrap="square" rtlCol="0">
            <a:spAutoFit/>
          </a:bodyPr>
          <a:lstStyle/>
          <a:p>
            <a:pPr algn="r"/>
            <a:r>
              <a:rPr lang="en-US" sz="900" dirty="0"/>
              <a:t>Photo: Matt Patrick</a:t>
            </a:r>
          </a:p>
        </p:txBody>
      </p:sp>
    </p:spTree>
    <p:extLst>
      <p:ext uri="{BB962C8B-B14F-4D97-AF65-F5344CB8AC3E}">
        <p14:creationId xmlns:p14="http://schemas.microsoft.com/office/powerpoint/2010/main" val="3091729876"/>
      </p:ext>
    </p:extLst>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xmlns:p14="http://schemas.microsoft.com/office/powerpoint/2010/main" spd="slow" advTm="55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7232-416F-D147-BF66-6797D445CDE3}"/>
              </a:ext>
            </a:extLst>
          </p:cNvPr>
          <p:cNvSpPr>
            <a:spLocks noGrp="1"/>
          </p:cNvSpPr>
          <p:nvPr>
            <p:ph type="title"/>
          </p:nvPr>
        </p:nvSpPr>
        <p:spPr>
          <a:xfrm>
            <a:off x="322119" y="1063229"/>
            <a:ext cx="4249882" cy="1236248"/>
          </a:xfrm>
        </p:spPr>
        <p:txBody>
          <a:bodyPr>
            <a:normAutofit fontScale="90000"/>
          </a:bodyPr>
          <a:lstStyle/>
          <a:p>
            <a:r>
              <a:rPr lang="en-US" dirty="0"/>
              <a:t>Path effects can dominate signals from shallow sources</a:t>
            </a:r>
          </a:p>
        </p:txBody>
      </p:sp>
      <p:pic>
        <p:nvPicPr>
          <p:cNvPr id="11" name="Content Placeholder 10">
            <a:extLst>
              <a:ext uri="{FF2B5EF4-FFF2-40B4-BE49-F238E27FC236}">
                <a16:creationId xmlns:a16="http://schemas.microsoft.com/office/drawing/2014/main" id="{92643AF5-A1AD-4A43-B812-3DA9F9C811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2697" r="12343"/>
          <a:stretch/>
        </p:blipFill>
        <p:spPr>
          <a:xfrm>
            <a:off x="4797311" y="693897"/>
            <a:ext cx="3632291" cy="6331087"/>
          </a:xfrm>
        </p:spPr>
      </p:pic>
      <p:sp>
        <p:nvSpPr>
          <p:cNvPr id="6" name="TextBox 5">
            <a:extLst>
              <a:ext uri="{FF2B5EF4-FFF2-40B4-BE49-F238E27FC236}">
                <a16:creationId xmlns:a16="http://schemas.microsoft.com/office/drawing/2014/main" id="{DF004598-30CD-114F-BEC7-E6E3FDCD96F5}"/>
              </a:ext>
            </a:extLst>
          </p:cNvPr>
          <p:cNvSpPr txBox="1"/>
          <p:nvPr/>
        </p:nvSpPr>
        <p:spPr>
          <a:xfrm>
            <a:off x="332510" y="2586446"/>
            <a:ext cx="4249881" cy="369332"/>
          </a:xfrm>
          <a:prstGeom prst="rect">
            <a:avLst/>
          </a:prstGeom>
          <a:noFill/>
        </p:spPr>
        <p:txBody>
          <a:bodyPr wrap="square" rtlCol="0">
            <a:spAutoFit/>
          </a:bodyPr>
          <a:lstStyle/>
          <a:p>
            <a:r>
              <a:rPr lang="en-US" dirty="0"/>
              <a:t>Seismogram = Source ✻ </a:t>
            </a:r>
            <a:r>
              <a:rPr lang="en-US" b="1" dirty="0"/>
              <a:t>Path</a:t>
            </a:r>
            <a:r>
              <a:rPr lang="en-US" dirty="0"/>
              <a:t> ✻ Sensor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8FF1A84-8452-1C40-9994-31862AA41849}"/>
                  </a:ext>
                </a:extLst>
              </p:cNvPr>
              <p:cNvSpPr txBox="1"/>
              <p:nvPr/>
            </p:nvSpPr>
            <p:spPr>
              <a:xfrm rot="5400000">
                <a:off x="3004129" y="1877100"/>
                <a:ext cx="286967" cy="23981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6000" i="1">
                              <a:latin typeface="Cambria Math" panose="02040503050406030204" pitchFamily="18" charset="0"/>
                            </a:rPr>
                          </m:ctrlPr>
                        </m:dPr>
                        <m:e>
                          <m:m>
                            <m:mPr>
                              <m:mcs>
                                <m:mc>
                                  <m:mcPr>
                                    <m:count m:val="1"/>
                                    <m:mcJc m:val="center"/>
                                  </m:mcPr>
                                </m:mc>
                              </m:mcs>
                              <m:ctrlPr>
                                <a:rPr lang="en-US" sz="6000" i="1">
                                  <a:latin typeface="Cambria Math" panose="02040503050406030204" pitchFamily="18" charset="0"/>
                                </a:rPr>
                              </m:ctrlPr>
                            </m:mPr>
                            <m:mr>
                              <m:e>
                                <m:r>
                                  <m:rPr>
                                    <m:brk m:alnAt="7"/>
                                  </m:rPr>
                                  <a:rPr lang="en-US" sz="6000" i="1">
                                    <a:latin typeface="Cambria Math" panose="02040503050406030204" pitchFamily="18" charset="0"/>
                                  </a:rPr>
                                  <m:t> </m:t>
                                </m:r>
                              </m:e>
                            </m:mr>
                            <m:mr>
                              <m:e>
                                <m:r>
                                  <a:rPr lang="en-US" sz="6000" i="1">
                                    <a:latin typeface="Cambria Math" panose="02040503050406030204" pitchFamily="18" charset="0"/>
                                  </a:rPr>
                                  <m:t> </m:t>
                                </m:r>
                              </m:e>
                            </m:mr>
                            <m:mr>
                              <m:e>
                                <m:r>
                                  <a:rPr lang="en-US" sz="6000" i="1">
                                    <a:latin typeface="Cambria Math" panose="02040503050406030204" pitchFamily="18" charset="0"/>
                                  </a:rPr>
                                  <m:t> </m:t>
                                </m:r>
                              </m:e>
                            </m:mr>
                          </m:m>
                          <m:eqArr>
                            <m:eqArrPr>
                              <m:ctrlPr>
                                <a:rPr lang="en-US" sz="6000" i="1">
                                  <a:latin typeface="Cambria Math" panose="02040503050406030204" pitchFamily="18" charset="0"/>
                                </a:rPr>
                              </m:ctrlPr>
                            </m:eqArrPr>
                            <m:e>
                              <m:r>
                                <a:rPr lang="en-US" sz="6000" i="1">
                                  <a:latin typeface="Cambria Math" panose="02040503050406030204" pitchFamily="18" charset="0"/>
                                </a:rPr>
                                <m:t> </m:t>
                              </m:r>
                            </m:e>
                            <m:e>
                              <m:r>
                                <a:rPr lang="en-US" sz="6000" i="1">
                                  <a:latin typeface="Cambria Math" panose="02040503050406030204" pitchFamily="18" charset="0"/>
                                </a:rPr>
                                <m:t>        </m:t>
                              </m:r>
                            </m:e>
                            <m:e>
                              <m:r>
                                <a:rPr lang="en-US" sz="6000" i="1">
                                  <a:latin typeface="Cambria Math" panose="02040503050406030204" pitchFamily="18" charset="0"/>
                                </a:rPr>
                                <m:t> </m:t>
                              </m:r>
                            </m:e>
                          </m:eqArr>
                        </m:e>
                      </m:d>
                    </m:oMath>
                  </m:oMathPara>
                </a14:m>
                <a:endParaRPr lang="en-US" sz="6000" dirty="0"/>
              </a:p>
            </p:txBody>
          </p:sp>
        </mc:Choice>
        <mc:Fallback xmlns="">
          <p:sp>
            <p:nvSpPr>
              <p:cNvPr id="13" name="TextBox 12">
                <a:extLst>
                  <a:ext uri="{FF2B5EF4-FFF2-40B4-BE49-F238E27FC236}">
                    <a16:creationId xmlns:a16="http://schemas.microsoft.com/office/drawing/2014/main" id="{B8FF1A84-8452-1C40-9994-31862AA41849}"/>
                  </a:ext>
                </a:extLst>
              </p:cNvPr>
              <p:cNvSpPr txBox="1">
                <a:spLocks noRot="1" noChangeAspect="1" noMove="1" noResize="1" noEditPoints="1" noAdjustHandles="1" noChangeArrowheads="1" noChangeShapeType="1" noTextEdit="1"/>
              </p:cNvSpPr>
              <p:nvPr/>
            </p:nvSpPr>
            <p:spPr>
              <a:xfrm rot="5400000">
                <a:off x="3004129" y="1877100"/>
                <a:ext cx="286967" cy="2398157"/>
              </a:xfrm>
              <a:prstGeom prst="rect">
                <a:avLst/>
              </a:prstGeom>
              <a:blipFill>
                <a:blip r:embed="rId4"/>
                <a:stretch>
                  <a:fillRect l="-326316" t="-1479167" r="-229474" b="-13875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879DB35-DFA1-BD46-8C57-1CD1A23A7E62}"/>
              </a:ext>
            </a:extLst>
          </p:cNvPr>
          <p:cNvSpPr txBox="1"/>
          <p:nvPr/>
        </p:nvSpPr>
        <p:spPr>
          <a:xfrm>
            <a:off x="1852964" y="3296050"/>
            <a:ext cx="2493702" cy="1131079"/>
          </a:xfrm>
          <a:prstGeom prst="rect">
            <a:avLst/>
          </a:prstGeom>
          <a:noFill/>
        </p:spPr>
        <p:txBody>
          <a:bodyPr wrap="square" rtlCol="0">
            <a:spAutoFit/>
          </a:bodyPr>
          <a:lstStyle/>
          <a:p>
            <a:r>
              <a:rPr lang="en-US" sz="1350" dirty="0"/>
              <a:t>The complicated and poorly known seismic velocities and densities under the volcano complicate interpretation of the seismogram.</a:t>
            </a:r>
          </a:p>
        </p:txBody>
      </p:sp>
    </p:spTree>
    <p:extLst>
      <p:ext uri="{BB962C8B-B14F-4D97-AF65-F5344CB8AC3E}">
        <p14:creationId xmlns:p14="http://schemas.microsoft.com/office/powerpoint/2010/main" val="4204622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414336" y="2460117"/>
            <a:ext cx="1637683" cy="300082"/>
          </a:xfrm>
          <a:prstGeom prst="rect">
            <a:avLst/>
          </a:prstGeom>
          <a:noFill/>
        </p:spPr>
        <p:txBody>
          <a:bodyPr wrap="square" rtlCol="0">
            <a:spAutoFit/>
          </a:bodyPr>
          <a:lstStyle/>
          <a:p>
            <a:r>
              <a:rPr lang="en-US" sz="1350" dirty="0"/>
              <a:t>Mount Etna</a:t>
            </a:r>
          </a:p>
        </p:txBody>
      </p:sp>
      <p:pic>
        <p:nvPicPr>
          <p:cNvPr id="10" name="Picture 9" descr="ngeo2027-f1-Beanetal_slow_event.jpg"/>
          <p:cNvPicPr>
            <a:picLocks noChangeAspect="1"/>
          </p:cNvPicPr>
          <p:nvPr/>
        </p:nvPicPr>
        <p:blipFill rotWithShape="1">
          <a:blip r:embed="rId3">
            <a:extLst>
              <a:ext uri="{28A0092B-C50C-407E-A947-70E740481C1C}">
                <a14:useLocalDpi xmlns:a14="http://schemas.microsoft.com/office/drawing/2010/main" val="0"/>
              </a:ext>
            </a:extLst>
          </a:blip>
          <a:srcRect l="1604" t="606" r="50714"/>
          <a:stretch/>
        </p:blipFill>
        <p:spPr>
          <a:xfrm>
            <a:off x="1585912" y="312705"/>
            <a:ext cx="4891707" cy="5788416"/>
          </a:xfrm>
          <a:prstGeom prst="rect">
            <a:avLst/>
          </a:prstGeom>
        </p:spPr>
      </p:pic>
      <p:sp>
        <p:nvSpPr>
          <p:cNvPr id="11" name="TextBox 10"/>
          <p:cNvSpPr txBox="1"/>
          <p:nvPr/>
        </p:nvSpPr>
        <p:spPr>
          <a:xfrm>
            <a:off x="4899686" y="5949112"/>
            <a:ext cx="3114675" cy="230832"/>
          </a:xfrm>
          <a:prstGeom prst="rect">
            <a:avLst/>
          </a:prstGeom>
          <a:noFill/>
        </p:spPr>
        <p:txBody>
          <a:bodyPr wrap="square" rtlCol="0">
            <a:spAutoFit/>
          </a:bodyPr>
          <a:lstStyle/>
          <a:p>
            <a:pPr algn="r"/>
            <a:r>
              <a:rPr lang="en-US" sz="900" dirty="0"/>
              <a:t>Bean </a:t>
            </a:r>
            <a:r>
              <a:rPr lang="en-US" sz="900" i="1" dirty="0"/>
              <a:t>et al., Nat. Geo</a:t>
            </a:r>
            <a:r>
              <a:rPr lang="en-US" sz="900" dirty="0"/>
              <a:t>., 2014</a:t>
            </a:r>
          </a:p>
        </p:txBody>
      </p:sp>
      <p:sp>
        <p:nvSpPr>
          <p:cNvPr id="13" name="Title 1">
            <a:extLst>
              <a:ext uri="{FF2B5EF4-FFF2-40B4-BE49-F238E27FC236}">
                <a16:creationId xmlns:a16="http://schemas.microsoft.com/office/drawing/2014/main" id="{05C0C8ED-3FEE-004A-8007-BE1717291AFE}"/>
              </a:ext>
            </a:extLst>
          </p:cNvPr>
          <p:cNvSpPr txBox="1">
            <a:spLocks/>
          </p:cNvSpPr>
          <p:nvPr/>
        </p:nvSpPr>
        <p:spPr>
          <a:xfrm>
            <a:off x="2000249" y="6125428"/>
            <a:ext cx="5000625" cy="503973"/>
          </a:xfrm>
          <a:prstGeom prst="rect">
            <a:avLst/>
          </a:prstGeom>
        </p:spPr>
        <p:txBody>
          <a:bodyPr vert="horz" lIns="68580" tIns="34290" rIns="68580" bIns="3429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t>Low-frequency seismicity – long period events </a:t>
            </a:r>
          </a:p>
        </p:txBody>
      </p:sp>
    </p:spTree>
    <p:extLst>
      <p:ext uri="{BB962C8B-B14F-4D97-AF65-F5344CB8AC3E}">
        <p14:creationId xmlns:p14="http://schemas.microsoft.com/office/powerpoint/2010/main" val="85104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22" y="1277876"/>
            <a:ext cx="4018150" cy="5030184"/>
          </a:xfrm>
          <a:prstGeom prst="rect">
            <a:avLst/>
          </a:prstGeom>
        </p:spPr>
      </p:pic>
      <p:sp>
        <p:nvSpPr>
          <p:cNvPr id="11" name="TextBox 10"/>
          <p:cNvSpPr txBox="1"/>
          <p:nvPr/>
        </p:nvSpPr>
        <p:spPr>
          <a:xfrm>
            <a:off x="5086350" y="5621552"/>
            <a:ext cx="2686050" cy="230832"/>
          </a:xfrm>
          <a:prstGeom prst="rect">
            <a:avLst/>
          </a:prstGeom>
          <a:noFill/>
        </p:spPr>
        <p:txBody>
          <a:bodyPr wrap="square" rtlCol="0">
            <a:spAutoFit/>
          </a:bodyPr>
          <a:lstStyle/>
          <a:p>
            <a:pPr algn="r"/>
            <a:r>
              <a:rPr lang="en-US" sz="900" dirty="0"/>
              <a:t>Richardson &amp; Waite</a:t>
            </a:r>
            <a:r>
              <a:rPr lang="en-US" sz="900" i="1" dirty="0"/>
              <a:t>, JGR</a:t>
            </a:r>
            <a:r>
              <a:rPr lang="en-US" sz="900" dirty="0"/>
              <a:t>, 2013</a:t>
            </a:r>
          </a:p>
        </p:txBody>
      </p:sp>
      <p:sp>
        <p:nvSpPr>
          <p:cNvPr id="9" name="Title 8"/>
          <p:cNvSpPr>
            <a:spLocks noGrp="1"/>
          </p:cNvSpPr>
          <p:nvPr>
            <p:ph type="title"/>
          </p:nvPr>
        </p:nvSpPr>
        <p:spPr>
          <a:xfrm>
            <a:off x="4440259" y="1395525"/>
            <a:ext cx="3046391" cy="514350"/>
          </a:xfrm>
        </p:spPr>
        <p:txBody>
          <a:bodyPr>
            <a:normAutofit fontScale="90000"/>
          </a:bodyPr>
          <a:lstStyle/>
          <a:p>
            <a:r>
              <a:rPr lang="en-US" dirty="0"/>
              <a:t>LF events at Villarrica</a:t>
            </a:r>
          </a:p>
        </p:txBody>
      </p:sp>
      <p:sp>
        <p:nvSpPr>
          <p:cNvPr id="12" name="TextBox 11"/>
          <p:cNvSpPr txBox="1"/>
          <p:nvPr/>
        </p:nvSpPr>
        <p:spPr>
          <a:xfrm>
            <a:off x="4572000" y="4630012"/>
            <a:ext cx="3714750" cy="415498"/>
          </a:xfrm>
          <a:prstGeom prst="rect">
            <a:avLst/>
          </a:prstGeom>
          <a:noFill/>
        </p:spPr>
        <p:txBody>
          <a:bodyPr wrap="square" rtlCol="0">
            <a:spAutoFit/>
          </a:bodyPr>
          <a:lstStyle/>
          <a:p>
            <a:r>
              <a:rPr lang="en-US" sz="1050" dirty="0"/>
              <a:t>Seismic coda is dominated by scattering. The path effects become dominant with increasing distance.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2526" y="2385765"/>
            <a:ext cx="4018150" cy="1752960"/>
          </a:xfrm>
          <a:prstGeom prst="rect">
            <a:avLst/>
          </a:prstGeom>
        </p:spPr>
      </p:pic>
      <p:cxnSp>
        <p:nvCxnSpPr>
          <p:cNvPr id="3" name="Straight Arrow Connector 2">
            <a:extLst>
              <a:ext uri="{FF2B5EF4-FFF2-40B4-BE49-F238E27FC236}">
                <a16:creationId xmlns:a16="http://schemas.microsoft.com/office/drawing/2014/main" id="{6C36EBA2-FBC2-BF46-B3B6-47677BD2486E}"/>
              </a:ext>
            </a:extLst>
          </p:cNvPr>
          <p:cNvCxnSpPr>
            <a:cxnSpLocks/>
          </p:cNvCxnSpPr>
          <p:nvPr/>
        </p:nvCxnSpPr>
        <p:spPr>
          <a:xfrm>
            <a:off x="1780126" y="2544944"/>
            <a:ext cx="2296968" cy="12850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DF004FF-CF50-2640-B57C-810849DFC922}"/>
              </a:ext>
            </a:extLst>
          </p:cNvPr>
          <p:cNvCxnSpPr>
            <a:cxnSpLocks/>
          </p:cNvCxnSpPr>
          <p:nvPr/>
        </p:nvCxnSpPr>
        <p:spPr>
          <a:xfrm>
            <a:off x="1793981" y="1894478"/>
            <a:ext cx="2283113" cy="118196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A6EDB41-A202-AB49-9F74-3636B2350642}"/>
              </a:ext>
            </a:extLst>
          </p:cNvPr>
          <p:cNvCxnSpPr>
            <a:cxnSpLocks/>
          </p:cNvCxnSpPr>
          <p:nvPr/>
        </p:nvCxnSpPr>
        <p:spPr>
          <a:xfrm flipV="1">
            <a:off x="1485900" y="3463531"/>
            <a:ext cx="2591193" cy="131301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5-Point Star 17">
            <a:extLst>
              <a:ext uri="{FF2B5EF4-FFF2-40B4-BE49-F238E27FC236}">
                <a16:creationId xmlns:a16="http://schemas.microsoft.com/office/drawing/2014/main" id="{A12F7B2B-D730-464E-BF08-6993233EB57C}"/>
              </a:ext>
            </a:extLst>
          </p:cNvPr>
          <p:cNvSpPr/>
          <p:nvPr/>
        </p:nvSpPr>
        <p:spPr>
          <a:xfrm>
            <a:off x="1749159" y="2600627"/>
            <a:ext cx="174560" cy="174560"/>
          </a:xfrm>
          <a:prstGeom prst="star5">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BEE6E8CF-7887-7240-96FC-D48CCA15759C}"/>
              </a:ext>
            </a:extLst>
          </p:cNvPr>
          <p:cNvSpPr txBox="1"/>
          <p:nvPr/>
        </p:nvSpPr>
        <p:spPr>
          <a:xfrm>
            <a:off x="6626715" y="3272524"/>
            <a:ext cx="1215397" cy="230832"/>
          </a:xfrm>
          <a:prstGeom prst="rect">
            <a:avLst/>
          </a:prstGeom>
          <a:noFill/>
        </p:spPr>
        <p:txBody>
          <a:bodyPr wrap="square" rtlCol="0">
            <a:spAutoFit/>
          </a:bodyPr>
          <a:lstStyle/>
          <a:p>
            <a:r>
              <a:rPr lang="en-US" sz="900" dirty="0">
                <a:solidFill>
                  <a:schemeClr val="bg1"/>
                </a:solidFill>
              </a:rPr>
              <a:t>&gt; 20 cycles at 9.5 km</a:t>
            </a:r>
          </a:p>
        </p:txBody>
      </p:sp>
      <p:sp>
        <p:nvSpPr>
          <p:cNvPr id="20" name="TextBox 19">
            <a:extLst>
              <a:ext uri="{FF2B5EF4-FFF2-40B4-BE49-F238E27FC236}">
                <a16:creationId xmlns:a16="http://schemas.microsoft.com/office/drawing/2014/main" id="{FF5C6B9C-8494-A147-B24E-C9A58548B756}"/>
              </a:ext>
            </a:extLst>
          </p:cNvPr>
          <p:cNvSpPr txBox="1"/>
          <p:nvPr/>
        </p:nvSpPr>
        <p:spPr>
          <a:xfrm>
            <a:off x="5588140" y="2913890"/>
            <a:ext cx="1050288" cy="230832"/>
          </a:xfrm>
          <a:prstGeom prst="rect">
            <a:avLst/>
          </a:prstGeom>
          <a:noFill/>
        </p:spPr>
        <p:txBody>
          <a:bodyPr wrap="square" rtlCol="0">
            <a:spAutoFit/>
          </a:bodyPr>
          <a:lstStyle/>
          <a:p>
            <a:r>
              <a:rPr lang="en-US" sz="900" dirty="0">
                <a:solidFill>
                  <a:schemeClr val="bg1"/>
                </a:solidFill>
              </a:rPr>
              <a:t>6 cycles at 3.8 km</a:t>
            </a:r>
          </a:p>
        </p:txBody>
      </p:sp>
      <p:sp>
        <p:nvSpPr>
          <p:cNvPr id="21" name="TextBox 20">
            <a:extLst>
              <a:ext uri="{FF2B5EF4-FFF2-40B4-BE49-F238E27FC236}">
                <a16:creationId xmlns:a16="http://schemas.microsoft.com/office/drawing/2014/main" id="{F2A964FF-8042-7E48-A1B0-657ABC8CC611}"/>
              </a:ext>
            </a:extLst>
          </p:cNvPr>
          <p:cNvSpPr txBox="1"/>
          <p:nvPr/>
        </p:nvSpPr>
        <p:spPr>
          <a:xfrm>
            <a:off x="4989300" y="2521466"/>
            <a:ext cx="1138453" cy="230832"/>
          </a:xfrm>
          <a:prstGeom prst="rect">
            <a:avLst/>
          </a:prstGeom>
          <a:noFill/>
        </p:spPr>
        <p:txBody>
          <a:bodyPr wrap="square" rtlCol="0">
            <a:spAutoFit/>
          </a:bodyPr>
          <a:lstStyle/>
          <a:p>
            <a:r>
              <a:rPr lang="en-US" sz="900" dirty="0">
                <a:solidFill>
                  <a:schemeClr val="bg1"/>
                </a:solidFill>
              </a:rPr>
              <a:t> 3 cycles at 0.75 km</a:t>
            </a:r>
          </a:p>
        </p:txBody>
      </p:sp>
      <p:sp>
        <p:nvSpPr>
          <p:cNvPr id="22" name="TextBox 21">
            <a:extLst>
              <a:ext uri="{FF2B5EF4-FFF2-40B4-BE49-F238E27FC236}">
                <a16:creationId xmlns:a16="http://schemas.microsoft.com/office/drawing/2014/main" id="{372FC939-8CF6-6D4A-9D3C-241AFB9A5780}"/>
              </a:ext>
            </a:extLst>
          </p:cNvPr>
          <p:cNvSpPr txBox="1"/>
          <p:nvPr/>
        </p:nvSpPr>
        <p:spPr>
          <a:xfrm>
            <a:off x="1499645" y="2880576"/>
            <a:ext cx="678391" cy="230832"/>
          </a:xfrm>
          <a:prstGeom prst="rect">
            <a:avLst/>
          </a:prstGeom>
          <a:noFill/>
        </p:spPr>
        <p:txBody>
          <a:bodyPr wrap="square" rtlCol="0">
            <a:spAutoFit/>
          </a:bodyPr>
          <a:lstStyle/>
          <a:p>
            <a:r>
              <a:rPr lang="en-US" sz="900" dirty="0">
                <a:solidFill>
                  <a:schemeClr val="bg1"/>
                </a:solidFill>
                <a:latin typeface="Helvetica" pitchFamily="2" charset="0"/>
              </a:rPr>
              <a:t>Lava lake</a:t>
            </a:r>
          </a:p>
        </p:txBody>
      </p:sp>
    </p:spTree>
    <p:extLst>
      <p:ext uri="{BB962C8B-B14F-4D97-AF65-F5344CB8AC3E}">
        <p14:creationId xmlns:p14="http://schemas.microsoft.com/office/powerpoint/2010/main" val="2811077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6482" y="1587971"/>
            <a:ext cx="5139260" cy="4643275"/>
          </a:xfrm>
        </p:spPr>
      </p:pic>
      <p:sp>
        <p:nvSpPr>
          <p:cNvPr id="7" name="Title 6">
            <a:extLst>
              <a:ext uri="{FF2B5EF4-FFF2-40B4-BE49-F238E27FC236}">
                <a16:creationId xmlns:a16="http://schemas.microsoft.com/office/drawing/2014/main" id="{4E221058-CE79-0447-9C53-21980FE78130}"/>
              </a:ext>
            </a:extLst>
          </p:cNvPr>
          <p:cNvSpPr>
            <a:spLocks noGrp="1"/>
          </p:cNvSpPr>
          <p:nvPr>
            <p:ph type="title"/>
          </p:nvPr>
        </p:nvSpPr>
        <p:spPr>
          <a:xfrm>
            <a:off x="457202" y="1062038"/>
            <a:ext cx="7700317" cy="525933"/>
          </a:xfrm>
        </p:spPr>
        <p:txBody>
          <a:bodyPr>
            <a:normAutofit/>
          </a:bodyPr>
          <a:lstStyle/>
          <a:p>
            <a:r>
              <a:rPr lang="en-US" sz="2400" dirty="0"/>
              <a:t>Get as close as is reasonable to limit path effects</a:t>
            </a:r>
          </a:p>
        </p:txBody>
      </p:sp>
      <p:pic>
        <p:nvPicPr>
          <p:cNvPr id="9" name="Picture 8">
            <a:extLst>
              <a:ext uri="{FF2B5EF4-FFF2-40B4-BE49-F238E27FC236}">
                <a16:creationId xmlns:a16="http://schemas.microsoft.com/office/drawing/2014/main" id="{DAF7CB21-050F-7A4C-A8E2-FB67D0C4E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860" y="3707607"/>
            <a:ext cx="3321844" cy="2196429"/>
          </a:xfrm>
          <a:prstGeom prst="rect">
            <a:avLst/>
          </a:prstGeom>
          <a:ln>
            <a:solidFill>
              <a:schemeClr val="tx1"/>
            </a:solidFill>
            <a:prstDash val="sysDot"/>
          </a:ln>
        </p:spPr>
      </p:pic>
      <p:cxnSp>
        <p:nvCxnSpPr>
          <p:cNvPr id="11" name="Straight Arrow Connector 10">
            <a:extLst>
              <a:ext uri="{FF2B5EF4-FFF2-40B4-BE49-F238E27FC236}">
                <a16:creationId xmlns:a16="http://schemas.microsoft.com/office/drawing/2014/main" id="{F4D36FC9-7486-0143-8A3A-29DB734409C6}"/>
              </a:ext>
            </a:extLst>
          </p:cNvPr>
          <p:cNvCxnSpPr>
            <a:cxnSpLocks/>
          </p:cNvCxnSpPr>
          <p:nvPr/>
        </p:nvCxnSpPr>
        <p:spPr>
          <a:xfrm>
            <a:off x="4998736" y="3818659"/>
            <a:ext cx="1217404" cy="1091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00E5B8A-4AEC-E84D-B6D3-ACDE6E6EA67E}"/>
              </a:ext>
            </a:extLst>
          </p:cNvPr>
          <p:cNvSpPr/>
          <p:nvPr/>
        </p:nvSpPr>
        <p:spPr>
          <a:xfrm>
            <a:off x="4232308" y="3162804"/>
            <a:ext cx="428930" cy="28697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6456C48B-5D6C-3C4B-AC24-B1E3AE6C9DAC}"/>
              </a:ext>
            </a:extLst>
          </p:cNvPr>
          <p:cNvCxnSpPr>
            <a:cxnSpLocks/>
          </p:cNvCxnSpPr>
          <p:nvPr/>
        </p:nvCxnSpPr>
        <p:spPr>
          <a:xfrm>
            <a:off x="4661239" y="3150395"/>
            <a:ext cx="4347465" cy="5572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761856-BDC5-AF40-BCFA-9F568025C80B}"/>
              </a:ext>
            </a:extLst>
          </p:cNvPr>
          <p:cNvCxnSpPr>
            <a:cxnSpLocks/>
          </p:cNvCxnSpPr>
          <p:nvPr/>
        </p:nvCxnSpPr>
        <p:spPr>
          <a:xfrm>
            <a:off x="4207366" y="3449776"/>
            <a:ext cx="1479494" cy="24542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066047"/>
      </p:ext>
    </p:extLst>
  </p:cSld>
  <p:clrMapOvr>
    <a:masterClrMapping/>
  </p:clrMapOvr>
  <mc:AlternateContent xmlns:mc="http://schemas.openxmlformats.org/markup-compatibility/2006" xmlns:p14="http://schemas.microsoft.com/office/powerpoint/2010/main">
    <mc:Choice Requires="p14">
      <p:transition spd="slow" p14:dur="2000" advTm="30603"/>
    </mc:Choice>
    <mc:Fallback xmlns="">
      <p:transition spd="slow" advTm="3060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B047-9E3A-6449-A2BB-DE52DB82CFBA}"/>
              </a:ext>
            </a:extLst>
          </p:cNvPr>
          <p:cNvSpPr>
            <a:spLocks noGrp="1"/>
          </p:cNvSpPr>
          <p:nvPr>
            <p:ph type="title"/>
          </p:nvPr>
        </p:nvSpPr>
        <p:spPr/>
        <p:txBody>
          <a:bodyPr/>
          <a:lstStyle/>
          <a:p>
            <a:pPr algn="l"/>
            <a:endParaRPr lang="en-US" dirty="0"/>
          </a:p>
        </p:txBody>
      </p:sp>
      <p:sp>
        <p:nvSpPr>
          <p:cNvPr id="3" name="Content Placeholder 2">
            <a:extLst>
              <a:ext uri="{FF2B5EF4-FFF2-40B4-BE49-F238E27FC236}">
                <a16:creationId xmlns:a16="http://schemas.microsoft.com/office/drawing/2014/main" id="{35320A73-9204-284F-9B37-EBA532C8A5E9}"/>
              </a:ext>
            </a:extLst>
          </p:cNvPr>
          <p:cNvSpPr>
            <a:spLocks noGrp="1"/>
          </p:cNvSpPr>
          <p:nvPr>
            <p:ph idx="1"/>
          </p:nvPr>
        </p:nvSpPr>
        <p:spPr>
          <a:xfrm>
            <a:off x="1485900" y="5272088"/>
            <a:ext cx="6172200" cy="1176062"/>
          </a:xfrm>
        </p:spPr>
        <p:txBody>
          <a:bodyPr>
            <a:normAutofit lnSpcReduction="10000"/>
          </a:bodyPr>
          <a:lstStyle/>
          <a:p>
            <a:r>
              <a:rPr lang="en-US" dirty="0">
                <a:effectLst>
                  <a:outerShdw blurRad="50800" dist="38100" dir="18900000" algn="bl" rotWithShape="0">
                    <a:prstClr val="black">
                      <a:alpha val="71000"/>
                    </a:prstClr>
                  </a:outerShdw>
                </a:effectLst>
              </a:rPr>
              <a:t>Even at 500 m, tremor likely influenced by scattering effects</a:t>
            </a:r>
          </a:p>
          <a:p>
            <a:r>
              <a:rPr lang="en-US" dirty="0">
                <a:effectLst>
                  <a:outerShdw blurRad="50800" dist="38100" dir="18900000" algn="bl" rotWithShape="0">
                    <a:prstClr val="black">
                      <a:alpha val="71000"/>
                    </a:prstClr>
                  </a:outerShdw>
                </a:effectLst>
              </a:rPr>
              <a:t>Source may be short duration, repetitive</a:t>
            </a:r>
          </a:p>
        </p:txBody>
      </p:sp>
      <p:pic>
        <p:nvPicPr>
          <p:cNvPr id="5" name="Content Placeholder 5">
            <a:extLst>
              <a:ext uri="{FF2B5EF4-FFF2-40B4-BE49-F238E27FC236}">
                <a16:creationId xmlns:a16="http://schemas.microsoft.com/office/drawing/2014/main" id="{A680244E-0987-0942-8601-56735018A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249" y="562481"/>
            <a:ext cx="7283346" cy="4457700"/>
          </a:xfrm>
          <a:prstGeom prst="rect">
            <a:avLst/>
          </a:prstGeom>
        </p:spPr>
      </p:pic>
      <p:sp>
        <p:nvSpPr>
          <p:cNvPr id="6" name="TextBox 5">
            <a:extLst>
              <a:ext uri="{FF2B5EF4-FFF2-40B4-BE49-F238E27FC236}">
                <a16:creationId xmlns:a16="http://schemas.microsoft.com/office/drawing/2014/main" id="{152439CB-273B-5541-B2EB-1BB09030E1C4}"/>
              </a:ext>
            </a:extLst>
          </p:cNvPr>
          <p:cNvSpPr txBox="1"/>
          <p:nvPr/>
        </p:nvSpPr>
        <p:spPr>
          <a:xfrm>
            <a:off x="2739629" y="1177479"/>
            <a:ext cx="3600450" cy="300082"/>
          </a:xfrm>
          <a:prstGeom prst="rect">
            <a:avLst/>
          </a:prstGeom>
          <a:noFill/>
        </p:spPr>
        <p:txBody>
          <a:bodyPr wrap="square" rtlCol="0">
            <a:spAutoFit/>
          </a:bodyPr>
          <a:lstStyle/>
          <a:p>
            <a:r>
              <a:rPr lang="en-US" sz="1350" dirty="0">
                <a:solidFill>
                  <a:schemeClr val="bg1"/>
                </a:solidFill>
              </a:rPr>
              <a:t>Seismic record – tremor</a:t>
            </a:r>
          </a:p>
        </p:txBody>
      </p:sp>
      <p:sp>
        <p:nvSpPr>
          <p:cNvPr id="4" name="Rectangle 3">
            <a:extLst>
              <a:ext uri="{FF2B5EF4-FFF2-40B4-BE49-F238E27FC236}">
                <a16:creationId xmlns:a16="http://schemas.microsoft.com/office/drawing/2014/main" id="{6F0C546C-965D-4245-9C8D-EAC9755CB125}"/>
              </a:ext>
            </a:extLst>
          </p:cNvPr>
          <p:cNvSpPr/>
          <p:nvPr/>
        </p:nvSpPr>
        <p:spPr>
          <a:xfrm>
            <a:off x="967821" y="2584581"/>
            <a:ext cx="6976202" cy="21836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9318983"/>
      </p:ext>
    </p:extLst>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xmlns:p14="http://schemas.microsoft.com/office/powerpoint/2010/main" spd="slow" advTm="559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B047-9E3A-6449-A2BB-DE52DB82CFBA}"/>
              </a:ext>
            </a:extLst>
          </p:cNvPr>
          <p:cNvSpPr>
            <a:spLocks noGrp="1"/>
          </p:cNvSpPr>
          <p:nvPr>
            <p:ph type="title"/>
          </p:nvPr>
        </p:nvSpPr>
        <p:spPr/>
        <p:txBody>
          <a:bodyPr/>
          <a:lstStyle/>
          <a:p>
            <a:pPr algn="l"/>
            <a:endParaRPr lang="en-US" dirty="0"/>
          </a:p>
        </p:txBody>
      </p:sp>
      <p:sp>
        <p:nvSpPr>
          <p:cNvPr id="3" name="Content Placeholder 2">
            <a:extLst>
              <a:ext uri="{FF2B5EF4-FFF2-40B4-BE49-F238E27FC236}">
                <a16:creationId xmlns:a16="http://schemas.microsoft.com/office/drawing/2014/main" id="{35320A73-9204-284F-9B37-EBA532C8A5E9}"/>
              </a:ext>
            </a:extLst>
          </p:cNvPr>
          <p:cNvSpPr>
            <a:spLocks noGrp="1"/>
          </p:cNvSpPr>
          <p:nvPr>
            <p:ph idx="1"/>
          </p:nvPr>
        </p:nvSpPr>
        <p:spPr>
          <a:xfrm>
            <a:off x="919596" y="5024974"/>
            <a:ext cx="6681355" cy="1311093"/>
          </a:xfrm>
        </p:spPr>
        <p:txBody>
          <a:bodyPr>
            <a:normAutofit fontScale="85000" lnSpcReduction="20000"/>
          </a:bodyPr>
          <a:lstStyle/>
          <a:p>
            <a:r>
              <a:rPr lang="en-US" dirty="0">
                <a:effectLst>
                  <a:outerShdw blurRad="50800" dist="38100" dir="18900000" algn="bl" rotWithShape="0">
                    <a:prstClr val="black">
                      <a:alpha val="71000"/>
                    </a:prstClr>
                  </a:outerShdw>
                </a:effectLst>
              </a:rPr>
              <a:t>We don’t always (usually) have sufficient information to model the seismic path effects at frequencies &gt;1 Hz.</a:t>
            </a:r>
          </a:p>
          <a:p>
            <a:r>
              <a:rPr lang="en-US" dirty="0">
                <a:effectLst>
                  <a:outerShdw blurRad="50800" dist="38100" dir="18900000" algn="bl" rotWithShape="0">
                    <a:prstClr val="black">
                      <a:alpha val="71000"/>
                    </a:prstClr>
                  </a:outerShdw>
                </a:effectLst>
              </a:rPr>
              <a:t>The infrasound path is relatively simple* so there is little distortion of the source waveform</a:t>
            </a:r>
          </a:p>
          <a:p>
            <a:pPr marL="0" indent="0" algn="r">
              <a:buNone/>
            </a:pPr>
            <a:r>
              <a:rPr lang="en-US" sz="1425" dirty="0">
                <a:effectLst>
                  <a:outerShdw blurRad="50800" dist="38100" dir="18900000" algn="bl" rotWithShape="0">
                    <a:prstClr val="black">
                      <a:alpha val="71000"/>
                    </a:prstClr>
                  </a:outerShdw>
                </a:effectLst>
              </a:rPr>
              <a:t>							*over short distances</a:t>
            </a:r>
          </a:p>
        </p:txBody>
      </p:sp>
      <p:pic>
        <p:nvPicPr>
          <p:cNvPr id="5" name="Content Placeholder 5">
            <a:extLst>
              <a:ext uri="{FF2B5EF4-FFF2-40B4-BE49-F238E27FC236}">
                <a16:creationId xmlns:a16="http://schemas.microsoft.com/office/drawing/2014/main" id="{A680244E-0987-0942-8601-56735018A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238" y="572871"/>
            <a:ext cx="7259523" cy="4443119"/>
          </a:xfrm>
          <a:prstGeom prst="rect">
            <a:avLst/>
          </a:prstGeom>
        </p:spPr>
      </p:pic>
      <p:sp>
        <p:nvSpPr>
          <p:cNvPr id="6" name="TextBox 5">
            <a:extLst>
              <a:ext uri="{FF2B5EF4-FFF2-40B4-BE49-F238E27FC236}">
                <a16:creationId xmlns:a16="http://schemas.microsoft.com/office/drawing/2014/main" id="{152439CB-273B-5541-B2EB-1BB09030E1C4}"/>
              </a:ext>
            </a:extLst>
          </p:cNvPr>
          <p:cNvSpPr txBox="1"/>
          <p:nvPr/>
        </p:nvSpPr>
        <p:spPr>
          <a:xfrm>
            <a:off x="2671881" y="972008"/>
            <a:ext cx="3600450" cy="300082"/>
          </a:xfrm>
          <a:prstGeom prst="rect">
            <a:avLst/>
          </a:prstGeom>
          <a:noFill/>
        </p:spPr>
        <p:txBody>
          <a:bodyPr wrap="square" rtlCol="0">
            <a:spAutoFit/>
          </a:bodyPr>
          <a:lstStyle/>
          <a:p>
            <a:r>
              <a:rPr lang="en-US" sz="1350" dirty="0">
                <a:solidFill>
                  <a:schemeClr val="bg1"/>
                </a:solidFill>
              </a:rPr>
              <a:t>Seismic record – tremor</a:t>
            </a:r>
          </a:p>
        </p:txBody>
      </p:sp>
      <p:sp>
        <p:nvSpPr>
          <p:cNvPr id="7" name="TextBox 6">
            <a:extLst>
              <a:ext uri="{FF2B5EF4-FFF2-40B4-BE49-F238E27FC236}">
                <a16:creationId xmlns:a16="http://schemas.microsoft.com/office/drawing/2014/main" id="{3C73599A-5091-C542-ADBC-055E040CB668}"/>
              </a:ext>
            </a:extLst>
          </p:cNvPr>
          <p:cNvSpPr txBox="1"/>
          <p:nvPr/>
        </p:nvSpPr>
        <p:spPr>
          <a:xfrm>
            <a:off x="2671881" y="2494349"/>
            <a:ext cx="2911566" cy="300082"/>
          </a:xfrm>
          <a:prstGeom prst="rect">
            <a:avLst/>
          </a:prstGeom>
          <a:noFill/>
        </p:spPr>
        <p:txBody>
          <a:bodyPr wrap="square" rtlCol="0">
            <a:spAutoFit/>
          </a:bodyPr>
          <a:lstStyle/>
          <a:p>
            <a:r>
              <a:rPr lang="en-US" sz="1350" dirty="0">
                <a:solidFill>
                  <a:schemeClr val="bg1"/>
                </a:solidFill>
              </a:rPr>
              <a:t>Infrasound record – individual events</a:t>
            </a:r>
          </a:p>
        </p:txBody>
      </p:sp>
    </p:spTree>
    <p:extLst>
      <p:ext uri="{BB962C8B-B14F-4D97-AF65-F5344CB8AC3E}">
        <p14:creationId xmlns:p14="http://schemas.microsoft.com/office/powerpoint/2010/main" val="1586516862"/>
      </p:ext>
    </p:extLst>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xmlns:p14="http://schemas.microsoft.com/office/powerpoint/2010/main" spd="slow" advTm="559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47645" y="1297329"/>
            <a:ext cx="2619524" cy="454366"/>
          </a:xfrm>
        </p:spPr>
        <p:txBody>
          <a:bodyPr>
            <a:normAutofit/>
          </a:bodyPr>
          <a:lstStyle/>
          <a:p>
            <a:pPr algn="ctr"/>
            <a:r>
              <a:rPr lang="en-US" dirty="0"/>
              <a:t>Infrasound event</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1547646" y="1751695"/>
            <a:ext cx="2635261" cy="1994720"/>
          </a:xfrm>
        </p:spPr>
      </p:pic>
      <p:sp>
        <p:nvSpPr>
          <p:cNvPr id="4" name="Text Placeholder 3"/>
          <p:cNvSpPr>
            <a:spLocks noGrp="1"/>
          </p:cNvSpPr>
          <p:nvPr>
            <p:ph type="body" sz="half" idx="2"/>
          </p:nvPr>
        </p:nvSpPr>
        <p:spPr>
          <a:xfrm>
            <a:off x="1369696" y="5595236"/>
            <a:ext cx="6164226" cy="1077620"/>
          </a:xfrm>
        </p:spPr>
        <p:txBody>
          <a:bodyPr>
            <a:noAutofit/>
          </a:bodyPr>
          <a:lstStyle/>
          <a:p>
            <a:r>
              <a:rPr lang="en-US" sz="1500" dirty="0"/>
              <a:t>Waveform matching reveals thousands of similar small events each day.</a:t>
            </a:r>
          </a:p>
        </p:txBody>
      </p:sp>
      <p:pic>
        <p:nvPicPr>
          <p:cNvPr id="6"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t="3901" r="58845" b="46428"/>
          <a:stretch/>
        </p:blipFill>
        <p:spPr>
          <a:xfrm>
            <a:off x="4451809" y="1596973"/>
            <a:ext cx="3549192" cy="3223020"/>
          </a:xfrm>
          <a:prstGeom prst="rect">
            <a:avLst/>
          </a:prstGeom>
        </p:spPr>
      </p:pic>
      <p:sp>
        <p:nvSpPr>
          <p:cNvPr id="7" name="Title 1">
            <a:extLst>
              <a:ext uri="{FF2B5EF4-FFF2-40B4-BE49-F238E27FC236}">
                <a16:creationId xmlns:a16="http://schemas.microsoft.com/office/drawing/2014/main" id="{524B5D0A-0825-5B43-8E3E-FF27AE36B0E1}"/>
              </a:ext>
            </a:extLst>
          </p:cNvPr>
          <p:cNvSpPr txBox="1">
            <a:spLocks/>
          </p:cNvSpPr>
          <p:nvPr/>
        </p:nvSpPr>
        <p:spPr>
          <a:xfrm>
            <a:off x="4832106" y="1262764"/>
            <a:ext cx="2619524" cy="318791"/>
          </a:xfrm>
          <a:prstGeom prst="rect">
            <a:avLst/>
          </a:prstGeom>
        </p:spPr>
        <p:txBody>
          <a:bodyPr vert="horz" lIns="68580" tIns="34290" rIns="68580" bIns="3429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500" dirty="0"/>
              <a:t>Group of similar events</a:t>
            </a:r>
          </a:p>
        </p:txBody>
      </p:sp>
      <p:pic>
        <p:nvPicPr>
          <p:cNvPr id="3" name="Picture 2">
            <a:extLst>
              <a:ext uri="{FF2B5EF4-FFF2-40B4-BE49-F238E27FC236}">
                <a16:creationId xmlns:a16="http://schemas.microsoft.com/office/drawing/2014/main" id="{E6E3882A-8E37-4D42-BAED-DCFBCB616F61}"/>
              </a:ext>
            </a:extLst>
          </p:cNvPr>
          <p:cNvPicPr>
            <a:picLocks noChangeAspect="1"/>
          </p:cNvPicPr>
          <p:nvPr/>
        </p:nvPicPr>
        <p:blipFill>
          <a:blip r:embed="rId5"/>
          <a:stretch>
            <a:fillRect/>
          </a:stretch>
        </p:blipFill>
        <p:spPr>
          <a:xfrm>
            <a:off x="5520441" y="2069972"/>
            <a:ext cx="1127230" cy="1876620"/>
          </a:xfrm>
          <a:prstGeom prst="rect">
            <a:avLst/>
          </a:prstGeom>
        </p:spPr>
      </p:pic>
      <p:pic>
        <p:nvPicPr>
          <p:cNvPr id="8" name="Picture 7">
            <a:extLst>
              <a:ext uri="{FF2B5EF4-FFF2-40B4-BE49-F238E27FC236}">
                <a16:creationId xmlns:a16="http://schemas.microsoft.com/office/drawing/2014/main" id="{45F2008A-9CDC-A34D-990A-CBE58B481845}"/>
              </a:ext>
            </a:extLst>
          </p:cNvPr>
          <p:cNvPicPr>
            <a:picLocks noChangeAspect="1"/>
          </p:cNvPicPr>
          <p:nvPr/>
        </p:nvPicPr>
        <p:blipFill>
          <a:blip r:embed="rId6"/>
          <a:stretch>
            <a:fillRect/>
          </a:stretch>
        </p:blipFill>
        <p:spPr>
          <a:xfrm>
            <a:off x="5520441" y="2062902"/>
            <a:ext cx="1127230" cy="1892039"/>
          </a:xfrm>
          <a:prstGeom prst="rect">
            <a:avLst/>
          </a:prstGeom>
        </p:spPr>
      </p:pic>
    </p:spTree>
    <p:extLst>
      <p:ext uri="{BB962C8B-B14F-4D97-AF65-F5344CB8AC3E}">
        <p14:creationId xmlns:p14="http://schemas.microsoft.com/office/powerpoint/2010/main" val="766136417"/>
      </p:ext>
    </p:extLst>
  </p:cSld>
  <p:clrMapOvr>
    <a:masterClrMapping/>
  </p:clrMapOvr>
  <mc:AlternateContent xmlns:mc="http://schemas.openxmlformats.org/markup-compatibility/2006">
    <mc:Choice xmlns:p14="http://schemas.microsoft.com/office/powerpoint/2010/main" Requires="p14">
      <p:transition spd="slow" p14:dur="2000" advTm="82212"/>
    </mc:Choice>
    <mc:Fallback>
      <p:transition spd="slow" advTm="822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45" y="1297329"/>
            <a:ext cx="2619524" cy="454366"/>
          </a:xfrm>
        </p:spPr>
        <p:txBody>
          <a:bodyPr>
            <a:normAutofit fontScale="90000"/>
          </a:bodyPr>
          <a:lstStyle/>
          <a:p>
            <a:pPr algn="ctr"/>
            <a:r>
              <a:rPr lang="en-US" dirty="0"/>
              <a:t>Infrasound record of a bubble burst</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1547646" y="1751695"/>
            <a:ext cx="2635261" cy="1994720"/>
          </a:xfrm>
        </p:spPr>
      </p:pic>
      <p:pic>
        <p:nvPicPr>
          <p:cNvPr id="6"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t="3901" r="58845" b="46428"/>
          <a:stretch/>
        </p:blipFill>
        <p:spPr>
          <a:xfrm>
            <a:off x="4451809" y="1596973"/>
            <a:ext cx="3549192" cy="3223020"/>
          </a:xfrm>
          <a:prstGeom prst="rect">
            <a:avLst/>
          </a:prstGeom>
        </p:spPr>
      </p:pic>
      <p:sp>
        <p:nvSpPr>
          <p:cNvPr id="7" name="Title 1">
            <a:extLst>
              <a:ext uri="{FF2B5EF4-FFF2-40B4-BE49-F238E27FC236}">
                <a16:creationId xmlns:a16="http://schemas.microsoft.com/office/drawing/2014/main" id="{524B5D0A-0825-5B43-8E3E-FF27AE36B0E1}"/>
              </a:ext>
            </a:extLst>
          </p:cNvPr>
          <p:cNvSpPr txBox="1">
            <a:spLocks/>
          </p:cNvSpPr>
          <p:nvPr/>
        </p:nvSpPr>
        <p:spPr>
          <a:xfrm>
            <a:off x="4832106" y="1262764"/>
            <a:ext cx="2619524" cy="318791"/>
          </a:xfrm>
          <a:prstGeom prst="rect">
            <a:avLst/>
          </a:prstGeom>
        </p:spPr>
        <p:txBody>
          <a:bodyPr vert="horz" lIns="68580" tIns="34290" rIns="68580" bIns="3429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500" dirty="0"/>
              <a:t>Group of similar events</a:t>
            </a:r>
          </a:p>
        </p:txBody>
      </p:sp>
      <p:sp>
        <p:nvSpPr>
          <p:cNvPr id="10" name="Text Placeholder 9">
            <a:extLst>
              <a:ext uri="{FF2B5EF4-FFF2-40B4-BE49-F238E27FC236}">
                <a16:creationId xmlns:a16="http://schemas.microsoft.com/office/drawing/2014/main" id="{6C5361F9-0E71-3840-8ED5-D93975C3EAFC}"/>
              </a:ext>
            </a:extLst>
          </p:cNvPr>
          <p:cNvSpPr>
            <a:spLocks noGrp="1"/>
          </p:cNvSpPr>
          <p:nvPr>
            <p:ph type="body" sz="half" idx="2"/>
          </p:nvPr>
        </p:nvSpPr>
        <p:spPr/>
        <p:txBody>
          <a:bodyPr/>
          <a:lstStyle/>
          <a:p>
            <a:endParaRPr lang="en-US"/>
          </a:p>
        </p:txBody>
      </p:sp>
      <p:pic>
        <p:nvPicPr>
          <p:cNvPr id="11" name="Picture Placeholder 4">
            <a:extLst>
              <a:ext uri="{FF2B5EF4-FFF2-40B4-BE49-F238E27FC236}">
                <a16:creationId xmlns:a16="http://schemas.microsoft.com/office/drawing/2014/main" id="{4E847C95-3B07-8847-8E47-CB9B925E11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1" y="3943350"/>
            <a:ext cx="3635468" cy="1986642"/>
          </a:xfrm>
          <a:prstGeom prst="rect">
            <a:avLst/>
          </a:prstGeom>
        </p:spPr>
      </p:pic>
      <p:sp>
        <p:nvSpPr>
          <p:cNvPr id="12" name="TextBox 11">
            <a:extLst>
              <a:ext uri="{FF2B5EF4-FFF2-40B4-BE49-F238E27FC236}">
                <a16:creationId xmlns:a16="http://schemas.microsoft.com/office/drawing/2014/main" id="{17CF4E97-02D5-DC4E-8742-7F9E1B5C5FE7}"/>
              </a:ext>
            </a:extLst>
          </p:cNvPr>
          <p:cNvSpPr txBox="1"/>
          <p:nvPr/>
        </p:nvSpPr>
        <p:spPr>
          <a:xfrm>
            <a:off x="4778468" y="5470247"/>
            <a:ext cx="2840444" cy="715581"/>
          </a:xfrm>
          <a:prstGeom prst="rect">
            <a:avLst/>
          </a:prstGeom>
          <a:noFill/>
        </p:spPr>
        <p:txBody>
          <a:bodyPr wrap="square" rtlCol="0">
            <a:spAutoFit/>
          </a:bodyPr>
          <a:lstStyle/>
          <a:p>
            <a:r>
              <a:rPr lang="en-US" sz="1350" dirty="0"/>
              <a:t>Tradeoff curve used to examine similarity threshold</a:t>
            </a:r>
          </a:p>
          <a:p>
            <a:endParaRPr lang="en-US" sz="1350" dirty="0"/>
          </a:p>
        </p:txBody>
      </p:sp>
    </p:spTree>
    <p:extLst>
      <p:ext uri="{BB962C8B-B14F-4D97-AF65-F5344CB8AC3E}">
        <p14:creationId xmlns:p14="http://schemas.microsoft.com/office/powerpoint/2010/main" val="189019701"/>
      </p:ext>
    </p:extLst>
  </p:cSld>
  <p:clrMapOvr>
    <a:masterClrMapping/>
  </p:clrMapOvr>
  <mc:AlternateContent xmlns:mc="http://schemas.openxmlformats.org/markup-compatibility/2006" xmlns:p14="http://schemas.microsoft.com/office/powerpoint/2010/main">
    <mc:Choice Requires="p14">
      <p:transition spd="slow" p14:dur="2000" advTm="82212"/>
    </mc:Choice>
    <mc:Fallback xmlns="">
      <p:transition xmlns:p14="http://schemas.microsoft.com/office/powerpoint/2010/main" spd="slow" advTm="8221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30622" y="1657831"/>
            <a:ext cx="5267411" cy="4114319"/>
          </a:xfrm>
        </p:spPr>
      </p:pic>
      <p:sp>
        <p:nvSpPr>
          <p:cNvPr id="4" name="TextBox 3">
            <a:extLst>
              <a:ext uri="{FF2B5EF4-FFF2-40B4-BE49-F238E27FC236}">
                <a16:creationId xmlns:a16="http://schemas.microsoft.com/office/drawing/2014/main" id="{FED65845-40F6-7240-AD93-D407823A3A1C}"/>
              </a:ext>
            </a:extLst>
          </p:cNvPr>
          <p:cNvSpPr txBox="1"/>
          <p:nvPr/>
        </p:nvSpPr>
        <p:spPr>
          <a:xfrm>
            <a:off x="1629380" y="1836965"/>
            <a:ext cx="2183578" cy="1546577"/>
          </a:xfrm>
          <a:prstGeom prst="rect">
            <a:avLst/>
          </a:prstGeom>
          <a:noFill/>
        </p:spPr>
        <p:txBody>
          <a:bodyPr wrap="square" rtlCol="0">
            <a:spAutoFit/>
          </a:bodyPr>
          <a:lstStyle/>
          <a:p>
            <a:r>
              <a:rPr lang="en-US" sz="1350" dirty="0"/>
              <a:t>Individual events are clear in the infrasound and can be detected using a template correlation/matched filter approach.</a:t>
            </a:r>
          </a:p>
          <a:p>
            <a:endParaRPr lang="en-US" sz="1350" dirty="0"/>
          </a:p>
        </p:txBody>
      </p:sp>
      <p:sp>
        <p:nvSpPr>
          <p:cNvPr id="5" name="Title 4">
            <a:extLst>
              <a:ext uri="{FF2B5EF4-FFF2-40B4-BE49-F238E27FC236}">
                <a16:creationId xmlns:a16="http://schemas.microsoft.com/office/drawing/2014/main" id="{CC3D2328-5A37-8C4D-B2DF-92AAFED28F70}"/>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B091B66C-67B1-EF45-A986-76A722CB7746}"/>
              </a:ext>
            </a:extLst>
          </p:cNvPr>
          <p:cNvSpPr txBox="1">
            <a:spLocks/>
          </p:cNvSpPr>
          <p:nvPr/>
        </p:nvSpPr>
        <p:spPr>
          <a:xfrm>
            <a:off x="1194943" y="931693"/>
            <a:ext cx="2550240" cy="379790"/>
          </a:xfrm>
          <a:prstGeom prst="rect">
            <a:avLst/>
          </a:prstGeom>
        </p:spPr>
        <p:txBody>
          <a:bodyPr vert="horz" lIns="68580" tIns="34290" rIns="68580" bIns="3429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r"/>
            <a:r>
              <a:rPr lang="en-US" sz="1500"/>
              <a:t>Infrasound beam</a:t>
            </a:r>
            <a:endParaRPr lang="en-US" sz="1500" dirty="0"/>
          </a:p>
        </p:txBody>
      </p:sp>
    </p:spTree>
    <p:extLst>
      <p:ext uri="{BB962C8B-B14F-4D97-AF65-F5344CB8AC3E}">
        <p14:creationId xmlns:p14="http://schemas.microsoft.com/office/powerpoint/2010/main" val="3450310068"/>
      </p:ext>
    </p:extLst>
  </p:cSld>
  <p:clrMapOvr>
    <a:masterClrMapping/>
  </p:clrMapOvr>
  <mc:AlternateContent xmlns:mc="http://schemas.openxmlformats.org/markup-compatibility/2006" xmlns:p14="http://schemas.microsoft.com/office/powerpoint/2010/main">
    <mc:Choice Requires="p14">
      <p:transition spd="slow" p14:dur="2000" advTm="3564"/>
    </mc:Choice>
    <mc:Fallback xmlns="">
      <p:transition xmlns:p14="http://schemas.microsoft.com/office/powerpoint/2010/main" spd="slow" advTm="356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2957" y="1657831"/>
            <a:ext cx="5315580" cy="4114319"/>
          </a:xfrm>
        </p:spPr>
      </p:pic>
      <p:sp>
        <p:nvSpPr>
          <p:cNvPr id="2" name="Title 1"/>
          <p:cNvSpPr>
            <a:spLocks noGrp="1"/>
          </p:cNvSpPr>
          <p:nvPr>
            <p:ph type="title"/>
          </p:nvPr>
        </p:nvSpPr>
        <p:spPr>
          <a:xfrm>
            <a:off x="1194943" y="931693"/>
            <a:ext cx="2550240" cy="379790"/>
          </a:xfrm>
        </p:spPr>
        <p:txBody>
          <a:bodyPr>
            <a:normAutofit/>
          </a:bodyPr>
          <a:lstStyle/>
          <a:p>
            <a:pPr algn="r"/>
            <a:r>
              <a:rPr lang="en-US" dirty="0"/>
              <a:t>Infrasound beam</a:t>
            </a:r>
          </a:p>
        </p:txBody>
      </p:sp>
      <p:sp>
        <p:nvSpPr>
          <p:cNvPr id="3" name="TextBox 2">
            <a:extLst>
              <a:ext uri="{FF2B5EF4-FFF2-40B4-BE49-F238E27FC236}">
                <a16:creationId xmlns:a16="http://schemas.microsoft.com/office/drawing/2014/main" id="{1D73BFEA-2036-9048-B706-AC49ECE6E9DC}"/>
              </a:ext>
            </a:extLst>
          </p:cNvPr>
          <p:cNvSpPr txBox="1"/>
          <p:nvPr/>
        </p:nvSpPr>
        <p:spPr>
          <a:xfrm>
            <a:off x="1629380" y="1836964"/>
            <a:ext cx="2183578" cy="2377574"/>
          </a:xfrm>
          <a:prstGeom prst="rect">
            <a:avLst/>
          </a:prstGeom>
          <a:noFill/>
        </p:spPr>
        <p:txBody>
          <a:bodyPr wrap="square" rtlCol="0">
            <a:spAutoFit/>
          </a:bodyPr>
          <a:lstStyle/>
          <a:p>
            <a:r>
              <a:rPr lang="en-US" sz="1350" dirty="0"/>
              <a:t>Individual events are clear in the infrasound and can be detected using a template correlation/matched filter approach.</a:t>
            </a:r>
          </a:p>
          <a:p>
            <a:endParaRPr lang="en-US" sz="1350" dirty="0"/>
          </a:p>
          <a:p>
            <a:r>
              <a:rPr lang="en-US" sz="1350" dirty="0"/>
              <a:t>The times for each of the events are used to identify the seismic events in the noise.</a:t>
            </a:r>
          </a:p>
        </p:txBody>
      </p:sp>
    </p:spTree>
    <p:extLst>
      <p:ext uri="{BB962C8B-B14F-4D97-AF65-F5344CB8AC3E}">
        <p14:creationId xmlns:p14="http://schemas.microsoft.com/office/powerpoint/2010/main" val="2024907746"/>
      </p:ext>
    </p:extLst>
  </p:cSld>
  <p:clrMapOvr>
    <a:masterClrMapping/>
  </p:clrMapOvr>
  <mc:AlternateContent xmlns:mc="http://schemas.openxmlformats.org/markup-compatibility/2006" xmlns:p14="http://schemas.microsoft.com/office/powerpoint/2010/main">
    <mc:Choice Requires="p14">
      <p:transition spd="slow" p14:dur="2000" advTm="24955"/>
    </mc:Choice>
    <mc:Fallback xmlns="">
      <p:transition xmlns:p14="http://schemas.microsoft.com/office/powerpoint/2010/main" spd="slow" advTm="249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B047-9E3A-6449-A2BB-DE52DB82CFBA}"/>
              </a:ext>
            </a:extLst>
          </p:cNvPr>
          <p:cNvSpPr>
            <a:spLocks noGrp="1"/>
          </p:cNvSpPr>
          <p:nvPr>
            <p:ph type="title"/>
          </p:nvPr>
        </p:nvSpPr>
        <p:spPr/>
        <p:txBody>
          <a:bodyPr>
            <a:normAutofit/>
          </a:bodyPr>
          <a:lstStyle/>
          <a:p>
            <a:pPr algn="l"/>
            <a:r>
              <a:rPr lang="en-US" dirty="0"/>
              <a:t>Volcano seismicity at open systems</a:t>
            </a:r>
          </a:p>
        </p:txBody>
      </p:sp>
      <p:sp>
        <p:nvSpPr>
          <p:cNvPr id="3" name="Content Placeholder 2">
            <a:extLst>
              <a:ext uri="{FF2B5EF4-FFF2-40B4-BE49-F238E27FC236}">
                <a16:creationId xmlns:a16="http://schemas.microsoft.com/office/drawing/2014/main" id="{35320A73-9204-284F-9B37-EBA532C8A5E9}"/>
              </a:ext>
            </a:extLst>
          </p:cNvPr>
          <p:cNvSpPr>
            <a:spLocks noGrp="1"/>
          </p:cNvSpPr>
          <p:nvPr>
            <p:ph idx="1"/>
          </p:nvPr>
        </p:nvSpPr>
        <p:spPr>
          <a:xfrm>
            <a:off x="893618" y="1920480"/>
            <a:ext cx="6889173" cy="3600449"/>
          </a:xfrm>
        </p:spPr>
        <p:txBody>
          <a:bodyPr>
            <a:normAutofit fontScale="92500" lnSpcReduction="10000"/>
          </a:bodyPr>
          <a:lstStyle/>
          <a:p>
            <a:r>
              <a:rPr lang="en-US" dirty="0">
                <a:effectLst>
                  <a:outerShdw blurRad="50800" dist="38100" dir="18900000" algn="bl" rotWithShape="0">
                    <a:prstClr val="black">
                      <a:alpha val="71000"/>
                    </a:prstClr>
                  </a:outerShdw>
                </a:effectLst>
              </a:rPr>
              <a:t>Rich variety of signals related to stress perturbations, fluid motion in the conduit, and, mass exchange at the surface  </a:t>
            </a:r>
          </a:p>
          <a:p>
            <a:r>
              <a:rPr lang="en-US" dirty="0">
                <a:effectLst>
                  <a:outerShdw blurRad="50800" dist="38100" dir="18900000" algn="bl" rotWithShape="0">
                    <a:prstClr val="black">
                      <a:alpha val="71000"/>
                    </a:prstClr>
                  </a:outerShdw>
                </a:effectLst>
              </a:rPr>
              <a:t>Seismicity is widely used to monitor, but often difficult to interpret</a:t>
            </a:r>
          </a:p>
          <a:p>
            <a:r>
              <a:rPr lang="en-US" dirty="0">
                <a:effectLst>
                  <a:outerShdw blurRad="50800" dist="38100" dir="18900000" algn="bl" rotWithShape="0">
                    <a:prstClr val="black">
                      <a:alpha val="71000"/>
                    </a:prstClr>
                  </a:outerShdw>
                </a:effectLst>
              </a:rPr>
              <a:t>In many cases seismic signals are related to shallow degassing</a:t>
            </a:r>
          </a:p>
          <a:p>
            <a:r>
              <a:rPr lang="en-US" dirty="0">
                <a:effectLst>
                  <a:outerShdw blurRad="50800" dist="38100" dir="18900000" algn="bl" rotWithShape="0">
                    <a:prstClr val="black">
                      <a:alpha val="71000"/>
                    </a:prstClr>
                  </a:outerShdw>
                </a:effectLst>
              </a:rPr>
              <a:t>We can integrate data from ground-based gas measurements with seismic and infrasound to better constrain the source process</a:t>
            </a:r>
          </a:p>
        </p:txBody>
      </p:sp>
      <p:pic>
        <p:nvPicPr>
          <p:cNvPr id="5" name="Picture 4">
            <a:extLst>
              <a:ext uri="{FF2B5EF4-FFF2-40B4-BE49-F238E27FC236}">
                <a16:creationId xmlns:a16="http://schemas.microsoft.com/office/drawing/2014/main" id="{DF142BB2-BA99-F64D-8811-93D02F90C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75" y="5440361"/>
            <a:ext cx="9460149" cy="1143000"/>
          </a:xfrm>
          <a:prstGeom prst="rect">
            <a:avLst/>
          </a:prstGeom>
        </p:spPr>
      </p:pic>
    </p:spTree>
    <p:extLst>
      <p:ext uri="{BB962C8B-B14F-4D97-AF65-F5344CB8AC3E}">
        <p14:creationId xmlns:p14="http://schemas.microsoft.com/office/powerpoint/2010/main" val="3447309493"/>
      </p:ext>
    </p:extLst>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spd="slow" advTm="559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904060" y="4761612"/>
            <a:ext cx="5393032" cy="877951"/>
          </a:xfrm>
        </p:spPr>
        <p:txBody>
          <a:bodyPr>
            <a:normAutofit/>
          </a:bodyPr>
          <a:lstStyle/>
          <a:p>
            <a:r>
              <a:rPr lang="en-US" dirty="0"/>
              <a:t>357,626 events identified through the template matching with about 2% having S/N &lt;1. Most hours have well over 1000 events, but there are some periods where as few as 500 were identified.</a:t>
            </a:r>
          </a:p>
          <a:p>
            <a:endParaRPr lang="en-US" dirty="0"/>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1904059" y="1649046"/>
            <a:ext cx="5560659" cy="2938831"/>
          </a:xfrm>
        </p:spPr>
      </p:pic>
      <p:sp>
        <p:nvSpPr>
          <p:cNvPr id="2" name="Title 1">
            <a:extLst>
              <a:ext uri="{FF2B5EF4-FFF2-40B4-BE49-F238E27FC236}">
                <a16:creationId xmlns:a16="http://schemas.microsoft.com/office/drawing/2014/main" id="{380858FA-4039-9344-A5B2-58BEA553738E}"/>
              </a:ext>
            </a:extLst>
          </p:cNvPr>
          <p:cNvSpPr>
            <a:spLocks noGrp="1"/>
          </p:cNvSpPr>
          <p:nvPr>
            <p:ph type="title"/>
          </p:nvPr>
        </p:nvSpPr>
        <p:spPr>
          <a:xfrm>
            <a:off x="1408224" y="977903"/>
            <a:ext cx="6056494" cy="539749"/>
          </a:xfrm>
        </p:spPr>
        <p:txBody>
          <a:bodyPr>
            <a:normAutofit/>
          </a:bodyPr>
          <a:lstStyle/>
          <a:p>
            <a:pPr algn="ctr"/>
            <a:r>
              <a:rPr lang="en-US" sz="1800" dirty="0"/>
              <a:t>Infrasound detections average ~1200 per hour</a:t>
            </a:r>
          </a:p>
        </p:txBody>
      </p:sp>
    </p:spTree>
    <p:extLst>
      <p:ext uri="{BB962C8B-B14F-4D97-AF65-F5344CB8AC3E}">
        <p14:creationId xmlns:p14="http://schemas.microsoft.com/office/powerpoint/2010/main" val="2720283876"/>
      </p:ext>
    </p:extLst>
  </p:cSld>
  <p:clrMapOvr>
    <a:masterClrMapping/>
  </p:clrMapOvr>
  <mc:AlternateContent xmlns:mc="http://schemas.openxmlformats.org/markup-compatibility/2006" xmlns:p14="http://schemas.microsoft.com/office/powerpoint/2010/main">
    <mc:Choice Requires="p14">
      <p:transition spd="slow" p14:dur="2000" advTm="884"/>
    </mc:Choice>
    <mc:Fallback xmlns="">
      <p:transition spd="slow" advTm="88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48531"/>
          <a:stretch/>
        </p:blipFill>
        <p:spPr>
          <a:xfrm>
            <a:off x="4679157" y="879981"/>
            <a:ext cx="3307040" cy="4834364"/>
          </a:xfrm>
        </p:spPr>
      </p:pic>
      <p:sp>
        <p:nvSpPr>
          <p:cNvPr id="4" name="Text Placeholder 3"/>
          <p:cNvSpPr>
            <a:spLocks noGrp="1"/>
          </p:cNvSpPr>
          <p:nvPr>
            <p:ph type="body" sz="half" idx="2"/>
          </p:nvPr>
        </p:nvSpPr>
        <p:spPr>
          <a:xfrm>
            <a:off x="1226984" y="3643435"/>
            <a:ext cx="3373592" cy="2070910"/>
          </a:xfrm>
        </p:spPr>
        <p:txBody>
          <a:bodyPr>
            <a:normAutofit/>
          </a:bodyPr>
          <a:lstStyle/>
          <a:p>
            <a:r>
              <a:rPr lang="en-US" sz="1350" dirty="0"/>
              <a:t>Seismic events extracted using the infrasound times were stacked to compute a representative signal at each station.</a:t>
            </a:r>
          </a:p>
          <a:p>
            <a:r>
              <a:rPr lang="en-US" sz="1350" dirty="0"/>
              <a:t>Seismic data were correlated and shifted to correct for variable time delays between infrasound and seismic arrivals.</a:t>
            </a:r>
          </a:p>
          <a:p>
            <a:r>
              <a:rPr lang="en-US" sz="1350" dirty="0"/>
              <a:t>The seismic data are clearly more complex than the infrasound</a:t>
            </a:r>
          </a:p>
          <a:p>
            <a:endParaRPr lang="en-US" sz="1350" dirty="0"/>
          </a:p>
        </p:txBody>
      </p:sp>
      <p:pic>
        <p:nvPicPr>
          <p:cNvPr id="7" name="Picture Placeholder 4">
            <a:extLst>
              <a:ext uri="{FF2B5EF4-FFF2-40B4-BE49-F238E27FC236}">
                <a16:creationId xmlns:a16="http://schemas.microsoft.com/office/drawing/2014/main" id="{E976D2BF-D391-C24F-BE98-CC264C81A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5" r="50364" b="47273"/>
          <a:stretch/>
        </p:blipFill>
        <p:spPr>
          <a:xfrm>
            <a:off x="1646635" y="879981"/>
            <a:ext cx="3118247" cy="2549019"/>
          </a:xfrm>
          <a:prstGeom prst="rect">
            <a:avLst/>
          </a:prstGeom>
        </p:spPr>
      </p:pic>
      <p:sp>
        <p:nvSpPr>
          <p:cNvPr id="8" name="TextBox 7">
            <a:extLst>
              <a:ext uri="{FF2B5EF4-FFF2-40B4-BE49-F238E27FC236}">
                <a16:creationId xmlns:a16="http://schemas.microsoft.com/office/drawing/2014/main" id="{2FF522DB-9DCD-B74C-A537-30456D54603D}"/>
              </a:ext>
            </a:extLst>
          </p:cNvPr>
          <p:cNvSpPr txBox="1"/>
          <p:nvPr/>
        </p:nvSpPr>
        <p:spPr>
          <a:xfrm>
            <a:off x="5370757" y="5723751"/>
            <a:ext cx="2557508" cy="300082"/>
          </a:xfrm>
          <a:prstGeom prst="rect">
            <a:avLst/>
          </a:prstGeom>
          <a:noFill/>
        </p:spPr>
        <p:txBody>
          <a:bodyPr wrap="square" rtlCol="0">
            <a:spAutoFit/>
          </a:bodyPr>
          <a:lstStyle/>
          <a:p>
            <a:pPr algn="r"/>
            <a:r>
              <a:rPr lang="en-US" sz="1350" dirty="0"/>
              <a:t>Lanza &amp; Waite, 2018</a:t>
            </a:r>
          </a:p>
        </p:txBody>
      </p:sp>
      <p:sp>
        <p:nvSpPr>
          <p:cNvPr id="2" name="Title 1">
            <a:extLst>
              <a:ext uri="{FF2B5EF4-FFF2-40B4-BE49-F238E27FC236}">
                <a16:creationId xmlns:a16="http://schemas.microsoft.com/office/drawing/2014/main" id="{657BF871-B553-CA4D-9A56-87230D76FBF2}"/>
              </a:ext>
            </a:extLst>
          </p:cNvPr>
          <p:cNvSpPr>
            <a:spLocks noGrp="1"/>
          </p:cNvSpPr>
          <p:nvPr>
            <p:ph type="title"/>
          </p:nvPr>
        </p:nvSpPr>
        <p:spPr>
          <a:xfrm>
            <a:off x="2534709" y="718602"/>
            <a:ext cx="4114800" cy="425054"/>
          </a:xfrm>
        </p:spPr>
        <p:txBody>
          <a:bodyPr>
            <a:normAutofit fontScale="90000"/>
          </a:bodyPr>
          <a:lstStyle/>
          <a:p>
            <a:r>
              <a:rPr lang="en-US" dirty="0">
                <a:solidFill>
                  <a:schemeClr val="bg1"/>
                </a:solidFill>
              </a:rPr>
              <a:t>Infrasound detections used to find</a:t>
            </a:r>
            <a:r>
              <a:rPr lang="en-US" baseline="0" dirty="0">
                <a:solidFill>
                  <a:schemeClr val="bg1"/>
                </a:solidFill>
              </a:rPr>
              <a:t> seismic events</a:t>
            </a:r>
            <a:endParaRPr lang="en-US" dirty="0">
              <a:solidFill>
                <a:schemeClr val="bg1"/>
              </a:solidFill>
            </a:endParaRPr>
          </a:p>
        </p:txBody>
      </p:sp>
    </p:spTree>
    <p:extLst>
      <p:ext uri="{BB962C8B-B14F-4D97-AF65-F5344CB8AC3E}">
        <p14:creationId xmlns:p14="http://schemas.microsoft.com/office/powerpoint/2010/main" val="2346852532"/>
      </p:ext>
    </p:extLst>
  </p:cSld>
  <p:clrMapOvr>
    <a:masterClrMapping/>
  </p:clrMapOvr>
  <mc:AlternateContent xmlns:mc="http://schemas.openxmlformats.org/markup-compatibility/2006" xmlns:p14="http://schemas.microsoft.com/office/powerpoint/2010/main">
    <mc:Choice Requires="p14">
      <p:transition spd="slow" p14:dur="2000" advTm="48388"/>
    </mc:Choice>
    <mc:Fallback xmlns="">
      <p:transition xmlns:p14="http://schemas.microsoft.com/office/powerpoint/2010/main" spd="slow" advTm="4838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48531"/>
          <a:stretch/>
        </p:blipFill>
        <p:spPr>
          <a:xfrm>
            <a:off x="4679157" y="879981"/>
            <a:ext cx="3307040" cy="4834364"/>
          </a:xfrm>
        </p:spPr>
      </p:pic>
      <p:sp>
        <p:nvSpPr>
          <p:cNvPr id="4" name="Text Placeholder 3"/>
          <p:cNvSpPr>
            <a:spLocks noGrp="1"/>
          </p:cNvSpPr>
          <p:nvPr>
            <p:ph type="body" sz="half" idx="2"/>
          </p:nvPr>
        </p:nvSpPr>
        <p:spPr>
          <a:xfrm>
            <a:off x="1226984" y="3643435"/>
            <a:ext cx="3373592" cy="2070910"/>
          </a:xfrm>
        </p:spPr>
        <p:txBody>
          <a:bodyPr>
            <a:normAutofit/>
          </a:bodyPr>
          <a:lstStyle/>
          <a:p>
            <a:r>
              <a:rPr lang="en-US" sz="1350" dirty="0"/>
              <a:t>The seismic data have a long coda that is replicated on all events to at least 10 seconds</a:t>
            </a:r>
          </a:p>
          <a:p>
            <a:r>
              <a:rPr lang="en-US" sz="1350" dirty="0"/>
              <a:t>Small variations late in the coda suggest slight variations in </a:t>
            </a:r>
            <a:r>
              <a:rPr lang="en-US" sz="1350"/>
              <a:t>source location</a:t>
            </a:r>
            <a:endParaRPr lang="en-US" sz="1350" dirty="0"/>
          </a:p>
          <a:p>
            <a:endParaRPr lang="en-US" sz="1350" dirty="0"/>
          </a:p>
        </p:txBody>
      </p:sp>
      <p:pic>
        <p:nvPicPr>
          <p:cNvPr id="7" name="Picture Placeholder 4">
            <a:extLst>
              <a:ext uri="{FF2B5EF4-FFF2-40B4-BE49-F238E27FC236}">
                <a16:creationId xmlns:a16="http://schemas.microsoft.com/office/drawing/2014/main" id="{E976D2BF-D391-C24F-BE98-CC264C81A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5" r="50364" b="47273"/>
          <a:stretch/>
        </p:blipFill>
        <p:spPr>
          <a:xfrm>
            <a:off x="1646635" y="879981"/>
            <a:ext cx="3118247" cy="2549019"/>
          </a:xfrm>
          <a:prstGeom prst="rect">
            <a:avLst/>
          </a:prstGeom>
        </p:spPr>
      </p:pic>
      <p:sp>
        <p:nvSpPr>
          <p:cNvPr id="8" name="TextBox 7">
            <a:extLst>
              <a:ext uri="{FF2B5EF4-FFF2-40B4-BE49-F238E27FC236}">
                <a16:creationId xmlns:a16="http://schemas.microsoft.com/office/drawing/2014/main" id="{2FF522DB-9DCD-B74C-A537-30456D54603D}"/>
              </a:ext>
            </a:extLst>
          </p:cNvPr>
          <p:cNvSpPr txBox="1"/>
          <p:nvPr/>
        </p:nvSpPr>
        <p:spPr>
          <a:xfrm>
            <a:off x="5370757" y="5723751"/>
            <a:ext cx="2557508" cy="300082"/>
          </a:xfrm>
          <a:prstGeom prst="rect">
            <a:avLst/>
          </a:prstGeom>
          <a:noFill/>
        </p:spPr>
        <p:txBody>
          <a:bodyPr wrap="square" rtlCol="0">
            <a:spAutoFit/>
          </a:bodyPr>
          <a:lstStyle/>
          <a:p>
            <a:pPr algn="r"/>
            <a:r>
              <a:rPr lang="en-US" sz="1350" dirty="0"/>
              <a:t>Lanza &amp; Waite, 2018</a:t>
            </a:r>
          </a:p>
        </p:txBody>
      </p:sp>
      <p:sp>
        <p:nvSpPr>
          <p:cNvPr id="2" name="Oval 1">
            <a:extLst>
              <a:ext uri="{FF2B5EF4-FFF2-40B4-BE49-F238E27FC236}">
                <a16:creationId xmlns:a16="http://schemas.microsoft.com/office/drawing/2014/main" id="{55637666-1D76-0649-8897-87D5D9FCA986}"/>
              </a:ext>
            </a:extLst>
          </p:cNvPr>
          <p:cNvSpPr/>
          <p:nvPr/>
        </p:nvSpPr>
        <p:spPr>
          <a:xfrm>
            <a:off x="6479383" y="1039416"/>
            <a:ext cx="1017983" cy="23038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39665CE3-71D0-BC41-B1F2-9C4F8C9E89EE}"/>
              </a:ext>
            </a:extLst>
          </p:cNvPr>
          <p:cNvSpPr/>
          <p:nvPr/>
        </p:nvSpPr>
        <p:spPr>
          <a:xfrm>
            <a:off x="6511528" y="4339828"/>
            <a:ext cx="1017983" cy="653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3FC16BA7-EC45-8C4D-B748-218AEC7FF601}"/>
              </a:ext>
            </a:extLst>
          </p:cNvPr>
          <p:cNvSpPr>
            <a:spLocks noGrp="1"/>
          </p:cNvSpPr>
          <p:nvPr>
            <p:ph type="title"/>
          </p:nvPr>
        </p:nvSpPr>
        <p:spPr>
          <a:xfrm>
            <a:off x="2534709" y="718602"/>
            <a:ext cx="4114800" cy="425054"/>
          </a:xfrm>
        </p:spPr>
        <p:txBody>
          <a:bodyPr>
            <a:normAutofit fontScale="90000"/>
          </a:bodyPr>
          <a:lstStyle/>
          <a:p>
            <a:r>
              <a:rPr lang="en-US" dirty="0">
                <a:solidFill>
                  <a:schemeClr val="bg1"/>
                </a:solidFill>
              </a:rPr>
              <a:t>Infrasound detections used to find</a:t>
            </a:r>
            <a:r>
              <a:rPr lang="en-US" baseline="0" dirty="0">
                <a:solidFill>
                  <a:schemeClr val="bg1"/>
                </a:solidFill>
              </a:rPr>
              <a:t> seismic events</a:t>
            </a:r>
            <a:endParaRPr lang="en-US" dirty="0">
              <a:solidFill>
                <a:schemeClr val="bg1"/>
              </a:solidFill>
            </a:endParaRPr>
          </a:p>
        </p:txBody>
      </p:sp>
    </p:spTree>
    <p:extLst>
      <p:ext uri="{BB962C8B-B14F-4D97-AF65-F5344CB8AC3E}">
        <p14:creationId xmlns:p14="http://schemas.microsoft.com/office/powerpoint/2010/main" val="2277321658"/>
      </p:ext>
    </p:extLst>
  </p:cSld>
  <p:clrMapOvr>
    <a:masterClrMapping/>
  </p:clrMapOvr>
  <mc:AlternateContent xmlns:mc="http://schemas.openxmlformats.org/markup-compatibility/2006" xmlns:p14="http://schemas.microsoft.com/office/powerpoint/2010/main">
    <mc:Choice Requires="p14">
      <p:transition spd="slow" p14:dur="2000" advTm="48388"/>
    </mc:Choice>
    <mc:Fallback xmlns="">
      <p:transition xmlns:p14="http://schemas.microsoft.com/office/powerpoint/2010/main" spd="slow" advTm="4838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86712" y="3429000"/>
            <a:ext cx="2563061" cy="74898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1631359" y="4457700"/>
            <a:ext cx="5938433" cy="1036316"/>
          </a:xfrm>
        </p:spPr>
        <p:txBody>
          <a:bodyPr>
            <a:normAutofit/>
          </a:bodyPr>
          <a:lstStyle/>
          <a:p>
            <a:r>
              <a:rPr lang="en-US" dirty="0"/>
              <a:t>Assuming a monopole source, we model gas mass after double integration of excess pressure  (e.g., Lighthill,1978; Johnson et al., 2004). Conditioning of the infrasound was done following Johnson and Miller (2014). </a:t>
            </a:r>
          </a:p>
          <a:p>
            <a:r>
              <a:rPr lang="en-US" dirty="0"/>
              <a:t>Because the events are so similar, in both amplitude and frequency content, we use the mass of gas from the template beam to scale mass from every event.</a:t>
            </a:r>
          </a:p>
        </p:txBody>
      </p:sp>
      <p:pic>
        <p:nvPicPr>
          <p:cNvPr id="7" name="Picture Placeholder 6"/>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l="27527" r="20813"/>
          <a:stretch/>
        </p:blipFill>
        <p:spPr>
          <a:xfrm>
            <a:off x="3972399" y="1755967"/>
            <a:ext cx="3273463" cy="2429924"/>
          </a:xfrm>
        </p:spPr>
      </p:pic>
      <p:graphicFrame>
        <p:nvGraphicFramePr>
          <p:cNvPr id="3" name="Object 2"/>
          <p:cNvGraphicFramePr>
            <a:graphicFrameLocks noChangeAspect="1"/>
          </p:cNvGraphicFramePr>
          <p:nvPr/>
        </p:nvGraphicFramePr>
        <p:xfrm>
          <a:off x="1422488" y="3720072"/>
          <a:ext cx="2239566" cy="407826"/>
        </p:xfrm>
        <a:graphic>
          <a:graphicData uri="http://schemas.openxmlformats.org/presentationml/2006/ole">
            <mc:AlternateContent xmlns:mc="http://schemas.openxmlformats.org/markup-compatibility/2006">
              <mc:Choice xmlns:v="urn:schemas-microsoft-com:vml" Requires="v">
                <p:oleObj spid="_x0000_s8214" name="Equation" r:id="rId5" imgW="1536700" imgH="279400" progId="Equation.3">
                  <p:embed/>
                </p:oleObj>
              </mc:Choice>
              <mc:Fallback>
                <p:oleObj name="Equation" r:id="rId5" imgW="1536700" imgH="279400" progId="Equation.3">
                  <p:embed/>
                  <p:pic>
                    <p:nvPicPr>
                      <p:cNvPr id="3" name="Object 2"/>
                      <p:cNvPicPr/>
                      <p:nvPr/>
                    </p:nvPicPr>
                    <p:blipFill>
                      <a:blip r:embed="rId6"/>
                      <a:stretch>
                        <a:fillRect/>
                      </a:stretch>
                    </p:blipFill>
                    <p:spPr>
                      <a:xfrm>
                        <a:off x="1422488" y="3720072"/>
                        <a:ext cx="2239566" cy="407826"/>
                      </a:xfrm>
                      <a:prstGeom prst="rect">
                        <a:avLst/>
                      </a:prstGeom>
                    </p:spPr>
                  </p:pic>
                </p:oleObj>
              </mc:Fallback>
            </mc:AlternateContent>
          </a:graphicData>
        </a:graphic>
      </p:graphicFrame>
      <p:sp>
        <p:nvSpPr>
          <p:cNvPr id="2" name="TextBox 1"/>
          <p:cNvSpPr txBox="1"/>
          <p:nvPr/>
        </p:nvSpPr>
        <p:spPr>
          <a:xfrm>
            <a:off x="1458265" y="3489239"/>
            <a:ext cx="2239566" cy="300082"/>
          </a:xfrm>
          <a:prstGeom prst="rect">
            <a:avLst/>
          </a:prstGeom>
          <a:noFill/>
        </p:spPr>
        <p:txBody>
          <a:bodyPr wrap="square" rtlCol="0">
            <a:spAutoFit/>
          </a:bodyPr>
          <a:lstStyle/>
          <a:p>
            <a:r>
              <a:rPr lang="en-US" sz="1350" dirty="0">
                <a:solidFill>
                  <a:schemeClr val="bg1"/>
                </a:solidFill>
                <a:latin typeface="Helvetica"/>
                <a:cs typeface="Helvetica"/>
              </a:rPr>
              <a:t>Mass emission rate:</a:t>
            </a:r>
          </a:p>
        </p:txBody>
      </p:sp>
      <p:pic>
        <p:nvPicPr>
          <p:cNvPr id="8" name="Picture Placeholder 4">
            <a:extLst>
              <a:ext uri="{FF2B5EF4-FFF2-40B4-BE49-F238E27FC236}">
                <a16:creationId xmlns:a16="http://schemas.microsoft.com/office/drawing/2014/main" id="{F84530A5-BB59-1E42-A632-81FB72E544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05" t="5275" r="50364" b="47273"/>
          <a:stretch/>
        </p:blipFill>
        <p:spPr>
          <a:xfrm>
            <a:off x="349828" y="1363984"/>
            <a:ext cx="2310245" cy="1699603"/>
          </a:xfrm>
          <a:prstGeom prst="rect">
            <a:avLst/>
          </a:prstGeom>
        </p:spPr>
      </p:pic>
      <p:sp>
        <p:nvSpPr>
          <p:cNvPr id="9" name="Title 1">
            <a:extLst>
              <a:ext uri="{FF2B5EF4-FFF2-40B4-BE49-F238E27FC236}">
                <a16:creationId xmlns:a16="http://schemas.microsoft.com/office/drawing/2014/main" id="{6E34544B-9E02-1342-BBF5-4D39D3E43CF2}"/>
              </a:ext>
            </a:extLst>
          </p:cNvPr>
          <p:cNvSpPr>
            <a:spLocks noGrp="1"/>
          </p:cNvSpPr>
          <p:nvPr>
            <p:ph type="title"/>
          </p:nvPr>
        </p:nvSpPr>
        <p:spPr>
          <a:xfrm>
            <a:off x="1408224" y="977903"/>
            <a:ext cx="6056494" cy="539749"/>
          </a:xfrm>
        </p:spPr>
        <p:txBody>
          <a:bodyPr>
            <a:normAutofit/>
          </a:bodyPr>
          <a:lstStyle/>
          <a:p>
            <a:pPr algn="ctr"/>
            <a:r>
              <a:rPr lang="en-US" sz="1800" dirty="0"/>
              <a:t>Gas mass from infrasound</a:t>
            </a:r>
          </a:p>
        </p:txBody>
      </p:sp>
    </p:spTree>
    <p:extLst>
      <p:ext uri="{BB962C8B-B14F-4D97-AF65-F5344CB8AC3E}">
        <p14:creationId xmlns:p14="http://schemas.microsoft.com/office/powerpoint/2010/main" val="1992078881"/>
      </p:ext>
    </p:extLst>
  </p:cSld>
  <p:clrMapOvr>
    <a:masterClrMapping/>
  </p:clrMapOvr>
  <mc:AlternateContent xmlns:mc="http://schemas.openxmlformats.org/markup-compatibility/2006" xmlns:p14="http://schemas.microsoft.com/office/powerpoint/2010/main">
    <mc:Choice Requires="p14">
      <p:transition spd="slow" p14:dur="2000" advTm="45376"/>
    </mc:Choice>
    <mc:Fallback xmlns="">
      <p:transition spd="slow" advTm="4537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403B8C4-078F-4643-8C50-A896C31722B2}"/>
              </a:ext>
            </a:extLst>
          </p:cNvPr>
          <p:cNvGrpSpPr/>
          <p:nvPr/>
        </p:nvGrpSpPr>
        <p:grpSpPr>
          <a:xfrm>
            <a:off x="2203704" y="1954101"/>
            <a:ext cx="4389120" cy="3008376"/>
            <a:chOff x="1353312" y="1423416"/>
            <a:chExt cx="5852160" cy="4011168"/>
          </a:xfrm>
        </p:grpSpPr>
        <p:grpSp>
          <p:nvGrpSpPr>
            <p:cNvPr id="3" name="Group 2">
              <a:extLst>
                <a:ext uri="{FF2B5EF4-FFF2-40B4-BE49-F238E27FC236}">
                  <a16:creationId xmlns:a16="http://schemas.microsoft.com/office/drawing/2014/main" id="{837F5780-F63D-7B44-8BF5-41596967CC89}"/>
                </a:ext>
              </a:extLst>
            </p:cNvPr>
            <p:cNvGrpSpPr/>
            <p:nvPr/>
          </p:nvGrpSpPr>
          <p:grpSpPr>
            <a:xfrm>
              <a:off x="1353312" y="1423416"/>
              <a:ext cx="5852160" cy="4011168"/>
              <a:chOff x="1670304" y="670560"/>
              <a:chExt cx="5852160" cy="4011168"/>
            </a:xfrm>
          </p:grpSpPr>
          <p:sp>
            <p:nvSpPr>
              <p:cNvPr id="2" name="Rectangle 1">
                <a:extLst>
                  <a:ext uri="{FF2B5EF4-FFF2-40B4-BE49-F238E27FC236}">
                    <a16:creationId xmlns:a16="http://schemas.microsoft.com/office/drawing/2014/main" id="{030398F3-9195-B249-BD5C-89191F6CD676}"/>
                  </a:ext>
                </a:extLst>
              </p:cNvPr>
              <p:cNvSpPr/>
              <p:nvPr/>
            </p:nvSpPr>
            <p:spPr>
              <a:xfrm>
                <a:off x="1670304" y="670560"/>
                <a:ext cx="5852160" cy="40111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076" name="Picture 4">
                <a:extLst>
                  <a:ext uri="{FF2B5EF4-FFF2-40B4-BE49-F238E27FC236}">
                    <a16:creationId xmlns:a16="http://schemas.microsoft.com/office/drawing/2014/main" id="{FADFCF56-DF39-4F4B-85DB-428A5F227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3" y="762000"/>
                <a:ext cx="5640387"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cxnSp>
          <p:nvCxnSpPr>
            <p:cNvPr id="5" name="Straight Connector 4">
              <a:extLst>
                <a:ext uri="{FF2B5EF4-FFF2-40B4-BE49-F238E27FC236}">
                  <a16:creationId xmlns:a16="http://schemas.microsoft.com/office/drawing/2014/main" id="{AE5B6184-268B-2E42-879B-642697306078}"/>
                </a:ext>
              </a:extLst>
            </p:cNvPr>
            <p:cNvCxnSpPr>
              <a:cxnSpLocks/>
            </p:cNvCxnSpPr>
            <p:nvPr/>
          </p:nvCxnSpPr>
          <p:spPr>
            <a:xfrm flipV="1">
              <a:off x="2007616" y="1533144"/>
              <a:ext cx="4417568" cy="33070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89FD3C-38A4-C041-A951-DAF9BCD53674}"/>
                </a:ext>
              </a:extLst>
            </p:cNvPr>
            <p:cNvCxnSpPr>
              <a:cxnSpLocks/>
            </p:cNvCxnSpPr>
            <p:nvPr/>
          </p:nvCxnSpPr>
          <p:spPr>
            <a:xfrm flipV="1">
              <a:off x="2007616" y="2218944"/>
              <a:ext cx="4753547" cy="262128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44D32B-5514-9E49-B25E-2E6CF85A0BC2}"/>
                </a:ext>
              </a:extLst>
            </p:cNvPr>
            <p:cNvCxnSpPr>
              <a:cxnSpLocks/>
            </p:cNvCxnSpPr>
            <p:nvPr/>
          </p:nvCxnSpPr>
          <p:spPr>
            <a:xfrm flipV="1">
              <a:off x="2231136" y="2353056"/>
              <a:ext cx="4636136" cy="21945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Title 16">
            <a:extLst>
              <a:ext uri="{FF2B5EF4-FFF2-40B4-BE49-F238E27FC236}">
                <a16:creationId xmlns:a16="http://schemas.microsoft.com/office/drawing/2014/main" id="{FCD2D4EA-6A8D-CF42-99E1-B3341FB3663D}"/>
              </a:ext>
            </a:extLst>
          </p:cNvPr>
          <p:cNvSpPr>
            <a:spLocks noGrp="1"/>
          </p:cNvSpPr>
          <p:nvPr>
            <p:ph type="title"/>
          </p:nvPr>
        </p:nvSpPr>
        <p:spPr>
          <a:xfrm>
            <a:off x="1580864" y="1028154"/>
            <a:ext cx="5915025" cy="994172"/>
          </a:xfrm>
        </p:spPr>
        <p:txBody>
          <a:bodyPr>
            <a:normAutofit/>
          </a:bodyPr>
          <a:lstStyle/>
          <a:p>
            <a:r>
              <a:rPr lang="en-US" sz="2400" dirty="0"/>
              <a:t>For larger events, UV camera measurements of SO</a:t>
            </a:r>
            <a:r>
              <a:rPr lang="en-US" sz="2400" baseline="-25000" dirty="0"/>
              <a:t>2</a:t>
            </a:r>
            <a:r>
              <a:rPr lang="en-US" sz="2400" dirty="0"/>
              <a:t> scale with infrasound masses</a:t>
            </a:r>
          </a:p>
        </p:txBody>
      </p:sp>
      <p:sp>
        <p:nvSpPr>
          <p:cNvPr id="22" name="Text Placeholder 3">
            <a:extLst>
              <a:ext uri="{FF2B5EF4-FFF2-40B4-BE49-F238E27FC236}">
                <a16:creationId xmlns:a16="http://schemas.microsoft.com/office/drawing/2014/main" id="{9A1F052C-422D-7C43-8A04-93460444F516}"/>
              </a:ext>
            </a:extLst>
          </p:cNvPr>
          <p:cNvSpPr txBox="1">
            <a:spLocks/>
          </p:cNvSpPr>
          <p:nvPr/>
        </p:nvSpPr>
        <p:spPr>
          <a:xfrm>
            <a:off x="1631359" y="5140785"/>
            <a:ext cx="5938433" cy="795907"/>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Gas emission measurements do not measure total gas, but one or more gas species. Dalton et al. (2010) assumed a 1.7% mass fraction. </a:t>
            </a:r>
          </a:p>
        </p:txBody>
      </p:sp>
      <p:sp>
        <p:nvSpPr>
          <p:cNvPr id="18" name="TextBox 17">
            <a:extLst>
              <a:ext uri="{FF2B5EF4-FFF2-40B4-BE49-F238E27FC236}">
                <a16:creationId xmlns:a16="http://schemas.microsoft.com/office/drawing/2014/main" id="{8F5F0F35-A8A6-FE4C-9F6E-A5F53FE1C161}"/>
              </a:ext>
            </a:extLst>
          </p:cNvPr>
          <p:cNvSpPr txBox="1"/>
          <p:nvPr/>
        </p:nvSpPr>
        <p:spPr>
          <a:xfrm rot="19345160">
            <a:off x="4890124" y="2357179"/>
            <a:ext cx="742511" cy="230832"/>
          </a:xfrm>
          <a:prstGeom prst="rect">
            <a:avLst/>
          </a:prstGeom>
          <a:noFill/>
        </p:spPr>
        <p:txBody>
          <a:bodyPr wrap="none" rtlCol="0">
            <a:spAutoFit/>
          </a:bodyPr>
          <a:lstStyle/>
          <a:p>
            <a:r>
              <a:rPr lang="en-US" sz="900" dirty="0">
                <a:solidFill>
                  <a:schemeClr val="bg1"/>
                </a:solidFill>
                <a:latin typeface="Helvetica" pitchFamily="2" charset="0"/>
              </a:rPr>
              <a:t>one-to-one</a:t>
            </a:r>
          </a:p>
        </p:txBody>
      </p:sp>
      <p:sp>
        <p:nvSpPr>
          <p:cNvPr id="24" name="TextBox 23">
            <a:extLst>
              <a:ext uri="{FF2B5EF4-FFF2-40B4-BE49-F238E27FC236}">
                <a16:creationId xmlns:a16="http://schemas.microsoft.com/office/drawing/2014/main" id="{6DDABAE5-03BC-554F-9107-17A150011B08}"/>
              </a:ext>
            </a:extLst>
          </p:cNvPr>
          <p:cNvSpPr txBox="1"/>
          <p:nvPr/>
        </p:nvSpPr>
        <p:spPr>
          <a:xfrm rot="20109365">
            <a:off x="5543439" y="2897632"/>
            <a:ext cx="530915" cy="230832"/>
          </a:xfrm>
          <a:prstGeom prst="rect">
            <a:avLst/>
          </a:prstGeom>
          <a:noFill/>
        </p:spPr>
        <p:txBody>
          <a:bodyPr wrap="none" rtlCol="0">
            <a:spAutoFit/>
          </a:bodyPr>
          <a:lstStyle/>
          <a:p>
            <a:r>
              <a:rPr lang="en-US" sz="900" dirty="0">
                <a:solidFill>
                  <a:schemeClr val="bg1"/>
                </a:solidFill>
                <a:latin typeface="Helvetica" pitchFamily="2" charset="0"/>
              </a:rPr>
              <a:t>best-fit</a:t>
            </a:r>
          </a:p>
        </p:txBody>
      </p:sp>
      <p:sp>
        <p:nvSpPr>
          <p:cNvPr id="25" name="TextBox 24">
            <a:extLst>
              <a:ext uri="{FF2B5EF4-FFF2-40B4-BE49-F238E27FC236}">
                <a16:creationId xmlns:a16="http://schemas.microsoft.com/office/drawing/2014/main" id="{1DE30650-4B93-B24C-9DE8-9E1A29AB581B}"/>
              </a:ext>
            </a:extLst>
          </p:cNvPr>
          <p:cNvSpPr txBox="1"/>
          <p:nvPr/>
        </p:nvSpPr>
        <p:spPr>
          <a:xfrm rot="19846967">
            <a:off x="5157981" y="2594504"/>
            <a:ext cx="1268296" cy="230832"/>
          </a:xfrm>
          <a:prstGeom prst="rect">
            <a:avLst/>
          </a:prstGeom>
          <a:noFill/>
        </p:spPr>
        <p:txBody>
          <a:bodyPr wrap="none" rtlCol="0">
            <a:spAutoFit/>
          </a:bodyPr>
          <a:lstStyle/>
          <a:p>
            <a:r>
              <a:rPr lang="en-US" sz="900" dirty="0">
                <a:solidFill>
                  <a:schemeClr val="bg1"/>
                </a:solidFill>
                <a:latin typeface="Helvetica" pitchFamily="2" charset="0"/>
              </a:rPr>
              <a:t>best-fit through origin</a:t>
            </a:r>
          </a:p>
        </p:txBody>
      </p:sp>
    </p:spTree>
    <p:extLst>
      <p:ext uri="{BB962C8B-B14F-4D97-AF65-F5344CB8AC3E}">
        <p14:creationId xmlns:p14="http://schemas.microsoft.com/office/powerpoint/2010/main" val="3468996354"/>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9386" y="1941185"/>
            <a:ext cx="6596732" cy="23154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1637602" y="4256616"/>
            <a:ext cx="6030025" cy="1090084"/>
          </a:xfrm>
        </p:spPr>
        <p:txBody>
          <a:bodyPr>
            <a:normAutofit fontScale="92500" lnSpcReduction="10000"/>
          </a:bodyPr>
          <a:lstStyle/>
          <a:p>
            <a:r>
              <a:rPr lang="en-US" sz="1200" dirty="0"/>
              <a:t>Average gas emission from </a:t>
            </a:r>
            <a:r>
              <a:rPr lang="en-US" sz="1200" i="1" dirty="0"/>
              <a:t>bubble-burst mechanisms </a:t>
            </a:r>
            <a:r>
              <a:rPr lang="en-US" sz="1200" dirty="0"/>
              <a:t>alone</a:t>
            </a:r>
            <a:r>
              <a:rPr lang="en-US" sz="1200" i="1" dirty="0"/>
              <a:t> </a:t>
            </a:r>
            <a:r>
              <a:rPr lang="en-US" sz="1200" dirty="0"/>
              <a:t>yields ~</a:t>
            </a:r>
            <a:r>
              <a:rPr lang="en-US" sz="1200" b="1" dirty="0"/>
              <a:t>5,000 Mg/day </a:t>
            </a:r>
            <a:r>
              <a:rPr lang="en-US" sz="1200" dirty="0"/>
              <a:t>of which perhaps 1.5-2% is SO</a:t>
            </a:r>
            <a:r>
              <a:rPr lang="en-US" sz="1200" baseline="-25000" dirty="0"/>
              <a:t>2</a:t>
            </a:r>
            <a:r>
              <a:rPr lang="en-US" sz="1200" baseline="30000" dirty="0"/>
              <a:t>  </a:t>
            </a:r>
            <a:r>
              <a:rPr lang="en-US" sz="1200" dirty="0"/>
              <a:t>(~100 Mg/d).</a:t>
            </a:r>
          </a:p>
          <a:p>
            <a:r>
              <a:rPr lang="en-US" sz="1200" dirty="0"/>
              <a:t>UV camera estimates of SO</a:t>
            </a:r>
            <a:r>
              <a:rPr lang="en-US" sz="1200" baseline="-25000" dirty="0"/>
              <a:t>2</a:t>
            </a:r>
            <a:r>
              <a:rPr lang="en-US" sz="1200" dirty="0"/>
              <a:t>emission in 2008 were 181 Mg/d and </a:t>
            </a:r>
            <a:r>
              <a:rPr lang="en-US" sz="1200" b="1" dirty="0"/>
              <a:t>10,800 Mg/d </a:t>
            </a:r>
            <a:r>
              <a:rPr lang="en-US" sz="1200" dirty="0"/>
              <a:t>total gas (Dalton et al., GRL, 2010). Earlier spectrometer studies found much higher SO</a:t>
            </a:r>
            <a:r>
              <a:rPr lang="en-US" sz="1200" baseline="-25000" dirty="0"/>
              <a:t>2</a:t>
            </a:r>
            <a:r>
              <a:rPr lang="en-US" sz="1200" baseline="30000" dirty="0"/>
              <a:t>  </a:t>
            </a:r>
            <a:r>
              <a:rPr lang="en-US" sz="1200" dirty="0"/>
              <a:t>emission rates (~1000 Mg/d or </a:t>
            </a:r>
            <a:r>
              <a:rPr lang="en-US" sz="1200" b="1" dirty="0"/>
              <a:t>50,000 Mg/d total</a:t>
            </a:r>
            <a:r>
              <a:rPr lang="en-US" sz="1200" dirty="0"/>
              <a:t>) (Rodriguez et al. JVGR, 2004).</a:t>
            </a:r>
          </a:p>
          <a:p>
            <a:r>
              <a:rPr lang="en-US" sz="1200" dirty="0"/>
              <a:t> Diffuse emission from vents near the summit is not captured in the infrasound catalog.</a:t>
            </a:r>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412592" y="2077117"/>
            <a:ext cx="6434216" cy="2089103"/>
          </a:xfrm>
        </p:spPr>
      </p:pic>
      <p:sp>
        <p:nvSpPr>
          <p:cNvPr id="3" name="TextBox 2">
            <a:extLst>
              <a:ext uri="{FF2B5EF4-FFF2-40B4-BE49-F238E27FC236}">
                <a16:creationId xmlns:a16="http://schemas.microsoft.com/office/drawing/2014/main" id="{0E0F198E-642F-494F-BFF3-962FF2840018}"/>
              </a:ext>
            </a:extLst>
          </p:cNvPr>
          <p:cNvSpPr txBox="1"/>
          <p:nvPr/>
        </p:nvSpPr>
        <p:spPr>
          <a:xfrm>
            <a:off x="1743076" y="1243012"/>
            <a:ext cx="5840016" cy="323165"/>
          </a:xfrm>
          <a:prstGeom prst="rect">
            <a:avLst/>
          </a:prstGeom>
          <a:noFill/>
        </p:spPr>
        <p:txBody>
          <a:bodyPr wrap="square" rtlCol="0">
            <a:spAutoFit/>
          </a:bodyPr>
          <a:lstStyle/>
          <a:p>
            <a:r>
              <a:rPr lang="en-US" sz="1500" b="1" dirty="0">
                <a:latin typeface="+mj-lt"/>
              </a:rPr>
              <a:t>Infrasound alone captures a significant fraction of the gas release</a:t>
            </a:r>
          </a:p>
        </p:txBody>
      </p:sp>
    </p:spTree>
    <p:extLst>
      <p:ext uri="{BB962C8B-B14F-4D97-AF65-F5344CB8AC3E}">
        <p14:creationId xmlns:p14="http://schemas.microsoft.com/office/powerpoint/2010/main" val="2740718650"/>
      </p:ext>
    </p:extLst>
  </p:cSld>
  <p:clrMapOvr>
    <a:masterClrMapping/>
  </p:clrMapOvr>
  <mc:AlternateContent xmlns:mc="http://schemas.openxmlformats.org/markup-compatibility/2006" xmlns:p14="http://schemas.microsoft.com/office/powerpoint/2010/main">
    <mc:Choice Requires="p14">
      <p:transition spd="slow" p14:dur="2000" advTm="57699"/>
    </mc:Choice>
    <mc:Fallback xmlns="">
      <p:transition xmlns:p14="http://schemas.microsoft.com/office/powerpoint/2010/main" spd="slow" advTm="5769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1353664" y="1909017"/>
            <a:ext cx="6442499" cy="2277650"/>
          </a:xfrm>
        </p:spPr>
      </p:pic>
      <p:sp>
        <p:nvSpPr>
          <p:cNvPr id="4" name="Text Placeholder 3"/>
          <p:cNvSpPr>
            <a:spLocks noGrp="1"/>
          </p:cNvSpPr>
          <p:nvPr>
            <p:ph type="body" sz="half" idx="2"/>
          </p:nvPr>
        </p:nvSpPr>
        <p:spPr>
          <a:xfrm>
            <a:off x="2068086" y="4186666"/>
            <a:ext cx="5083392" cy="1814084"/>
          </a:xfrm>
        </p:spPr>
        <p:txBody>
          <a:bodyPr>
            <a:normAutofit/>
          </a:bodyPr>
          <a:lstStyle/>
          <a:p>
            <a:r>
              <a:rPr lang="en-US" sz="1200" dirty="0"/>
              <a:t>A synthetic seismogram constructed from the ~350,000 bubble-bursts recorded in the infrasound may explain much of seismic signal in the LP band (0.5-5Hz).</a:t>
            </a:r>
          </a:p>
          <a:p>
            <a:endParaRPr lang="en-US" sz="1200" dirty="0"/>
          </a:p>
          <a:p>
            <a:r>
              <a:rPr lang="en-US" sz="1200" b="1" dirty="0"/>
              <a:t>Suggests half of the nonharmonic tremor at Pacaya in 2013 was linked to discrete gas release at the lava free surface</a:t>
            </a:r>
          </a:p>
        </p:txBody>
      </p:sp>
      <p:sp>
        <p:nvSpPr>
          <p:cNvPr id="7" name="Title 1"/>
          <p:cNvSpPr>
            <a:spLocks noGrp="1"/>
          </p:cNvSpPr>
          <p:nvPr>
            <p:ph type="title"/>
          </p:nvPr>
        </p:nvSpPr>
        <p:spPr>
          <a:xfrm>
            <a:off x="2597127" y="1590224"/>
            <a:ext cx="4114800" cy="318791"/>
          </a:xfrm>
        </p:spPr>
        <p:txBody>
          <a:bodyPr>
            <a:normAutofit fontScale="90000"/>
          </a:bodyPr>
          <a:lstStyle/>
          <a:p>
            <a:pPr algn="ctr"/>
            <a:r>
              <a:rPr lang="en-US" dirty="0"/>
              <a:t>1 minute average absolute amplitude (RSAM)</a:t>
            </a:r>
          </a:p>
        </p:txBody>
      </p:sp>
    </p:spTree>
    <p:extLst>
      <p:ext uri="{BB962C8B-B14F-4D97-AF65-F5344CB8AC3E}">
        <p14:creationId xmlns:p14="http://schemas.microsoft.com/office/powerpoint/2010/main" val="3346928323"/>
      </p:ext>
    </p:extLst>
  </p:cSld>
  <p:clrMapOvr>
    <a:masterClrMapping/>
  </p:clrMapOvr>
  <mc:AlternateContent xmlns:mc="http://schemas.openxmlformats.org/markup-compatibility/2006" xmlns:p14="http://schemas.microsoft.com/office/powerpoint/2010/main">
    <mc:Choice Requires="p14">
      <p:transition spd="slow" p14:dur="2000" advTm="704"/>
    </mc:Choice>
    <mc:Fallback xmlns="">
      <p:transition xmlns:p14="http://schemas.microsoft.com/office/powerpoint/2010/main" spd="slow" advTm="70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6" name="Rectangle 6"/>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8" name="Rectangle 8"/>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2" name="Title 1">
            <a:extLst>
              <a:ext uri="{FF2B5EF4-FFF2-40B4-BE49-F238E27FC236}">
                <a16:creationId xmlns:a16="http://schemas.microsoft.com/office/drawing/2014/main" id="{435671C5-0E72-9C43-BA41-9C3093401C09}"/>
              </a:ext>
            </a:extLst>
          </p:cNvPr>
          <p:cNvSpPr>
            <a:spLocks noGrp="1"/>
          </p:cNvSpPr>
          <p:nvPr>
            <p:ph type="title"/>
          </p:nvPr>
        </p:nvSpPr>
        <p:spPr/>
        <p:txBody>
          <a:bodyPr/>
          <a:lstStyle/>
          <a:p>
            <a:pPr algn="l"/>
            <a:r>
              <a:rPr lang="en-US" dirty="0"/>
              <a:t>Summary</a:t>
            </a:r>
          </a:p>
        </p:txBody>
      </p:sp>
      <p:sp>
        <p:nvSpPr>
          <p:cNvPr id="3" name="Content Placeholder 2">
            <a:extLst>
              <a:ext uri="{FF2B5EF4-FFF2-40B4-BE49-F238E27FC236}">
                <a16:creationId xmlns:a16="http://schemas.microsoft.com/office/drawing/2014/main" id="{234C58A1-3889-A54A-B96B-D55ADA1DDD9A}"/>
              </a:ext>
            </a:extLst>
          </p:cNvPr>
          <p:cNvSpPr>
            <a:spLocks noGrp="1"/>
          </p:cNvSpPr>
          <p:nvPr>
            <p:ph idx="1"/>
          </p:nvPr>
        </p:nvSpPr>
        <p:spPr>
          <a:xfrm>
            <a:off x="1485900" y="1690007"/>
            <a:ext cx="6172200" cy="4063536"/>
          </a:xfrm>
        </p:spPr>
        <p:txBody>
          <a:bodyPr>
            <a:normAutofit lnSpcReduction="10000"/>
          </a:bodyPr>
          <a:lstStyle/>
          <a:p>
            <a:r>
              <a:rPr lang="en-US" dirty="0"/>
              <a:t>Because seismic monitoring is so common, a better understanding of source of low-frequency seismicity is needed</a:t>
            </a:r>
          </a:p>
          <a:p>
            <a:r>
              <a:rPr lang="en-US" dirty="0"/>
              <a:t>At low viscosity open-vent volcanoes, much of the background seismicity may be due to pressure perturbations associated with gas release</a:t>
            </a:r>
          </a:p>
          <a:p>
            <a:r>
              <a:rPr lang="en-US" dirty="0"/>
              <a:t>Once an empirical model for the gas release is determine, long-term gas emission rates may be estimated from seismic data</a:t>
            </a:r>
          </a:p>
          <a:p>
            <a:r>
              <a:rPr lang="en-US" dirty="0"/>
              <a:t>Combining seismic and infrasound permits </a:t>
            </a:r>
          </a:p>
        </p:txBody>
      </p:sp>
    </p:spTree>
    <p:extLst>
      <p:ext uri="{BB962C8B-B14F-4D97-AF65-F5344CB8AC3E}">
        <p14:creationId xmlns:p14="http://schemas.microsoft.com/office/powerpoint/2010/main" val="151416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B047-9E3A-6449-A2BB-DE52DB82CFBA}"/>
              </a:ext>
            </a:extLst>
          </p:cNvPr>
          <p:cNvSpPr>
            <a:spLocks noGrp="1"/>
          </p:cNvSpPr>
          <p:nvPr>
            <p:ph type="title"/>
          </p:nvPr>
        </p:nvSpPr>
        <p:spPr/>
        <p:txBody>
          <a:bodyPr>
            <a:normAutofit/>
          </a:bodyPr>
          <a:lstStyle/>
          <a:p>
            <a:pPr algn="l"/>
            <a:r>
              <a:rPr lang="en-US" dirty="0"/>
              <a:t>Volcano seismicity &amp; SO</a:t>
            </a:r>
            <a:r>
              <a:rPr lang="en-US" baseline="-25000" dirty="0"/>
              <a:t>2</a:t>
            </a:r>
            <a:r>
              <a:rPr lang="en-US" dirty="0"/>
              <a:t> emissions at Galeras</a:t>
            </a:r>
          </a:p>
        </p:txBody>
      </p:sp>
      <p:sp>
        <p:nvSpPr>
          <p:cNvPr id="3" name="Content Placeholder 2">
            <a:extLst>
              <a:ext uri="{FF2B5EF4-FFF2-40B4-BE49-F238E27FC236}">
                <a16:creationId xmlns:a16="http://schemas.microsoft.com/office/drawing/2014/main" id="{35320A73-9204-284F-9B37-EBA532C8A5E9}"/>
              </a:ext>
            </a:extLst>
          </p:cNvPr>
          <p:cNvSpPr>
            <a:spLocks noGrp="1"/>
          </p:cNvSpPr>
          <p:nvPr>
            <p:ph idx="1"/>
          </p:nvPr>
        </p:nvSpPr>
        <p:spPr>
          <a:xfrm>
            <a:off x="893618" y="1920480"/>
            <a:ext cx="6172200" cy="3600449"/>
          </a:xfrm>
        </p:spPr>
        <p:txBody>
          <a:bodyPr>
            <a:normAutofit/>
          </a:bodyPr>
          <a:lstStyle/>
          <a:p>
            <a:r>
              <a:rPr lang="en-US" dirty="0">
                <a:effectLst>
                  <a:outerShdw blurRad="50800" dist="38100" dir="18900000" algn="bl" rotWithShape="0">
                    <a:prstClr val="black">
                      <a:alpha val="71000"/>
                    </a:prstClr>
                  </a:outerShdw>
                </a:effectLst>
              </a:rPr>
              <a:t>Rich variety of signals related to stress perturbations, fluid motion in the conduit, and, mass exchange at the surface  </a:t>
            </a:r>
          </a:p>
          <a:p>
            <a:r>
              <a:rPr lang="en-US" dirty="0">
                <a:effectLst>
                  <a:outerShdw blurRad="50800" dist="38100" dir="18900000" algn="bl" rotWithShape="0">
                    <a:prstClr val="black">
                      <a:alpha val="71000"/>
                    </a:prstClr>
                  </a:outerShdw>
                </a:effectLst>
              </a:rPr>
              <a:t>Seismicity is widely used to monitor, but often difficult to interpret</a:t>
            </a:r>
          </a:p>
          <a:p>
            <a:r>
              <a:rPr lang="en-US" dirty="0">
                <a:effectLst>
                  <a:outerShdw blurRad="50800" dist="38100" dir="18900000" algn="bl" rotWithShape="0">
                    <a:prstClr val="black">
                      <a:alpha val="71000"/>
                    </a:prstClr>
                  </a:outerShdw>
                </a:effectLst>
              </a:rPr>
              <a:t>In many cases seismic signals are related to shallow degassing</a:t>
            </a:r>
          </a:p>
          <a:p>
            <a:pPr lvl="1"/>
            <a:r>
              <a:rPr lang="en-US" dirty="0">
                <a:effectLst>
                  <a:outerShdw blurRad="50800" dist="38100" dir="18900000" algn="bl" rotWithShape="0">
                    <a:prstClr val="black">
                      <a:alpha val="71000"/>
                    </a:prstClr>
                  </a:outerShdw>
                </a:effectLst>
              </a:rPr>
              <a:t>Can we use seismicity to measure gas emission rate?</a:t>
            </a:r>
          </a:p>
          <a:p>
            <a:pPr marL="342900" lvl="1" indent="0">
              <a:buNone/>
            </a:pPr>
            <a:endParaRPr lang="en-US" dirty="0">
              <a:effectLst>
                <a:outerShdw blurRad="50800" dist="38100" dir="18900000" algn="bl" rotWithShape="0">
                  <a:prstClr val="black">
                    <a:alpha val="71000"/>
                  </a:prstClr>
                </a:outerShdw>
              </a:effectLst>
            </a:endParaRPr>
          </a:p>
        </p:txBody>
      </p:sp>
      <p:pic>
        <p:nvPicPr>
          <p:cNvPr id="5" name="Picture 4">
            <a:extLst>
              <a:ext uri="{FF2B5EF4-FFF2-40B4-BE49-F238E27FC236}">
                <a16:creationId xmlns:a16="http://schemas.microsoft.com/office/drawing/2014/main" id="{0B75973B-5C1B-F84C-B07D-81002B2A3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2562"/>
            <a:ext cx="9144000" cy="4064931"/>
          </a:xfrm>
          <a:prstGeom prst="rect">
            <a:avLst/>
          </a:prstGeom>
        </p:spPr>
      </p:pic>
      <p:sp>
        <p:nvSpPr>
          <p:cNvPr id="6" name="TextBox 5">
            <a:extLst>
              <a:ext uri="{FF2B5EF4-FFF2-40B4-BE49-F238E27FC236}">
                <a16:creationId xmlns:a16="http://schemas.microsoft.com/office/drawing/2014/main" id="{926B10EF-70FC-B74B-B623-1D893126BAE0}"/>
              </a:ext>
            </a:extLst>
          </p:cNvPr>
          <p:cNvSpPr txBox="1"/>
          <p:nvPr/>
        </p:nvSpPr>
        <p:spPr>
          <a:xfrm>
            <a:off x="6281304" y="5690896"/>
            <a:ext cx="2686050" cy="230832"/>
          </a:xfrm>
          <a:prstGeom prst="rect">
            <a:avLst/>
          </a:prstGeom>
          <a:noFill/>
        </p:spPr>
        <p:txBody>
          <a:bodyPr wrap="square" rtlCol="0">
            <a:spAutoFit/>
          </a:bodyPr>
          <a:lstStyle/>
          <a:p>
            <a:pPr algn="r"/>
            <a:r>
              <a:rPr lang="en-US" sz="900" dirty="0">
                <a:solidFill>
                  <a:schemeClr val="bg1"/>
                </a:solidFill>
              </a:rPr>
              <a:t>Fischer et al., Nature, 1994</a:t>
            </a:r>
          </a:p>
        </p:txBody>
      </p:sp>
    </p:spTree>
    <p:extLst>
      <p:ext uri="{BB962C8B-B14F-4D97-AF65-F5344CB8AC3E}">
        <p14:creationId xmlns:p14="http://schemas.microsoft.com/office/powerpoint/2010/main" val="1708316221"/>
      </p:ext>
    </p:extLst>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spd="slow" advTm="55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E3C32E89-544C-D44D-9FA2-FF3E97CCE0DB}"/>
              </a:ext>
            </a:extLst>
          </p:cNvPr>
          <p:cNvSpPr>
            <a:spLocks noChangeAspect="1" noChangeArrowheads="1"/>
          </p:cNvSpPr>
          <p:nvPr/>
        </p:nvSpPr>
        <p:spPr bwMode="auto">
          <a:xfrm>
            <a:off x="4837510" y="971550"/>
            <a:ext cx="2752725"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a:p>
        </p:txBody>
      </p:sp>
      <p:pic>
        <p:nvPicPr>
          <p:cNvPr id="3076" name="Picture 4">
            <a:extLst>
              <a:ext uri="{FF2B5EF4-FFF2-40B4-BE49-F238E27FC236}">
                <a16:creationId xmlns:a16="http://schemas.microsoft.com/office/drawing/2014/main" id="{4D019CBB-E53E-7D4A-A49D-299933DEC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15" y="2364523"/>
            <a:ext cx="5818909" cy="3430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B3024533-9AC7-7A4C-965C-E64C39AD80E9}"/>
              </a:ext>
            </a:extLst>
          </p:cNvPr>
          <p:cNvSpPr txBox="1"/>
          <p:nvPr/>
        </p:nvSpPr>
        <p:spPr>
          <a:xfrm>
            <a:off x="6281304" y="5690896"/>
            <a:ext cx="2686050" cy="230832"/>
          </a:xfrm>
          <a:prstGeom prst="rect">
            <a:avLst/>
          </a:prstGeom>
          <a:noFill/>
        </p:spPr>
        <p:txBody>
          <a:bodyPr wrap="square" rtlCol="0">
            <a:spAutoFit/>
          </a:bodyPr>
          <a:lstStyle/>
          <a:p>
            <a:pPr algn="r"/>
            <a:r>
              <a:rPr lang="en-US" sz="900" dirty="0" err="1"/>
              <a:t>Kazahaya</a:t>
            </a:r>
            <a:r>
              <a:rPr lang="en-US" sz="900" dirty="0"/>
              <a:t> et al.</a:t>
            </a:r>
            <a:r>
              <a:rPr lang="en-US" sz="900" i="1" dirty="0"/>
              <a:t>, GRL</a:t>
            </a:r>
            <a:r>
              <a:rPr lang="en-US" sz="900" dirty="0"/>
              <a:t>, 2011</a:t>
            </a:r>
          </a:p>
        </p:txBody>
      </p:sp>
      <p:sp>
        <p:nvSpPr>
          <p:cNvPr id="7" name="Title 1">
            <a:extLst>
              <a:ext uri="{FF2B5EF4-FFF2-40B4-BE49-F238E27FC236}">
                <a16:creationId xmlns:a16="http://schemas.microsoft.com/office/drawing/2014/main" id="{A6ACB138-34DD-6D45-B486-080C4B2D1913}"/>
              </a:ext>
            </a:extLst>
          </p:cNvPr>
          <p:cNvSpPr>
            <a:spLocks noGrp="1"/>
          </p:cNvSpPr>
          <p:nvPr>
            <p:ph type="title"/>
          </p:nvPr>
        </p:nvSpPr>
        <p:spPr>
          <a:xfrm>
            <a:off x="457200" y="1063230"/>
            <a:ext cx="4772025" cy="679846"/>
          </a:xfrm>
        </p:spPr>
        <p:txBody>
          <a:bodyPr>
            <a:normAutofit/>
          </a:bodyPr>
          <a:lstStyle/>
          <a:p>
            <a:pPr algn="l"/>
            <a:r>
              <a:rPr lang="en-US" sz="1800" dirty="0"/>
              <a:t>New technologies have enabled detailed comparisons: Asama Volcano</a:t>
            </a:r>
            <a:endParaRPr lang="en-US" sz="1800" baseline="-25000" dirty="0"/>
          </a:p>
        </p:txBody>
      </p:sp>
      <p:pic>
        <p:nvPicPr>
          <p:cNvPr id="8" name="Picture 4">
            <a:extLst>
              <a:ext uri="{FF2B5EF4-FFF2-40B4-BE49-F238E27FC236}">
                <a16:creationId xmlns:a16="http://schemas.microsoft.com/office/drawing/2014/main" id="{FECA2442-F9E6-AB47-8F42-35CF99AE87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81" b="36842"/>
          <a:stretch/>
        </p:blipFill>
        <p:spPr bwMode="auto">
          <a:xfrm>
            <a:off x="5421783" y="1063229"/>
            <a:ext cx="3722218" cy="180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Straight Connector 2">
            <a:extLst>
              <a:ext uri="{FF2B5EF4-FFF2-40B4-BE49-F238E27FC236}">
                <a16:creationId xmlns:a16="http://schemas.microsoft.com/office/drawing/2014/main" id="{3420E8B6-533D-F040-BA53-DB4B7E930C85}"/>
              </a:ext>
            </a:extLst>
          </p:cNvPr>
          <p:cNvCxnSpPr/>
          <p:nvPr/>
        </p:nvCxnSpPr>
        <p:spPr>
          <a:xfrm>
            <a:off x="6700838" y="2364524"/>
            <a:ext cx="19145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4D5EC4D-AE3F-1649-AE18-3CF5B80C2CB2}"/>
              </a:ext>
            </a:extLst>
          </p:cNvPr>
          <p:cNvSpPr txBox="1"/>
          <p:nvPr/>
        </p:nvSpPr>
        <p:spPr>
          <a:xfrm>
            <a:off x="7320918" y="2456203"/>
            <a:ext cx="551754" cy="300082"/>
          </a:xfrm>
          <a:prstGeom prst="rect">
            <a:avLst/>
          </a:prstGeom>
          <a:noFill/>
        </p:spPr>
        <p:txBody>
          <a:bodyPr wrap="none" rtlCol="0">
            <a:spAutoFit/>
          </a:bodyPr>
          <a:lstStyle/>
          <a:p>
            <a:r>
              <a:rPr lang="en-US" sz="1350" dirty="0">
                <a:solidFill>
                  <a:srgbClr val="FFFF00"/>
                </a:solidFill>
              </a:rPr>
              <a:t>4 km</a:t>
            </a:r>
          </a:p>
        </p:txBody>
      </p:sp>
      <p:pic>
        <p:nvPicPr>
          <p:cNvPr id="5" name="Picture 4">
            <a:extLst>
              <a:ext uri="{FF2B5EF4-FFF2-40B4-BE49-F238E27FC236}">
                <a16:creationId xmlns:a16="http://schemas.microsoft.com/office/drawing/2014/main" id="{641B4F3E-1B34-A041-B659-B2D798DCECF8}"/>
              </a:ext>
            </a:extLst>
          </p:cNvPr>
          <p:cNvPicPr>
            <a:picLocks noChangeAspect="1"/>
          </p:cNvPicPr>
          <p:nvPr/>
        </p:nvPicPr>
        <p:blipFill>
          <a:blip r:embed="rId5"/>
          <a:stretch>
            <a:fillRect/>
          </a:stretch>
        </p:blipFill>
        <p:spPr>
          <a:xfrm>
            <a:off x="7327864" y="3045487"/>
            <a:ext cx="1733550" cy="1285875"/>
          </a:xfrm>
          <a:prstGeom prst="rect">
            <a:avLst/>
          </a:prstGeom>
        </p:spPr>
      </p:pic>
      <p:cxnSp>
        <p:nvCxnSpPr>
          <p:cNvPr id="10" name="Straight Arrow Connector 9">
            <a:extLst>
              <a:ext uri="{FF2B5EF4-FFF2-40B4-BE49-F238E27FC236}">
                <a16:creationId xmlns:a16="http://schemas.microsoft.com/office/drawing/2014/main" id="{7F23B2E6-E237-7648-904E-C67AFB15AE6D}"/>
              </a:ext>
            </a:extLst>
          </p:cNvPr>
          <p:cNvCxnSpPr/>
          <p:nvPr/>
        </p:nvCxnSpPr>
        <p:spPr>
          <a:xfrm flipV="1">
            <a:off x="8615363" y="1973302"/>
            <a:ext cx="0" cy="98633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986350"/>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B047-9E3A-6449-A2BB-DE52DB82CFBA}"/>
              </a:ext>
            </a:extLst>
          </p:cNvPr>
          <p:cNvSpPr>
            <a:spLocks noGrp="1"/>
          </p:cNvSpPr>
          <p:nvPr>
            <p:ph type="title"/>
          </p:nvPr>
        </p:nvSpPr>
        <p:spPr/>
        <p:txBody>
          <a:bodyPr>
            <a:normAutofit/>
          </a:bodyPr>
          <a:lstStyle/>
          <a:p>
            <a:pPr algn="l"/>
            <a:r>
              <a:rPr lang="en-US" dirty="0"/>
              <a:t>Fuego Volcano: </a:t>
            </a:r>
            <a:r>
              <a:rPr lang="en-US" dirty="0" err="1"/>
              <a:t>V</a:t>
            </a:r>
            <a:r>
              <a:rPr lang="en-US" sz="1800" dirty="0" err="1"/>
              <a:t>ery</a:t>
            </a:r>
            <a:r>
              <a:rPr lang="en-US" dirty="0" err="1"/>
              <a:t>L</a:t>
            </a:r>
            <a:r>
              <a:rPr lang="en-US" sz="1800" dirty="0" err="1"/>
              <a:t>ong</a:t>
            </a:r>
            <a:r>
              <a:rPr lang="en-US" dirty="0" err="1"/>
              <a:t>P</a:t>
            </a:r>
            <a:r>
              <a:rPr lang="en-US" sz="2025" dirty="0" err="1"/>
              <a:t>eriod</a:t>
            </a:r>
            <a:r>
              <a:rPr lang="en-US" sz="2025" dirty="0"/>
              <a:t> event</a:t>
            </a:r>
            <a:r>
              <a:rPr lang="en-US" dirty="0"/>
              <a:t>s and SO</a:t>
            </a:r>
            <a:r>
              <a:rPr lang="en-US" baseline="-25000" dirty="0"/>
              <a:t>2</a:t>
            </a:r>
            <a:endParaRPr lang="en-US" dirty="0"/>
          </a:p>
        </p:txBody>
      </p:sp>
      <p:pic>
        <p:nvPicPr>
          <p:cNvPr id="4" name="Picture 4">
            <a:extLst>
              <a:ext uri="{FF2B5EF4-FFF2-40B4-BE49-F238E27FC236}">
                <a16:creationId xmlns:a16="http://schemas.microsoft.com/office/drawing/2014/main" id="{2C46EF0B-EA33-1F40-97A9-E01D984745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3697" y="1958579"/>
            <a:ext cx="5953125" cy="3524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7785D679-D04E-C042-9B1A-D454D03DF19F}"/>
              </a:ext>
            </a:extLst>
          </p:cNvPr>
          <p:cNvPicPr>
            <a:picLocks noChangeAspect="1"/>
          </p:cNvPicPr>
          <p:nvPr/>
        </p:nvPicPr>
        <p:blipFill>
          <a:blip r:embed="rId4"/>
          <a:stretch>
            <a:fillRect/>
          </a:stretch>
        </p:blipFill>
        <p:spPr>
          <a:xfrm>
            <a:off x="510565" y="1771650"/>
            <a:ext cx="6939389" cy="4148869"/>
          </a:xfrm>
          <a:prstGeom prst="rect">
            <a:avLst/>
          </a:prstGeom>
        </p:spPr>
      </p:pic>
      <p:sp>
        <p:nvSpPr>
          <p:cNvPr id="9" name="TextBox 8">
            <a:extLst>
              <a:ext uri="{FF2B5EF4-FFF2-40B4-BE49-F238E27FC236}">
                <a16:creationId xmlns:a16="http://schemas.microsoft.com/office/drawing/2014/main" id="{7800483F-58C6-5948-A1A1-C65B491A2CA8}"/>
              </a:ext>
            </a:extLst>
          </p:cNvPr>
          <p:cNvSpPr txBox="1"/>
          <p:nvPr/>
        </p:nvSpPr>
        <p:spPr>
          <a:xfrm>
            <a:off x="6281304" y="5690896"/>
            <a:ext cx="2686050" cy="230832"/>
          </a:xfrm>
          <a:prstGeom prst="rect">
            <a:avLst/>
          </a:prstGeom>
          <a:noFill/>
        </p:spPr>
        <p:txBody>
          <a:bodyPr wrap="square" rtlCol="0">
            <a:spAutoFit/>
          </a:bodyPr>
          <a:lstStyle/>
          <a:p>
            <a:pPr algn="r"/>
            <a:r>
              <a:rPr lang="en-US" sz="900" dirty="0"/>
              <a:t>Waite et al.</a:t>
            </a:r>
            <a:r>
              <a:rPr lang="en-US" sz="900" i="1" dirty="0"/>
              <a:t>, JGR</a:t>
            </a:r>
            <a:r>
              <a:rPr lang="en-US" sz="900" dirty="0"/>
              <a:t>, 2013</a:t>
            </a:r>
          </a:p>
        </p:txBody>
      </p:sp>
    </p:spTree>
    <p:extLst>
      <p:ext uri="{BB962C8B-B14F-4D97-AF65-F5344CB8AC3E}">
        <p14:creationId xmlns:p14="http://schemas.microsoft.com/office/powerpoint/2010/main" val="1396173275"/>
      </p:ext>
    </p:extLst>
  </p:cSld>
  <p:clrMapOvr>
    <a:masterClrMapping/>
  </p:clrMapOvr>
  <mc:AlternateContent xmlns:mc="http://schemas.openxmlformats.org/markup-compatibility/2006">
    <mc:Choice xmlns:p14="http://schemas.microsoft.com/office/powerpoint/2010/main" Requires="p14">
      <p:transition spd="slow" p14:dur="2000" advTm="5590"/>
    </mc:Choice>
    <mc:Fallback>
      <p:transition spd="slow" advTm="559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B047-9E3A-6449-A2BB-DE52DB82CFBA}"/>
              </a:ext>
            </a:extLst>
          </p:cNvPr>
          <p:cNvSpPr>
            <a:spLocks noGrp="1"/>
          </p:cNvSpPr>
          <p:nvPr>
            <p:ph type="title"/>
          </p:nvPr>
        </p:nvSpPr>
        <p:spPr/>
        <p:txBody>
          <a:bodyPr>
            <a:normAutofit/>
          </a:bodyPr>
          <a:lstStyle/>
          <a:p>
            <a:pPr algn="l"/>
            <a:r>
              <a:rPr lang="en-US" dirty="0"/>
              <a:t>Fuego Volcano: VLPs and SO</a:t>
            </a:r>
            <a:r>
              <a:rPr lang="en-US" baseline="-25000" dirty="0"/>
              <a:t>2</a:t>
            </a:r>
          </a:p>
        </p:txBody>
      </p:sp>
      <p:pic>
        <p:nvPicPr>
          <p:cNvPr id="4" name="Picture 4">
            <a:extLst>
              <a:ext uri="{FF2B5EF4-FFF2-40B4-BE49-F238E27FC236}">
                <a16:creationId xmlns:a16="http://schemas.microsoft.com/office/drawing/2014/main" id="{2C46EF0B-EA33-1F40-97A9-E01D984745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3697" y="1958579"/>
            <a:ext cx="5953125" cy="3524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7785D679-D04E-C042-9B1A-D454D03DF19F}"/>
              </a:ext>
            </a:extLst>
          </p:cNvPr>
          <p:cNvPicPr>
            <a:picLocks noChangeAspect="1"/>
          </p:cNvPicPr>
          <p:nvPr/>
        </p:nvPicPr>
        <p:blipFill>
          <a:blip r:embed="rId4"/>
          <a:stretch>
            <a:fillRect/>
          </a:stretch>
        </p:blipFill>
        <p:spPr>
          <a:xfrm>
            <a:off x="510565" y="1771650"/>
            <a:ext cx="6939389" cy="4148869"/>
          </a:xfrm>
          <a:prstGeom prst="rect">
            <a:avLst/>
          </a:prstGeom>
        </p:spPr>
      </p:pic>
      <p:sp>
        <p:nvSpPr>
          <p:cNvPr id="3" name="Rectangle 2">
            <a:extLst>
              <a:ext uri="{FF2B5EF4-FFF2-40B4-BE49-F238E27FC236}">
                <a16:creationId xmlns:a16="http://schemas.microsoft.com/office/drawing/2014/main" id="{1D8B3893-1484-D643-AEB4-90ED60647CF9}"/>
              </a:ext>
            </a:extLst>
          </p:cNvPr>
          <p:cNvSpPr/>
          <p:nvPr/>
        </p:nvSpPr>
        <p:spPr>
          <a:xfrm>
            <a:off x="5642263" y="857250"/>
            <a:ext cx="3501737" cy="27951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7" name="Picture 6">
            <a:extLst>
              <a:ext uri="{FF2B5EF4-FFF2-40B4-BE49-F238E27FC236}">
                <a16:creationId xmlns:a16="http://schemas.microsoft.com/office/drawing/2014/main" id="{E90D00D2-7B22-BA44-8FEC-A2984E50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655" y="914400"/>
            <a:ext cx="3491345" cy="2750376"/>
          </a:xfrm>
          <a:prstGeom prst="rect">
            <a:avLst/>
          </a:prstGeom>
        </p:spPr>
      </p:pic>
      <p:sp>
        <p:nvSpPr>
          <p:cNvPr id="8" name="TextBox 7">
            <a:extLst>
              <a:ext uri="{FF2B5EF4-FFF2-40B4-BE49-F238E27FC236}">
                <a16:creationId xmlns:a16="http://schemas.microsoft.com/office/drawing/2014/main" id="{05909EBF-3ADC-2642-9CA2-F90AEE26C743}"/>
              </a:ext>
            </a:extLst>
          </p:cNvPr>
          <p:cNvSpPr txBox="1"/>
          <p:nvPr/>
        </p:nvSpPr>
        <p:spPr>
          <a:xfrm>
            <a:off x="6281304" y="5690896"/>
            <a:ext cx="2686050" cy="230832"/>
          </a:xfrm>
          <a:prstGeom prst="rect">
            <a:avLst/>
          </a:prstGeom>
          <a:noFill/>
        </p:spPr>
        <p:txBody>
          <a:bodyPr wrap="square" rtlCol="0">
            <a:spAutoFit/>
          </a:bodyPr>
          <a:lstStyle/>
          <a:p>
            <a:pPr algn="r"/>
            <a:r>
              <a:rPr lang="en-US" sz="900" dirty="0"/>
              <a:t>Waite et al.</a:t>
            </a:r>
            <a:r>
              <a:rPr lang="en-US" sz="900" i="1" dirty="0"/>
              <a:t>, JGR</a:t>
            </a:r>
            <a:r>
              <a:rPr lang="en-US" sz="900" dirty="0"/>
              <a:t>, 2013</a:t>
            </a:r>
          </a:p>
        </p:txBody>
      </p:sp>
    </p:spTree>
    <p:extLst>
      <p:ext uri="{BB962C8B-B14F-4D97-AF65-F5344CB8AC3E}">
        <p14:creationId xmlns:p14="http://schemas.microsoft.com/office/powerpoint/2010/main" val="876575980"/>
      </p:ext>
    </p:extLst>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spd="slow" advTm="559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FuegoOutline2009blank.tiff" descr="FuegoOutline2009blank.tiff"/>
          <p:cNvPicPr>
            <a:picLocks noChangeAspect="1"/>
          </p:cNvPicPr>
          <p:nvPr/>
        </p:nvPicPr>
        <p:blipFill>
          <a:blip r:embed="rId3"/>
          <a:stretch>
            <a:fillRect/>
          </a:stretch>
        </p:blipFill>
        <p:spPr>
          <a:xfrm>
            <a:off x="0" y="-44649"/>
            <a:ext cx="9144000" cy="6956227"/>
          </a:xfrm>
          <a:prstGeom prst="rect">
            <a:avLst/>
          </a:prstGeom>
          <a:ln w="12700">
            <a:miter lim="400000"/>
          </a:ln>
        </p:spPr>
      </p:pic>
      <p:sp>
        <p:nvSpPr>
          <p:cNvPr id="3" name="Title 2">
            <a:extLst>
              <a:ext uri="{FF2B5EF4-FFF2-40B4-BE49-F238E27FC236}">
                <a16:creationId xmlns:a16="http://schemas.microsoft.com/office/drawing/2014/main" id="{58468629-4264-5E4B-8E53-B135C5A7FA14}"/>
              </a:ext>
            </a:extLst>
          </p:cNvPr>
          <p:cNvSpPr>
            <a:spLocks noGrp="1"/>
          </p:cNvSpPr>
          <p:nvPr>
            <p:ph type="title"/>
          </p:nvPr>
        </p:nvSpPr>
        <p:spPr/>
        <p:txBody>
          <a:bodyPr/>
          <a:lstStyle/>
          <a:p>
            <a:r>
              <a:rPr lang="en-US" dirty="0"/>
              <a:t>View of Fuego from the North</a:t>
            </a:r>
          </a:p>
        </p:txBody>
      </p:sp>
      <p:cxnSp>
        <p:nvCxnSpPr>
          <p:cNvPr id="5" name="Straight Arrow Connector 4">
            <a:extLst>
              <a:ext uri="{FF2B5EF4-FFF2-40B4-BE49-F238E27FC236}">
                <a16:creationId xmlns:a16="http://schemas.microsoft.com/office/drawing/2014/main" id="{D7DE3657-AC16-3342-B54F-D2422230BA83}"/>
              </a:ext>
            </a:extLst>
          </p:cNvPr>
          <p:cNvCxnSpPr/>
          <p:nvPr/>
        </p:nvCxnSpPr>
        <p:spPr>
          <a:xfrm>
            <a:off x="2951018" y="2618509"/>
            <a:ext cx="3089564" cy="3782291"/>
          </a:xfrm>
          <a:prstGeom prst="straightConnector1">
            <a:avLst/>
          </a:prstGeom>
          <a:ln w="444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734E1C1-90C1-3547-B519-43E5DEEA1F35}"/>
              </a:ext>
            </a:extLst>
          </p:cNvPr>
          <p:cNvSpPr txBox="1"/>
          <p:nvPr/>
        </p:nvSpPr>
        <p:spPr>
          <a:xfrm>
            <a:off x="3386138" y="4400550"/>
            <a:ext cx="944489" cy="369332"/>
          </a:xfrm>
          <a:prstGeom prst="rect">
            <a:avLst/>
          </a:prstGeom>
          <a:noFill/>
        </p:spPr>
        <p:txBody>
          <a:bodyPr wrap="none" rtlCol="0">
            <a:spAutoFit/>
          </a:bodyPr>
          <a:lstStyle/>
          <a:p>
            <a:r>
              <a:rPr lang="en-US" dirty="0">
                <a:solidFill>
                  <a:srgbClr val="FFC000"/>
                </a:solidFill>
              </a:rPr>
              <a:t>~300 m</a:t>
            </a:r>
          </a:p>
        </p:txBody>
      </p:sp>
    </p:spTree>
    <p:extLst>
      <p:ext uri="{BB962C8B-B14F-4D97-AF65-F5344CB8AC3E}">
        <p14:creationId xmlns:p14="http://schemas.microsoft.com/office/powerpoint/2010/main" val="279064489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B047-9E3A-6449-A2BB-DE52DB82CFBA}"/>
              </a:ext>
            </a:extLst>
          </p:cNvPr>
          <p:cNvSpPr>
            <a:spLocks noGrp="1"/>
          </p:cNvSpPr>
          <p:nvPr>
            <p:ph type="title"/>
          </p:nvPr>
        </p:nvSpPr>
        <p:spPr>
          <a:xfrm>
            <a:off x="457200" y="1063229"/>
            <a:ext cx="5300663" cy="2180033"/>
          </a:xfrm>
        </p:spPr>
        <p:txBody>
          <a:bodyPr>
            <a:normAutofit/>
          </a:bodyPr>
          <a:lstStyle/>
          <a:p>
            <a:pPr algn="l"/>
            <a:r>
              <a:rPr lang="en-US" dirty="0"/>
              <a:t>Fuego Volcano: </a:t>
            </a:r>
            <a:br>
              <a:rPr lang="en-US" dirty="0"/>
            </a:br>
            <a:r>
              <a:rPr lang="en-US" dirty="0"/>
              <a:t>	SO</a:t>
            </a:r>
            <a:r>
              <a:rPr lang="en-US" baseline="-25000" dirty="0"/>
              <a:t>2</a:t>
            </a:r>
            <a:r>
              <a:rPr lang="en-US" dirty="0"/>
              <a:t> and seismic tremor</a:t>
            </a:r>
          </a:p>
        </p:txBody>
      </p:sp>
      <p:pic>
        <p:nvPicPr>
          <p:cNvPr id="10" name="Picture 4">
            <a:extLst>
              <a:ext uri="{FF2B5EF4-FFF2-40B4-BE49-F238E27FC236}">
                <a16:creationId xmlns:a16="http://schemas.microsoft.com/office/drawing/2014/main" id="{3655D2A1-B92A-494B-9940-7D104AFEC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25" t="64173"/>
          <a:stretch/>
        </p:blipFill>
        <p:spPr bwMode="auto">
          <a:xfrm>
            <a:off x="5886450" y="1063229"/>
            <a:ext cx="3049359" cy="23203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FC89086C-DF99-9345-97ED-634560A12C71}"/>
              </a:ext>
            </a:extLst>
          </p:cNvPr>
          <p:cNvSpPr txBox="1"/>
          <p:nvPr/>
        </p:nvSpPr>
        <p:spPr>
          <a:xfrm>
            <a:off x="6457950" y="5587022"/>
            <a:ext cx="2686050" cy="230832"/>
          </a:xfrm>
          <a:prstGeom prst="rect">
            <a:avLst/>
          </a:prstGeom>
          <a:noFill/>
        </p:spPr>
        <p:txBody>
          <a:bodyPr wrap="square" rtlCol="0">
            <a:spAutoFit/>
          </a:bodyPr>
          <a:lstStyle/>
          <a:p>
            <a:pPr algn="r"/>
            <a:r>
              <a:rPr lang="en-US" sz="900" dirty="0"/>
              <a:t>Nadeau et al.</a:t>
            </a:r>
            <a:r>
              <a:rPr lang="en-US" sz="900" i="1" dirty="0"/>
              <a:t>, GRL</a:t>
            </a:r>
            <a:r>
              <a:rPr lang="en-US" sz="900" dirty="0"/>
              <a:t>, 2011</a:t>
            </a:r>
          </a:p>
        </p:txBody>
      </p:sp>
      <p:pic>
        <p:nvPicPr>
          <p:cNvPr id="12" name="Picture 11" descr="CorFig">
            <a:extLst>
              <a:ext uri="{FF2B5EF4-FFF2-40B4-BE49-F238E27FC236}">
                <a16:creationId xmlns:a16="http://schemas.microsoft.com/office/drawing/2014/main" id="{01158A90-E9A0-4445-AABD-72F80A8D1E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3383541"/>
            <a:ext cx="7511179" cy="2617210"/>
          </a:xfrm>
          <a:prstGeom prst="rect">
            <a:avLst/>
          </a:prstGeom>
          <a:noFill/>
          <a:ln>
            <a:noFill/>
          </a:ln>
        </p:spPr>
      </p:pic>
      <p:sp>
        <p:nvSpPr>
          <p:cNvPr id="15" name="TextBox 14">
            <a:extLst>
              <a:ext uri="{FF2B5EF4-FFF2-40B4-BE49-F238E27FC236}">
                <a16:creationId xmlns:a16="http://schemas.microsoft.com/office/drawing/2014/main" id="{62847F49-2AF6-AB45-B3D8-1883BE3D8A44}"/>
              </a:ext>
            </a:extLst>
          </p:cNvPr>
          <p:cNvSpPr txBox="1"/>
          <p:nvPr/>
        </p:nvSpPr>
        <p:spPr>
          <a:xfrm>
            <a:off x="6369627" y="1231323"/>
            <a:ext cx="2265172" cy="300082"/>
          </a:xfrm>
          <a:prstGeom prst="rect">
            <a:avLst/>
          </a:prstGeom>
          <a:noFill/>
        </p:spPr>
        <p:txBody>
          <a:bodyPr wrap="none" rtlCol="0">
            <a:spAutoFit/>
          </a:bodyPr>
          <a:lstStyle/>
          <a:p>
            <a:r>
              <a:rPr lang="en-US" sz="1350" dirty="0">
                <a:solidFill>
                  <a:srgbClr val="C00000"/>
                </a:solidFill>
              </a:rPr>
              <a:t>Sealing lengthens time delay</a:t>
            </a:r>
          </a:p>
        </p:txBody>
      </p:sp>
    </p:spTree>
    <p:extLst>
      <p:ext uri="{BB962C8B-B14F-4D97-AF65-F5344CB8AC3E}">
        <p14:creationId xmlns:p14="http://schemas.microsoft.com/office/powerpoint/2010/main" val="458835517"/>
      </p:ext>
    </p:extLst>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spd="slow" advTm="559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89086C-DF99-9345-97ED-634560A12C71}"/>
              </a:ext>
            </a:extLst>
          </p:cNvPr>
          <p:cNvSpPr txBox="1"/>
          <p:nvPr/>
        </p:nvSpPr>
        <p:spPr>
          <a:xfrm>
            <a:off x="6457950" y="5587022"/>
            <a:ext cx="2686050" cy="230832"/>
          </a:xfrm>
          <a:prstGeom prst="rect">
            <a:avLst/>
          </a:prstGeom>
          <a:noFill/>
        </p:spPr>
        <p:txBody>
          <a:bodyPr wrap="square" rtlCol="0">
            <a:spAutoFit/>
          </a:bodyPr>
          <a:lstStyle/>
          <a:p>
            <a:pPr algn="r"/>
            <a:r>
              <a:rPr lang="en-US" sz="900" dirty="0"/>
              <a:t>Nadeau et al.</a:t>
            </a:r>
            <a:r>
              <a:rPr lang="en-US" sz="900" i="1" dirty="0"/>
              <a:t>, GRL</a:t>
            </a:r>
            <a:r>
              <a:rPr lang="en-US" sz="900" dirty="0"/>
              <a:t>, 2011</a:t>
            </a:r>
          </a:p>
        </p:txBody>
      </p:sp>
      <p:pic>
        <p:nvPicPr>
          <p:cNvPr id="3" name="Picture 2">
            <a:extLst>
              <a:ext uri="{FF2B5EF4-FFF2-40B4-BE49-F238E27FC236}">
                <a16:creationId xmlns:a16="http://schemas.microsoft.com/office/drawing/2014/main" id="{BB9BDC7A-8E70-E64C-9FB9-63588FACE537}"/>
              </a:ext>
            </a:extLst>
          </p:cNvPr>
          <p:cNvPicPr>
            <a:picLocks noChangeAspect="1"/>
          </p:cNvPicPr>
          <p:nvPr/>
        </p:nvPicPr>
        <p:blipFill>
          <a:blip r:embed="rId3"/>
          <a:stretch>
            <a:fillRect/>
          </a:stretch>
        </p:blipFill>
        <p:spPr>
          <a:xfrm>
            <a:off x="814388" y="1302847"/>
            <a:ext cx="7500937" cy="5005517"/>
          </a:xfrm>
          <a:prstGeom prst="rect">
            <a:avLst/>
          </a:prstGeom>
        </p:spPr>
      </p:pic>
      <p:sp>
        <p:nvSpPr>
          <p:cNvPr id="13" name="Title 1">
            <a:extLst>
              <a:ext uri="{FF2B5EF4-FFF2-40B4-BE49-F238E27FC236}">
                <a16:creationId xmlns:a16="http://schemas.microsoft.com/office/drawing/2014/main" id="{BB882C97-A290-CE49-BCBA-4F3CEBBD40A4}"/>
              </a:ext>
            </a:extLst>
          </p:cNvPr>
          <p:cNvSpPr txBox="1">
            <a:spLocks/>
          </p:cNvSpPr>
          <p:nvPr/>
        </p:nvSpPr>
        <p:spPr>
          <a:xfrm>
            <a:off x="314325" y="-108347"/>
            <a:ext cx="8172450" cy="2180033"/>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US" dirty="0"/>
              <a:t>Fuego Volcano: seal, rupture, repeat</a:t>
            </a:r>
          </a:p>
        </p:txBody>
      </p:sp>
    </p:spTree>
    <p:extLst>
      <p:ext uri="{BB962C8B-B14F-4D97-AF65-F5344CB8AC3E}">
        <p14:creationId xmlns:p14="http://schemas.microsoft.com/office/powerpoint/2010/main" val="1917505654"/>
      </p:ext>
    </p:extLst>
  </p:cSld>
  <p:clrMapOvr>
    <a:masterClrMapping/>
  </p:clrMapOvr>
  <mc:AlternateContent xmlns:mc="http://schemas.openxmlformats.org/markup-compatibility/2006" xmlns:p14="http://schemas.microsoft.com/office/powerpoint/2010/main">
    <mc:Choice Requires="p14">
      <p:transition spd="slow" p14:dur="2000" advTm="5590"/>
    </mc:Choice>
    <mc:Fallback xmlns="">
      <p:transition spd="slow" advTm="5590"/>
    </mc:Fallback>
  </mc:AlternateContent>
</p:sld>
</file>

<file path=ppt/theme/theme1.xml><?xml version="1.0" encoding="utf-8"?>
<a:theme xmlns:a="http://schemas.openxmlformats.org/drawingml/2006/main" name="Black">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18779</TotalTime>
  <Words>2887</Words>
  <Application>Microsoft Macintosh PowerPoint</Application>
  <PresentationFormat>On-screen Show (4:3)</PresentationFormat>
  <Paragraphs>179</Paragraphs>
  <Slides>27</Slides>
  <Notes>26</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Calibri</vt:lpstr>
      <vt:lpstr>Calisto MT</vt:lpstr>
      <vt:lpstr>Cambria Math</vt:lpstr>
      <vt:lpstr>Helvetica</vt:lpstr>
      <vt:lpstr>Black</vt:lpstr>
      <vt:lpstr>Equation</vt:lpstr>
      <vt:lpstr>Geophysical Measurements of Open-System Degassing</vt:lpstr>
      <vt:lpstr>Volcano seismicity at open systems</vt:lpstr>
      <vt:lpstr>Volcano seismicity &amp; SO2 emissions at Galeras</vt:lpstr>
      <vt:lpstr>New technologies have enabled detailed comparisons: Asama Volcano</vt:lpstr>
      <vt:lpstr>Fuego Volcano: VeryLongPeriod events and SO2</vt:lpstr>
      <vt:lpstr>Fuego Volcano: VLPs and SO2</vt:lpstr>
      <vt:lpstr>View of Fuego from the North</vt:lpstr>
      <vt:lpstr>Fuego Volcano:   SO2 and seismic tremor</vt:lpstr>
      <vt:lpstr>PowerPoint Presentation</vt:lpstr>
      <vt:lpstr>Path effects can dominate signals from shallow sources</vt:lpstr>
      <vt:lpstr>PowerPoint Presentation</vt:lpstr>
      <vt:lpstr>LF events at Villarrica</vt:lpstr>
      <vt:lpstr>Get as close as is reasonable to limit path effects</vt:lpstr>
      <vt:lpstr>PowerPoint Presentation</vt:lpstr>
      <vt:lpstr>PowerPoint Presentation</vt:lpstr>
      <vt:lpstr>Infrasound event</vt:lpstr>
      <vt:lpstr>Infrasound record of a bubble burst</vt:lpstr>
      <vt:lpstr>PowerPoint Presentation</vt:lpstr>
      <vt:lpstr>Infrasound beam</vt:lpstr>
      <vt:lpstr>Infrasound detections average ~1200 per hour</vt:lpstr>
      <vt:lpstr>Infrasound detections used to find seismic events</vt:lpstr>
      <vt:lpstr>Infrasound detections used to find seismic events</vt:lpstr>
      <vt:lpstr>Gas mass from infrasound</vt:lpstr>
      <vt:lpstr>For larger events, UV camera measurements of SO2 scale with infrasound masses</vt:lpstr>
      <vt:lpstr>PowerPoint Presentation</vt:lpstr>
      <vt:lpstr>1 minute average absolute amplitude (RSAM)</vt:lpstr>
      <vt:lpstr>Summary</vt:lpstr>
    </vt:vector>
  </TitlesOfParts>
  <Company>MTU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Low-Amplitude Non-Harmonic Tremor to Estimate Gas Emission: Pacaya and Villarrica Volcanoes</dc:title>
  <dc:creator>Greg Waite</dc:creator>
  <cp:lastModifiedBy>Gregory Waite</cp:lastModifiedBy>
  <cp:revision>380</cp:revision>
  <cp:lastPrinted>2019-06-28T23:39:56Z</cp:lastPrinted>
  <dcterms:created xsi:type="dcterms:W3CDTF">2017-04-04T14:19:31Z</dcterms:created>
  <dcterms:modified xsi:type="dcterms:W3CDTF">2019-06-28T23:40:39Z</dcterms:modified>
</cp:coreProperties>
</file>