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3" r:id="rId3"/>
    <p:sldId id="269" r:id="rId4"/>
    <p:sldId id="270" r:id="rId5"/>
    <p:sldId id="272" r:id="rId6"/>
    <p:sldId id="274" r:id="rId7"/>
    <p:sldId id="275" r:id="rId8"/>
    <p:sldId id="257" r:id="rId9"/>
    <p:sldId id="277" r:id="rId10"/>
    <p:sldId id="258" r:id="rId11"/>
    <p:sldId id="276" r:id="rId12"/>
    <p:sldId id="266" r:id="rId13"/>
    <p:sldId id="278" r:id="rId14"/>
    <p:sldId id="263" r:id="rId15"/>
    <p:sldId id="268" r:id="rId16"/>
    <p:sldId id="264" r:id="rId17"/>
    <p:sldId id="279" r:id="rId18"/>
    <p:sldId id="281" r:id="rId19"/>
    <p:sldId id="283" r:id="rId20"/>
    <p:sldId id="284" r:id="rId21"/>
    <p:sldId id="286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B18A9-5086-BA42-A651-43E0309A0198}" type="datetimeFigureOut">
              <a:rPr lang="en-US" smtClean="0"/>
              <a:t>7/16/12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EBDE3-A9E1-F742-A302-7A44B34AA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7EEE3-22CF-FD41-9E8A-8230D51F90A3}" type="slidenum">
              <a:rPr lang="en-US"/>
              <a:pPr/>
              <a:t>3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E9EF45-59E8-3743-A243-62B6388D2A6E}" type="slidenum">
              <a:rPr lang="en-US" sz="1200" u="none"/>
              <a:pPr/>
              <a:t>19</a:t>
            </a:fld>
            <a:endParaRPr lang="en-US" sz="120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C3D0B9-3DAA-0E46-8FD9-58981B41A339}" type="slidenum">
              <a:rPr lang="en-US" sz="1200" u="none"/>
              <a:pPr/>
              <a:t>20</a:t>
            </a:fld>
            <a:endParaRPr lang="en-US" sz="120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07C8D6-12A1-F841-A6F5-2CB7D301D00F}" type="slidenum">
              <a:rPr lang="en-US" sz="1200" u="none"/>
              <a:pPr/>
              <a:t>21</a:t>
            </a:fld>
            <a:endParaRPr lang="en-US" sz="1200" u="none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13581-15B1-4349-99D4-CFD04AD41270}" type="slidenum">
              <a:rPr lang="en-US"/>
              <a:pPr/>
              <a:t>4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51C84-8ECD-A742-8120-9CB193196B82}" type="slidenum">
              <a:rPr lang="en-US"/>
              <a:pPr/>
              <a:t>5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9E7593-508F-6548-8D8E-99FF2EC45B07}" type="slidenum">
              <a:rPr lang="en-US"/>
              <a:pPr/>
              <a:t>9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8FAF3-671C-8040-A7C9-7CD53D0C2619}" type="slidenum">
              <a:rPr lang="en-US"/>
              <a:pPr/>
              <a:t>11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330C5D-FDA9-694B-905A-83FB29914430}" type="slidenum">
              <a:rPr lang="en-US" sz="1200" u="none"/>
              <a:pPr/>
              <a:t>13</a:t>
            </a:fld>
            <a:endParaRPr lang="en-US" sz="1200" u="non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AD058-00D7-7B41-A269-87F64D0CFF27}" type="slidenum">
              <a:rPr lang="en-US"/>
              <a:pPr/>
              <a:t>14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70C5B8-7C99-2548-8FCB-92C669E2DC34}" type="slidenum">
              <a:rPr lang="en-US" sz="1200" u="none"/>
              <a:pPr/>
              <a:t>17</a:t>
            </a:fld>
            <a:endParaRPr lang="en-US" sz="1200" u="none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9BF0F-3FEE-1B46-8225-893B88B20701}" type="slidenum">
              <a:rPr lang="en-US" sz="1200" u="none"/>
              <a:pPr/>
              <a:t>18</a:t>
            </a:fld>
            <a:endParaRPr lang="en-US" sz="120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9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8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E71FC8EC-9CDF-3647-830E-982D093927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3C470-8D79-3441-9B1F-25A1E41623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2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5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3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7B7D9-C82B-3C42-B146-BF188A4FA056}" type="datetimeFigureOut">
              <a:rPr lang="en-US" smtClean="0"/>
              <a:t>7/16/12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C19D-C7A4-CD49-8DAA-2F2405FD6C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2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7668"/>
            <a:ext cx="7772400" cy="1337058"/>
          </a:xfrm>
        </p:spPr>
        <p:txBody>
          <a:bodyPr/>
          <a:lstStyle/>
          <a:p>
            <a:r>
              <a:rPr lang="en-US" dirty="0" smtClean="0"/>
              <a:t>Introduction to Deep Time</a:t>
            </a:r>
            <a:br>
              <a:rPr lang="en-US" dirty="0" smtClean="0"/>
            </a:br>
            <a:r>
              <a:rPr lang="en-US" sz="3200" i="1" dirty="0" smtClean="0"/>
              <a:t>Physics Perspective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821" y="3275795"/>
            <a:ext cx="2762975" cy="274097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Dave Stevenson</a:t>
            </a:r>
          </a:p>
          <a:p>
            <a:r>
              <a:rPr lang="en-US" dirty="0" smtClean="0"/>
              <a:t>Caltech</a:t>
            </a:r>
          </a:p>
          <a:p>
            <a:endParaRPr lang="en-US" dirty="0"/>
          </a:p>
          <a:p>
            <a:r>
              <a:rPr lang="en-US" dirty="0" smtClean="0"/>
              <a:t>CIDER, July 2012</a:t>
            </a:r>
            <a:endParaRPr lang="en-US" dirty="0"/>
          </a:p>
        </p:txBody>
      </p:sp>
      <p:pic>
        <p:nvPicPr>
          <p:cNvPr id="4" name="Picture 3" descr="protopla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0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Formation: The 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Giant impacts are an essential part of Earth formation. </a:t>
            </a:r>
            <a:r>
              <a:rPr lang="en-US" u="sng" dirty="0" smtClean="0"/>
              <a:t>Not</a:t>
            </a:r>
            <a:r>
              <a:rPr lang="en-US" dirty="0" smtClean="0"/>
              <a:t> just the lunar forming impact.</a:t>
            </a:r>
          </a:p>
          <a:p>
            <a:r>
              <a:rPr lang="en-US" dirty="0" smtClean="0"/>
              <a:t>Small </a:t>
            </a:r>
            <a:r>
              <a:rPr lang="en-US" dirty="0" err="1" smtClean="0"/>
              <a:t>impactors</a:t>
            </a:r>
            <a:r>
              <a:rPr lang="en-US" dirty="0" smtClean="0"/>
              <a:t> are also essential &amp; contemporaneous.(20-40% of the total mass?)</a:t>
            </a:r>
          </a:p>
          <a:p>
            <a:r>
              <a:rPr lang="en-US" dirty="0" smtClean="0"/>
              <a:t>Much of Earth could have formed in as little as 3Ma but the last giant (lunar-forming) impact was at 30-100Ma. </a:t>
            </a:r>
          </a:p>
          <a:p>
            <a:pPr lvl="1"/>
            <a:r>
              <a:rPr lang="en-US" dirty="0" smtClean="0"/>
              <a:t>Mostly after Jupiter formation and mostly after removal of the solar nebula.</a:t>
            </a:r>
          </a:p>
          <a:p>
            <a:r>
              <a:rPr lang="en-US" dirty="0" smtClean="0"/>
              <a:t>Change in provenance (Oxidation, volatiles) with time?</a:t>
            </a:r>
          </a:p>
          <a:p>
            <a:pPr lvl="1"/>
            <a:r>
              <a:rPr lang="en-US" dirty="0" smtClean="0"/>
              <a:t>Amount of water is highly uncertain</a:t>
            </a:r>
          </a:p>
          <a:p>
            <a:pPr lvl="1"/>
            <a:r>
              <a:rPr lang="en-US" dirty="0" smtClean="0"/>
              <a:t>Mixing but extent is uncertain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Some Important Numbers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GM/RC</a:t>
            </a:r>
            <a:r>
              <a:rPr lang="en-US" baseline="-25000"/>
              <a:t>p</a:t>
            </a:r>
            <a:r>
              <a:rPr lang="en-US"/>
              <a:t>~ 4 x 10</a:t>
            </a:r>
            <a:r>
              <a:rPr lang="en-US" baseline="30000"/>
              <a:t>4</a:t>
            </a:r>
            <a:r>
              <a:rPr lang="en-US"/>
              <a:t>K</a:t>
            </a:r>
            <a:r>
              <a:rPr lang="en-US" sz="2400"/>
              <a:t>        </a:t>
            </a:r>
            <a:r>
              <a:rPr lang="en-US" sz="1800" i="1"/>
              <a:t>where M is Earth mass, R is  				          Earth radius, C</a:t>
            </a:r>
            <a:r>
              <a:rPr lang="en-US" sz="1800" i="1" baseline="-25000"/>
              <a:t>p</a:t>
            </a:r>
            <a:r>
              <a:rPr lang="en-US" sz="1800" i="1"/>
              <a:t> is specific heat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/>
              <a:t>GM/RL ~1</a:t>
            </a:r>
            <a:r>
              <a:rPr lang="en-US" sz="2400"/>
              <a:t>                    </a:t>
            </a:r>
            <a:r>
              <a:rPr lang="en-US" sz="1800" i="1"/>
              <a:t>where L is the latent heat of 						vaporization of rock</a:t>
            </a:r>
            <a:endParaRPr lang="en-US" sz="2400"/>
          </a:p>
          <a:p>
            <a:pPr>
              <a:lnSpc>
                <a:spcPct val="90000"/>
              </a:lnSpc>
            </a:pPr>
            <a:r>
              <a:rPr lang="en-US"/>
              <a:t>Equilibrium temp. to eliminate accretional heat ~400K</a:t>
            </a:r>
            <a:r>
              <a:rPr lang="en-US" sz="2400"/>
              <a:t>      </a:t>
            </a:r>
            <a:r>
              <a:rPr lang="en-US" sz="1800" i="1"/>
              <a:t>(but misleading because of infrequent large 				          impacts and steam atmosphere)</a:t>
            </a:r>
          </a:p>
          <a:p>
            <a:pPr>
              <a:lnSpc>
                <a:spcPct val="90000"/>
              </a:lnSpc>
            </a:pPr>
            <a:r>
              <a:rPr lang="en-US"/>
              <a:t>E</a:t>
            </a:r>
            <a:r>
              <a:rPr lang="en-US" baseline="-25000"/>
              <a:t>grav</a:t>
            </a:r>
            <a:r>
              <a:rPr lang="en-US"/>
              <a:t>~10 E</a:t>
            </a:r>
            <a:r>
              <a:rPr lang="en-US" baseline="-25000"/>
              <a:t>radio</a:t>
            </a:r>
            <a:r>
              <a:rPr lang="en-US" sz="2400"/>
              <a:t>  </a:t>
            </a:r>
            <a:r>
              <a:rPr lang="en-US" sz="1800" i="1"/>
              <a:t>where E</a:t>
            </a:r>
            <a:r>
              <a:rPr lang="en-US" sz="1800" i="1" baseline="-25000"/>
              <a:t>grav</a:t>
            </a:r>
            <a:r>
              <a:rPr lang="en-US" sz="1800" i="1"/>
              <a:t> is the energy released by  Earth 			      formation and E</a:t>
            </a:r>
            <a:r>
              <a:rPr lang="en-US" sz="1800" i="1" baseline="-25000"/>
              <a:t>radio</a:t>
            </a:r>
            <a:r>
              <a:rPr lang="en-US" sz="1800" i="1"/>
              <a:t> is the total radioactive 				heat release over geologic time</a:t>
            </a:r>
            <a:endParaRPr lang="en-US" sz="2400" baseline="-25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4216"/>
            <a:ext cx="8229600" cy="1649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Entropy Distribution in Disk &amp; Planet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Earth is molten after  a giant impact</a:t>
            </a:r>
            <a:br>
              <a:rPr lang="en-US" sz="2400" dirty="0" smtClean="0"/>
            </a:br>
            <a:r>
              <a:rPr lang="en-US" sz="2400" dirty="0" smtClean="0"/>
              <a:t>Mantle is stably stratified (inhibits mixing)</a:t>
            </a:r>
            <a:br>
              <a:rPr lang="en-US" sz="2400" dirty="0" smtClean="0"/>
            </a:br>
            <a:r>
              <a:rPr lang="en-US" sz="2400" dirty="0" smtClean="0"/>
              <a:t>Disk is melt +vapor</a:t>
            </a:r>
            <a:endParaRPr lang="en-US" dirty="0"/>
          </a:p>
        </p:txBody>
      </p:sp>
      <p:pic>
        <p:nvPicPr>
          <p:cNvPr id="4" name="Content Placeholder 3" descr="planet_disk_0.7.sil.eps"/>
          <p:cNvPicPr>
            <a:picLocks noGrp="1" noChangeAspect="1"/>
          </p:cNvPicPr>
          <p:nvPr>
            <p:ph idx="1"/>
          </p:nvPr>
        </p:nvPicPr>
        <p:blipFill>
          <a:blip r:embed="rId2"/>
          <a:srcRect l="-67655" r="-67655"/>
          <a:stretch>
            <a:fillRect/>
          </a:stretch>
        </p:blipFill>
        <p:spPr>
          <a:xfrm rot="5400000">
            <a:off x="98125" y="2209207"/>
            <a:ext cx="8229600" cy="524411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Formation with Giant Impacts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581400" cy="4114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Imperfect equilibration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 no simple connection between the timing of core formation and the timing of last equilibration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No simple connection between composition and a particular T and P.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Freeform 5"/>
          <p:cNvSpPr>
            <a:spLocks/>
          </p:cNvSpPr>
          <p:nvPr/>
        </p:nvSpPr>
        <p:spPr bwMode="auto">
          <a:xfrm>
            <a:off x="5867400" y="4838700"/>
            <a:ext cx="2819400" cy="342900"/>
          </a:xfrm>
          <a:custGeom>
            <a:avLst/>
            <a:gdLst>
              <a:gd name="T0" fmla="*/ 0 w 1776"/>
              <a:gd name="T1" fmla="*/ 2147483647 h 216"/>
              <a:gd name="T2" fmla="*/ 2147483647 w 1776"/>
              <a:gd name="T3" fmla="*/ 2147483647 h 216"/>
              <a:gd name="T4" fmla="*/ 2147483647 w 1776"/>
              <a:gd name="T5" fmla="*/ 2147483647 h 216"/>
              <a:gd name="T6" fmla="*/ 2147483647 w 1776"/>
              <a:gd name="T7" fmla="*/ 2147483647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216"/>
              <a:gd name="T14" fmla="*/ 1776 w 1776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216">
                <a:moveTo>
                  <a:pt x="0" y="216"/>
                </a:moveTo>
                <a:cubicBezTo>
                  <a:pt x="108" y="160"/>
                  <a:pt x="216" y="104"/>
                  <a:pt x="384" y="72"/>
                </a:cubicBezTo>
                <a:cubicBezTo>
                  <a:pt x="552" y="40"/>
                  <a:pt x="776" y="0"/>
                  <a:pt x="1008" y="24"/>
                </a:cubicBezTo>
                <a:cubicBezTo>
                  <a:pt x="1240" y="48"/>
                  <a:pt x="1648" y="184"/>
                  <a:pt x="1776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Freeform 6"/>
          <p:cNvSpPr>
            <a:spLocks/>
          </p:cNvSpPr>
          <p:nvPr/>
        </p:nvSpPr>
        <p:spPr bwMode="auto">
          <a:xfrm>
            <a:off x="5943600" y="2514600"/>
            <a:ext cx="2819400" cy="342900"/>
          </a:xfrm>
          <a:custGeom>
            <a:avLst/>
            <a:gdLst>
              <a:gd name="T0" fmla="*/ 0 w 1776"/>
              <a:gd name="T1" fmla="*/ 2147483647 h 216"/>
              <a:gd name="T2" fmla="*/ 2147483647 w 1776"/>
              <a:gd name="T3" fmla="*/ 2147483647 h 216"/>
              <a:gd name="T4" fmla="*/ 2147483647 w 1776"/>
              <a:gd name="T5" fmla="*/ 2147483647 h 216"/>
              <a:gd name="T6" fmla="*/ 2147483647 w 1776"/>
              <a:gd name="T7" fmla="*/ 2147483647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216"/>
              <a:gd name="T14" fmla="*/ 1776 w 1776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216">
                <a:moveTo>
                  <a:pt x="0" y="216"/>
                </a:moveTo>
                <a:cubicBezTo>
                  <a:pt x="108" y="160"/>
                  <a:pt x="216" y="104"/>
                  <a:pt x="384" y="72"/>
                </a:cubicBezTo>
                <a:cubicBezTo>
                  <a:pt x="552" y="40"/>
                  <a:pt x="776" y="0"/>
                  <a:pt x="1008" y="24"/>
                </a:cubicBezTo>
                <a:cubicBezTo>
                  <a:pt x="1240" y="48"/>
                  <a:pt x="1648" y="184"/>
                  <a:pt x="1776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Freeform 7"/>
          <p:cNvSpPr>
            <a:spLocks/>
          </p:cNvSpPr>
          <p:nvPr/>
        </p:nvSpPr>
        <p:spPr bwMode="auto">
          <a:xfrm>
            <a:off x="7331075" y="3341688"/>
            <a:ext cx="685800" cy="882650"/>
          </a:xfrm>
          <a:custGeom>
            <a:avLst/>
            <a:gdLst>
              <a:gd name="T0" fmla="*/ 2147483647 w 432"/>
              <a:gd name="T1" fmla="*/ 2147483647 h 556"/>
              <a:gd name="T2" fmla="*/ 2147483647 w 432"/>
              <a:gd name="T3" fmla="*/ 2147483647 h 556"/>
              <a:gd name="T4" fmla="*/ 2147483647 w 432"/>
              <a:gd name="T5" fmla="*/ 2147483647 h 556"/>
              <a:gd name="T6" fmla="*/ 0 w 432"/>
              <a:gd name="T7" fmla="*/ 2147483647 h 556"/>
              <a:gd name="T8" fmla="*/ 2147483647 w 432"/>
              <a:gd name="T9" fmla="*/ 2147483647 h 556"/>
              <a:gd name="T10" fmla="*/ 2147483647 w 432"/>
              <a:gd name="T11" fmla="*/ 2147483647 h 556"/>
              <a:gd name="T12" fmla="*/ 2147483647 w 432"/>
              <a:gd name="T13" fmla="*/ 2147483647 h 556"/>
              <a:gd name="T14" fmla="*/ 2147483647 w 432"/>
              <a:gd name="T15" fmla="*/ 2147483647 h 556"/>
              <a:gd name="T16" fmla="*/ 2147483647 w 432"/>
              <a:gd name="T17" fmla="*/ 2147483647 h 556"/>
              <a:gd name="T18" fmla="*/ 2147483647 w 432"/>
              <a:gd name="T19" fmla="*/ 2147483647 h 556"/>
              <a:gd name="T20" fmla="*/ 2147483647 w 432"/>
              <a:gd name="T21" fmla="*/ 2147483647 h 556"/>
              <a:gd name="T22" fmla="*/ 2147483647 w 432"/>
              <a:gd name="T23" fmla="*/ 2147483647 h 556"/>
              <a:gd name="T24" fmla="*/ 2147483647 w 432"/>
              <a:gd name="T25" fmla="*/ 2147483647 h 556"/>
              <a:gd name="T26" fmla="*/ 2147483647 w 432"/>
              <a:gd name="T27" fmla="*/ 2147483647 h 5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32"/>
              <a:gd name="T43" fmla="*/ 0 h 556"/>
              <a:gd name="T44" fmla="*/ 432 w 432"/>
              <a:gd name="T45" fmla="*/ 556 h 5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32" h="556">
                <a:moveTo>
                  <a:pt x="164" y="28"/>
                </a:moveTo>
                <a:cubicBezTo>
                  <a:pt x="144" y="91"/>
                  <a:pt x="174" y="0"/>
                  <a:pt x="146" y="65"/>
                </a:cubicBezTo>
                <a:cubicBezTo>
                  <a:pt x="120" y="121"/>
                  <a:pt x="110" y="179"/>
                  <a:pt x="55" y="216"/>
                </a:cubicBezTo>
                <a:cubicBezTo>
                  <a:pt x="26" y="257"/>
                  <a:pt x="11" y="289"/>
                  <a:pt x="0" y="338"/>
                </a:cubicBezTo>
                <a:cubicBezTo>
                  <a:pt x="4" y="380"/>
                  <a:pt x="4" y="423"/>
                  <a:pt x="12" y="465"/>
                </a:cubicBezTo>
                <a:cubicBezTo>
                  <a:pt x="12" y="470"/>
                  <a:pt x="65" y="494"/>
                  <a:pt x="79" y="501"/>
                </a:cubicBezTo>
                <a:cubicBezTo>
                  <a:pt x="90" y="506"/>
                  <a:pt x="115" y="513"/>
                  <a:pt x="115" y="513"/>
                </a:cubicBezTo>
                <a:cubicBezTo>
                  <a:pt x="138" y="534"/>
                  <a:pt x="166" y="542"/>
                  <a:pt x="194" y="556"/>
                </a:cubicBezTo>
                <a:cubicBezTo>
                  <a:pt x="261" y="552"/>
                  <a:pt x="296" y="556"/>
                  <a:pt x="352" y="538"/>
                </a:cubicBezTo>
                <a:cubicBezTo>
                  <a:pt x="373" y="522"/>
                  <a:pt x="375" y="507"/>
                  <a:pt x="394" y="489"/>
                </a:cubicBezTo>
                <a:cubicBezTo>
                  <a:pt x="432" y="392"/>
                  <a:pt x="354" y="294"/>
                  <a:pt x="261" y="271"/>
                </a:cubicBezTo>
                <a:cubicBezTo>
                  <a:pt x="234" y="244"/>
                  <a:pt x="213" y="217"/>
                  <a:pt x="188" y="192"/>
                </a:cubicBezTo>
                <a:cubicBezTo>
                  <a:pt x="174" y="152"/>
                  <a:pt x="136" y="83"/>
                  <a:pt x="146" y="41"/>
                </a:cubicBezTo>
                <a:cubicBezTo>
                  <a:pt x="147" y="33"/>
                  <a:pt x="158" y="32"/>
                  <a:pt x="164" y="2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E82314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Freeform 8"/>
          <p:cNvSpPr>
            <a:spLocks/>
          </p:cNvSpPr>
          <p:nvPr/>
        </p:nvSpPr>
        <p:spPr bwMode="auto">
          <a:xfrm>
            <a:off x="5942013" y="3752850"/>
            <a:ext cx="681037" cy="576263"/>
          </a:xfrm>
          <a:custGeom>
            <a:avLst/>
            <a:gdLst>
              <a:gd name="T0" fmla="*/ 2147483647 w 429"/>
              <a:gd name="T1" fmla="*/ 0 h 363"/>
              <a:gd name="T2" fmla="*/ 2147483647 w 429"/>
              <a:gd name="T3" fmla="*/ 2147483647 h 363"/>
              <a:gd name="T4" fmla="*/ 2147483647 w 429"/>
              <a:gd name="T5" fmla="*/ 2147483647 h 363"/>
              <a:gd name="T6" fmla="*/ 2147483647 w 429"/>
              <a:gd name="T7" fmla="*/ 2147483647 h 363"/>
              <a:gd name="T8" fmla="*/ 2147483647 w 429"/>
              <a:gd name="T9" fmla="*/ 2147483647 h 363"/>
              <a:gd name="T10" fmla="*/ 2147483647 w 429"/>
              <a:gd name="T11" fmla="*/ 2147483647 h 363"/>
              <a:gd name="T12" fmla="*/ 2147483647 w 429"/>
              <a:gd name="T13" fmla="*/ 2147483647 h 363"/>
              <a:gd name="T14" fmla="*/ 2147483647 w 429"/>
              <a:gd name="T15" fmla="*/ 2147483647 h 363"/>
              <a:gd name="T16" fmla="*/ 2147483647 w 429"/>
              <a:gd name="T17" fmla="*/ 2147483647 h 363"/>
              <a:gd name="T18" fmla="*/ 2147483647 w 429"/>
              <a:gd name="T19" fmla="*/ 2147483647 h 363"/>
              <a:gd name="T20" fmla="*/ 2147483647 w 429"/>
              <a:gd name="T21" fmla="*/ 2147483647 h 363"/>
              <a:gd name="T22" fmla="*/ 2147483647 w 429"/>
              <a:gd name="T23" fmla="*/ 2147483647 h 363"/>
              <a:gd name="T24" fmla="*/ 2147483647 w 429"/>
              <a:gd name="T25" fmla="*/ 2147483647 h 363"/>
              <a:gd name="T26" fmla="*/ 2147483647 w 429"/>
              <a:gd name="T27" fmla="*/ 2147483647 h 363"/>
              <a:gd name="T28" fmla="*/ 2147483647 w 429"/>
              <a:gd name="T29" fmla="*/ 2147483647 h 363"/>
              <a:gd name="T30" fmla="*/ 2147483647 w 429"/>
              <a:gd name="T31" fmla="*/ 0 h 3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9"/>
              <a:gd name="T49" fmla="*/ 0 h 363"/>
              <a:gd name="T50" fmla="*/ 429 w 429"/>
              <a:gd name="T51" fmla="*/ 363 h 36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9" h="363">
                <a:moveTo>
                  <a:pt x="409" y="0"/>
                </a:moveTo>
                <a:cubicBezTo>
                  <a:pt x="382" y="42"/>
                  <a:pt x="371" y="73"/>
                  <a:pt x="336" y="103"/>
                </a:cubicBezTo>
                <a:cubicBezTo>
                  <a:pt x="284" y="145"/>
                  <a:pt x="222" y="173"/>
                  <a:pt x="160" y="194"/>
                </a:cubicBezTo>
                <a:cubicBezTo>
                  <a:pt x="115" y="208"/>
                  <a:pt x="68" y="215"/>
                  <a:pt x="27" y="236"/>
                </a:cubicBezTo>
                <a:cubicBezTo>
                  <a:pt x="19" y="248"/>
                  <a:pt x="0" y="258"/>
                  <a:pt x="3" y="273"/>
                </a:cubicBezTo>
                <a:cubicBezTo>
                  <a:pt x="5" y="287"/>
                  <a:pt x="5" y="301"/>
                  <a:pt x="9" y="315"/>
                </a:cubicBezTo>
                <a:cubicBezTo>
                  <a:pt x="22" y="363"/>
                  <a:pt x="78" y="358"/>
                  <a:pt x="118" y="363"/>
                </a:cubicBezTo>
                <a:cubicBezTo>
                  <a:pt x="148" y="361"/>
                  <a:pt x="179" y="361"/>
                  <a:pt x="209" y="357"/>
                </a:cubicBezTo>
                <a:cubicBezTo>
                  <a:pt x="236" y="352"/>
                  <a:pt x="227" y="314"/>
                  <a:pt x="263" y="303"/>
                </a:cubicBezTo>
                <a:cubicBezTo>
                  <a:pt x="273" y="271"/>
                  <a:pt x="271" y="246"/>
                  <a:pt x="306" y="236"/>
                </a:cubicBezTo>
                <a:cubicBezTo>
                  <a:pt x="319" y="215"/>
                  <a:pt x="334" y="196"/>
                  <a:pt x="348" y="176"/>
                </a:cubicBezTo>
                <a:cubicBezTo>
                  <a:pt x="354" y="155"/>
                  <a:pt x="365" y="140"/>
                  <a:pt x="372" y="121"/>
                </a:cubicBezTo>
                <a:cubicBezTo>
                  <a:pt x="374" y="96"/>
                  <a:pt x="375" y="72"/>
                  <a:pt x="378" y="48"/>
                </a:cubicBezTo>
                <a:cubicBezTo>
                  <a:pt x="379" y="37"/>
                  <a:pt x="376" y="25"/>
                  <a:pt x="384" y="18"/>
                </a:cubicBezTo>
                <a:cubicBezTo>
                  <a:pt x="388" y="13"/>
                  <a:pt x="392" y="26"/>
                  <a:pt x="397" y="30"/>
                </a:cubicBezTo>
                <a:cubicBezTo>
                  <a:pt x="423" y="23"/>
                  <a:pt x="429" y="20"/>
                  <a:pt x="409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Freeform 9"/>
          <p:cNvSpPr>
            <a:spLocks/>
          </p:cNvSpPr>
          <p:nvPr/>
        </p:nvSpPr>
        <p:spPr bwMode="auto">
          <a:xfrm>
            <a:off x="8310563" y="3040063"/>
            <a:ext cx="266700" cy="279400"/>
          </a:xfrm>
          <a:custGeom>
            <a:avLst/>
            <a:gdLst>
              <a:gd name="T0" fmla="*/ 2147483647 w 168"/>
              <a:gd name="T1" fmla="*/ 0 h 176"/>
              <a:gd name="T2" fmla="*/ 2147483647 w 168"/>
              <a:gd name="T3" fmla="*/ 2147483647 h 176"/>
              <a:gd name="T4" fmla="*/ 2147483647 w 168"/>
              <a:gd name="T5" fmla="*/ 2147483647 h 176"/>
              <a:gd name="T6" fmla="*/ 2147483647 w 168"/>
              <a:gd name="T7" fmla="*/ 2147483647 h 176"/>
              <a:gd name="T8" fmla="*/ 2147483647 w 168"/>
              <a:gd name="T9" fmla="*/ 2147483647 h 176"/>
              <a:gd name="T10" fmla="*/ 2147483647 w 168"/>
              <a:gd name="T11" fmla="*/ 2147483647 h 176"/>
              <a:gd name="T12" fmla="*/ 2147483647 w 168"/>
              <a:gd name="T13" fmla="*/ 2147483647 h 176"/>
              <a:gd name="T14" fmla="*/ 2147483647 w 168"/>
              <a:gd name="T15" fmla="*/ 2147483647 h 176"/>
              <a:gd name="T16" fmla="*/ 2147483647 w 168"/>
              <a:gd name="T17" fmla="*/ 0 h 1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8"/>
              <a:gd name="T28" fmla="*/ 0 h 176"/>
              <a:gd name="T29" fmla="*/ 168 w 168"/>
              <a:gd name="T30" fmla="*/ 176 h 1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8" h="176">
                <a:moveTo>
                  <a:pt x="14" y="0"/>
                </a:moveTo>
                <a:cubicBezTo>
                  <a:pt x="11" y="32"/>
                  <a:pt x="0" y="108"/>
                  <a:pt x="14" y="140"/>
                </a:cubicBezTo>
                <a:cubicBezTo>
                  <a:pt x="19" y="153"/>
                  <a:pt x="36" y="159"/>
                  <a:pt x="50" y="164"/>
                </a:cubicBezTo>
                <a:cubicBezTo>
                  <a:pt x="62" y="168"/>
                  <a:pt x="86" y="176"/>
                  <a:pt x="86" y="176"/>
                </a:cubicBezTo>
                <a:cubicBezTo>
                  <a:pt x="104" y="174"/>
                  <a:pt x="123" y="176"/>
                  <a:pt x="141" y="170"/>
                </a:cubicBezTo>
                <a:cubicBezTo>
                  <a:pt x="168" y="159"/>
                  <a:pt x="128" y="125"/>
                  <a:pt x="123" y="122"/>
                </a:cubicBezTo>
                <a:cubicBezTo>
                  <a:pt x="111" y="85"/>
                  <a:pt x="126" y="118"/>
                  <a:pt x="98" y="91"/>
                </a:cubicBezTo>
                <a:cubicBezTo>
                  <a:pt x="75" y="68"/>
                  <a:pt x="63" y="41"/>
                  <a:pt x="32" y="31"/>
                </a:cubicBezTo>
                <a:cubicBezTo>
                  <a:pt x="15" y="13"/>
                  <a:pt x="21" y="23"/>
                  <a:pt x="14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7" name="Text Box 10"/>
          <p:cNvSpPr txBox="1">
            <a:spLocks noChangeArrowheads="1"/>
          </p:cNvSpPr>
          <p:nvPr/>
        </p:nvSpPr>
        <p:spPr bwMode="auto">
          <a:xfrm>
            <a:off x="5715000" y="2895600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/>
              <a:t>Molten mantle</a:t>
            </a:r>
          </a:p>
        </p:txBody>
      </p:sp>
      <p:sp>
        <p:nvSpPr>
          <p:cNvPr id="83978" name="Text Box 11"/>
          <p:cNvSpPr txBox="1">
            <a:spLocks noChangeArrowheads="1"/>
          </p:cNvSpPr>
          <p:nvPr/>
        </p:nvSpPr>
        <p:spPr bwMode="auto">
          <a:xfrm>
            <a:off x="6858000" y="5105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/>
              <a:t>Core</a:t>
            </a:r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 flipV="1">
            <a:off x="5715000" y="43434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0" name="Text Box 13"/>
          <p:cNvSpPr txBox="1">
            <a:spLocks noChangeArrowheads="1"/>
          </p:cNvSpPr>
          <p:nvPr/>
        </p:nvSpPr>
        <p:spPr bwMode="auto">
          <a:xfrm>
            <a:off x="4724400" y="4419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/>
              <a:t>Unequilibrated blob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267200" cy="1143000"/>
          </a:xfrm>
        </p:spPr>
        <p:txBody>
          <a:bodyPr/>
          <a:lstStyle/>
          <a:p>
            <a:r>
              <a:rPr lang="en-US" sz="3200"/>
              <a:t>Popular Cartoons of Core Formation</a:t>
            </a:r>
            <a:endParaRPr lang="en-US"/>
          </a:p>
        </p:txBody>
      </p:sp>
      <p:pic>
        <p:nvPicPr>
          <p:cNvPr id="139267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981200"/>
            <a:ext cx="3810000" cy="3846513"/>
          </a:xfrm>
          <a:ln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238" y="533400"/>
            <a:ext cx="4703762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457200" y="4648200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Stevenson, 1989</a:t>
            </a:r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5257800" y="533400"/>
            <a:ext cx="175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Wood et al, 2006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5" y="-4646"/>
            <a:ext cx="7534896" cy="6688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Condition: The 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Everything is melted. Some vaporization. </a:t>
            </a:r>
          </a:p>
          <a:p>
            <a:r>
              <a:rPr lang="en-US" dirty="0" smtClean="0"/>
              <a:t>Core formation contemporaneous with accretion. But that does not exclude some later core-mantle interaction.</a:t>
            </a:r>
          </a:p>
          <a:p>
            <a:r>
              <a:rPr lang="en-US" dirty="0" smtClean="0"/>
              <a:t>Rapid cooling and partial crystallization of the magma ocean.</a:t>
            </a:r>
          </a:p>
          <a:p>
            <a:r>
              <a:rPr lang="en-US" dirty="0" smtClean="0"/>
              <a:t>Magma ocean freezing creates initial condition for subsequent evolution including possibility of a mantle turnover (Rayleigh-Taylor </a:t>
            </a:r>
            <a:r>
              <a:rPr lang="en-US" dirty="0" smtClean="0"/>
              <a:t>instability</a:t>
            </a:r>
            <a:r>
              <a:rPr lang="en-US" dirty="0" smtClean="0"/>
              <a:t>; Elkins-</a:t>
            </a:r>
            <a:r>
              <a:rPr lang="en-US" dirty="0" err="1" smtClean="0"/>
              <a:t>Tanton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Complete mixing on the mantle is in doubt: there could be a basal magma ocean.</a:t>
            </a:r>
          </a:p>
          <a:p>
            <a:r>
              <a:rPr lang="en-US" dirty="0" smtClean="0"/>
              <a:t>Many uncertainties in dynamics &amp; material properties (phase diagrams, partitioning ) </a:t>
            </a:r>
          </a:p>
          <a:p>
            <a:r>
              <a:rPr lang="en-US" dirty="0" smtClean="0"/>
              <a:t>Large uncertainty in the timing and amount of volatiles, but they might have been mostly delivered early. (They are not removed by a giant impact). Not comets.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Hydosphere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/Atmosphere Evolution?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Silicate vapor: short-lived after giant impacts (thousands of years)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Steam atmosphere: sustained by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accretion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can die in millions of years.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Can be as much or more water in the magma ocean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Will accumulate as a hydrosphere even before a major part of the magma ocean crystallizes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Augmented as magma ocean crystallizes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Composition of primordial atmosphere determined by oxidation state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Water cycle not well understood!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do we have Plate Tectonics?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Mantle convection is easy to understand but plate tectonics does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not follow from any straightforward stability analysis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not mandatory for removing heat.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more efficient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 removing heat (but there is no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variational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principle that optimized heat delivery)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 don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 even know if it is deterministic or contingent behavior.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Mantle convection is </a:t>
            </a:r>
            <a:r>
              <a:rPr lang="en-US" sz="2400" dirty="0" err="1">
                <a:latin typeface="Arial" charset="0"/>
                <a:ea typeface="ＭＳ Ｐゴシック" charset="0"/>
              </a:rPr>
              <a:t>determinstic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Climate change, dynamos..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are </a:t>
            </a:r>
            <a:r>
              <a:rPr lang="en-US" sz="2400" dirty="0">
                <a:latin typeface="Arial" charset="0"/>
                <a:ea typeface="ＭＳ Ｐゴシック" charset="0"/>
              </a:rPr>
              <a:t>somewhat contingent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</a:rPr>
              <a:t>Relevant to understanding continental evolution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Plate Tectonics &amp; the Role of Water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Water lubricates the asthenosphere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Water </a:t>
            </a:r>
            <a:r>
              <a:rPr lang="en-US" sz="2400" b="1" i="1">
                <a:latin typeface="Arial" charset="0"/>
                <a:ea typeface="ＭＳ Ｐゴシック" charset="0"/>
                <a:cs typeface="ＭＳ Ｐゴシック" charset="0"/>
              </a:rPr>
              <a:t>defines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the plates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Maintenance of water in the mantle depends on subduction; this may not have been possible in our solar system except on Earth</a:t>
            </a:r>
          </a:p>
        </p:txBody>
      </p:sp>
      <p:pic>
        <p:nvPicPr>
          <p:cNvPr id="1187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78100"/>
            <a:ext cx="3810000" cy="29194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Formation</a:t>
            </a:r>
          </a:p>
          <a:p>
            <a:pPr lvl="1"/>
            <a:r>
              <a:rPr lang="en-US" i="1" dirty="0" smtClean="0"/>
              <a:t>Thermodynamic state, Provenance, Timescales, Energetics</a:t>
            </a:r>
          </a:p>
          <a:p>
            <a:r>
              <a:rPr lang="en-US" dirty="0" smtClean="0"/>
              <a:t>Earth’s initial condition</a:t>
            </a:r>
          </a:p>
          <a:p>
            <a:pPr lvl="1"/>
            <a:r>
              <a:rPr lang="en-US" i="1" dirty="0" smtClean="0"/>
              <a:t>Thermodynamic state, core, magma ocean, hydrosphere &amp; atmosphere</a:t>
            </a:r>
          </a:p>
          <a:p>
            <a:r>
              <a:rPr lang="en-US" dirty="0" smtClean="0"/>
              <a:t>Healing &amp; Transition to a Recognizable World</a:t>
            </a:r>
          </a:p>
          <a:p>
            <a:pPr lvl="1"/>
            <a:r>
              <a:rPr lang="en-US" i="1" dirty="0" smtClean="0"/>
              <a:t>Solidification, ocean &amp; atmosphere, dynamo, mantle convection, continents, plate tectonics</a:t>
            </a:r>
          </a:p>
        </p:txBody>
      </p:sp>
    </p:spTree>
    <p:extLst>
      <p:ext uri="{BB962C8B-B14F-4D97-AF65-F5344CB8AC3E}">
        <p14:creationId xmlns:p14="http://schemas.microsoft.com/office/powerpoint/2010/main" val="12191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Origin of the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magnetic field?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Core is metallic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Core is (partly) liquid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This is not obvious , but seems universal because of presence of alloying constituents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Core is convective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This is a close call! High electrical conductivity means high thermal conductivity (</a:t>
            </a:r>
            <a:r>
              <a:rPr lang="en-US" sz="2400" dirty="0" err="1">
                <a:latin typeface="Arial" charset="0"/>
                <a:ea typeface="ＭＳ Ｐゴシック" charset="0"/>
              </a:rPr>
              <a:t>Wiedemann</a:t>
            </a:r>
            <a:r>
              <a:rPr lang="en-US" sz="2400" dirty="0">
                <a:latin typeface="Arial" charset="0"/>
                <a:ea typeface="ＭＳ Ｐゴシック" charset="0"/>
              </a:rPr>
              <a:t>-Franz relationship)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 convective core probably sustains a dynamo for most realistic parameters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Inner core nucleation was later? Can provide compositional convection.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Superheat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505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This is the excess entropy of the core relative to the entropy of the same liquid material at melting point &amp; and 1 bar.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Corresponds to about 1000K for present Earth, may have been as much as 2000K for early Earth.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It is diagnostic of core formation process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...it argues against percolation and small diapirs.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 flipV="1">
            <a:off x="4724400" y="2438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Line 5"/>
          <p:cNvSpPr>
            <a:spLocks noChangeShapeType="1"/>
          </p:cNvSpPr>
          <p:nvPr/>
        </p:nvSpPr>
        <p:spPr bwMode="auto">
          <a:xfrm>
            <a:off x="4724400" y="53340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724400" y="2133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/>
              <a:t>T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7696200" y="55626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/>
              <a:t>depth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4724400" y="2667000"/>
            <a:ext cx="2819400" cy="2057400"/>
          </a:xfrm>
          <a:custGeom>
            <a:avLst/>
            <a:gdLst>
              <a:gd name="T0" fmla="*/ 0 w 1776"/>
              <a:gd name="T1" fmla="*/ 2147483647 h 1304"/>
              <a:gd name="T2" fmla="*/ 2147483647 w 1776"/>
              <a:gd name="T3" fmla="*/ 2147483647 h 1304"/>
              <a:gd name="T4" fmla="*/ 2147483647 w 1776"/>
              <a:gd name="T5" fmla="*/ 2147483647 h 1304"/>
              <a:gd name="T6" fmla="*/ 2147483647 w 1776"/>
              <a:gd name="T7" fmla="*/ 2147483647 h 1304"/>
              <a:gd name="T8" fmla="*/ 2147483647 w 1776"/>
              <a:gd name="T9" fmla="*/ 2147483647 h 1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1304"/>
              <a:gd name="T17" fmla="*/ 1776 w 1776"/>
              <a:gd name="T18" fmla="*/ 1304 h 1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1304">
                <a:moveTo>
                  <a:pt x="0" y="1304"/>
                </a:moveTo>
                <a:cubicBezTo>
                  <a:pt x="24" y="1048"/>
                  <a:pt x="48" y="792"/>
                  <a:pt x="288" y="632"/>
                </a:cubicBezTo>
                <a:cubicBezTo>
                  <a:pt x="528" y="472"/>
                  <a:pt x="1200" y="440"/>
                  <a:pt x="1440" y="344"/>
                </a:cubicBezTo>
                <a:cubicBezTo>
                  <a:pt x="1680" y="248"/>
                  <a:pt x="1680" y="112"/>
                  <a:pt x="1728" y="56"/>
                </a:cubicBezTo>
                <a:cubicBezTo>
                  <a:pt x="1776" y="0"/>
                  <a:pt x="1728" y="16"/>
                  <a:pt x="1728" y="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 flipV="1">
            <a:off x="7467600" y="2514600"/>
            <a:ext cx="1219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V="1">
            <a:off x="5257800" y="2971800"/>
            <a:ext cx="3352800" cy="45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 flipV="1">
            <a:off x="7391400" y="1981200"/>
            <a:ext cx="1295400" cy="152400"/>
          </a:xfrm>
          <a:prstGeom prst="line">
            <a:avLst/>
          </a:prstGeom>
          <a:noFill/>
          <a:ln w="38100">
            <a:solidFill>
              <a:srgbClr val="8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4" name="Line 12"/>
          <p:cNvSpPr>
            <a:spLocks noChangeShapeType="1"/>
          </p:cNvSpPr>
          <p:nvPr/>
        </p:nvSpPr>
        <p:spPr bwMode="auto">
          <a:xfrm>
            <a:off x="7696200" y="2057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5" name="Line 13"/>
          <p:cNvSpPr>
            <a:spLocks noChangeShapeType="1"/>
          </p:cNvSpPr>
          <p:nvPr/>
        </p:nvSpPr>
        <p:spPr bwMode="auto">
          <a:xfrm>
            <a:off x="6629400" y="21336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6" name="Text Box 14"/>
          <p:cNvSpPr txBox="1">
            <a:spLocks noChangeArrowheads="1"/>
          </p:cNvSpPr>
          <p:nvPr/>
        </p:nvSpPr>
        <p:spPr bwMode="auto">
          <a:xfrm>
            <a:off x="5486400" y="1752600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none"/>
              <a:t>Core Superheat</a:t>
            </a:r>
          </a:p>
        </p:txBody>
      </p:sp>
      <p:sp>
        <p:nvSpPr>
          <p:cNvPr id="125967" name="Line 15"/>
          <p:cNvSpPr>
            <a:spLocks noChangeShapeType="1"/>
          </p:cNvSpPr>
          <p:nvPr/>
        </p:nvSpPr>
        <p:spPr bwMode="auto">
          <a:xfrm>
            <a:off x="7848600" y="1676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7010400" y="13716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none"/>
              <a:t>Early core</a:t>
            </a: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 flipH="1" flipV="1">
            <a:off x="6019800" y="34290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Text Box 18"/>
          <p:cNvSpPr txBox="1">
            <a:spLocks noChangeArrowheads="1"/>
          </p:cNvSpPr>
          <p:nvPr/>
        </p:nvSpPr>
        <p:spPr bwMode="auto">
          <a:xfrm>
            <a:off x="6629400" y="3962400"/>
            <a:ext cx="144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none"/>
              <a:t>Present mantle and core</a:t>
            </a:r>
          </a:p>
        </p:txBody>
      </p:sp>
      <p:sp>
        <p:nvSpPr>
          <p:cNvPr id="125971" name="Line 19"/>
          <p:cNvSpPr>
            <a:spLocks noChangeShapeType="1"/>
          </p:cNvSpPr>
          <p:nvPr/>
        </p:nvSpPr>
        <p:spPr bwMode="auto">
          <a:xfrm flipH="1" flipV="1">
            <a:off x="8001000" y="30480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6934200" y="3505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none"/>
              <a:t>Adiabat of core alloy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Transition to a Recognizable World: 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Rapid cooling at first: surface can be cold within millions of years (no problem with the oldest zircon ages?)</a:t>
            </a:r>
          </a:p>
          <a:p>
            <a:r>
              <a:rPr lang="en-US" dirty="0" smtClean="0"/>
              <a:t>Early evolution of ocean &amp; atmosphere not well understood.</a:t>
            </a:r>
          </a:p>
          <a:p>
            <a:r>
              <a:rPr lang="en-US" dirty="0" smtClean="0"/>
              <a:t>Part of magma ocean may take a long time to solidify. Basal magma ocean might persist for billions of years.</a:t>
            </a:r>
          </a:p>
          <a:p>
            <a:r>
              <a:rPr lang="en-US" dirty="0" smtClean="0"/>
              <a:t>Dynamo initiated early by core cooling?</a:t>
            </a:r>
          </a:p>
          <a:p>
            <a:r>
              <a:rPr lang="en-US" dirty="0" smtClean="0"/>
              <a:t>Developments of plate tectonics, origin of continents still mysterious.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2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Context of Earth formation is understood; compatibility with geochemical record is quite good, but</a:t>
            </a:r>
          </a:p>
          <a:p>
            <a:pPr lvl="1"/>
            <a:r>
              <a:rPr lang="en-US" dirty="0" smtClean="0"/>
              <a:t>The devil is in the details: Oxygen isotopes, </a:t>
            </a:r>
            <a:r>
              <a:rPr lang="en-US" dirty="0" err="1" smtClean="0"/>
              <a:t>Nd</a:t>
            </a:r>
            <a:r>
              <a:rPr lang="en-US" dirty="0" smtClean="0"/>
              <a:t>, degree of mixing,</a:t>
            </a:r>
          </a:p>
          <a:p>
            <a:r>
              <a:rPr lang="en-US" dirty="0" smtClean="0"/>
              <a:t>Initial condition of Earth:</a:t>
            </a:r>
          </a:p>
          <a:p>
            <a:pPr lvl="1"/>
            <a:r>
              <a:rPr lang="en-US" dirty="0" smtClean="0"/>
              <a:t>Molten</a:t>
            </a:r>
          </a:p>
          <a:p>
            <a:pPr lvl="1"/>
            <a:r>
              <a:rPr lang="en-US" dirty="0" smtClean="0"/>
              <a:t>Prompt core formation </a:t>
            </a:r>
          </a:p>
          <a:p>
            <a:r>
              <a:rPr lang="en-US" dirty="0" smtClean="0"/>
              <a:t>Transition to a Recognizable Earth:</a:t>
            </a:r>
          </a:p>
          <a:p>
            <a:pPr lvl="1"/>
            <a:r>
              <a:rPr lang="en-US" dirty="0" smtClean="0"/>
              <a:t>Rapid freezing of most but not all of the magma ocean</a:t>
            </a:r>
          </a:p>
          <a:p>
            <a:pPr lvl="1"/>
            <a:r>
              <a:rPr lang="en-US" dirty="0" smtClean="0"/>
              <a:t>Mixing? </a:t>
            </a:r>
          </a:p>
          <a:p>
            <a:pPr lvl="1"/>
            <a:r>
              <a:rPr lang="en-US" dirty="0" smtClean="0"/>
              <a:t>Plate tectonics?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7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Line 2"/>
          <p:cNvSpPr>
            <a:spLocks noChangeShapeType="1"/>
          </p:cNvSpPr>
          <p:nvPr/>
        </p:nvSpPr>
        <p:spPr bwMode="auto">
          <a:xfrm flipV="1">
            <a:off x="1905000" y="914400"/>
            <a:ext cx="0" cy="449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39" name="Line 3"/>
          <p:cNvSpPr>
            <a:spLocks noChangeShapeType="1"/>
          </p:cNvSpPr>
          <p:nvPr/>
        </p:nvSpPr>
        <p:spPr bwMode="auto">
          <a:xfrm>
            <a:off x="1905000" y="54102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2971800" y="19812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6705600" y="3810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2" name="Freeform 6"/>
          <p:cNvSpPr>
            <a:spLocks/>
          </p:cNvSpPr>
          <p:nvPr/>
        </p:nvSpPr>
        <p:spPr bwMode="auto">
          <a:xfrm>
            <a:off x="3136900" y="2209800"/>
            <a:ext cx="3721100" cy="1752600"/>
          </a:xfrm>
          <a:custGeom>
            <a:avLst/>
            <a:gdLst>
              <a:gd name="T0" fmla="*/ 40 w 2344"/>
              <a:gd name="T1" fmla="*/ 0 h 1104"/>
              <a:gd name="T2" fmla="*/ 136 w 2344"/>
              <a:gd name="T3" fmla="*/ 336 h 1104"/>
              <a:gd name="T4" fmla="*/ 856 w 2344"/>
              <a:gd name="T5" fmla="*/ 576 h 1104"/>
              <a:gd name="T6" fmla="*/ 1048 w 2344"/>
              <a:gd name="T7" fmla="*/ 864 h 1104"/>
              <a:gd name="T8" fmla="*/ 1288 w 2344"/>
              <a:gd name="T9" fmla="*/ 912 h 1104"/>
              <a:gd name="T10" fmla="*/ 1816 w 2344"/>
              <a:gd name="T11" fmla="*/ 576 h 1104"/>
              <a:gd name="T12" fmla="*/ 2344 w 2344"/>
              <a:gd name="T13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4" h="1104">
                <a:moveTo>
                  <a:pt x="40" y="0"/>
                </a:moveTo>
                <a:cubicBezTo>
                  <a:pt x="20" y="120"/>
                  <a:pt x="0" y="240"/>
                  <a:pt x="136" y="336"/>
                </a:cubicBezTo>
                <a:cubicBezTo>
                  <a:pt x="272" y="432"/>
                  <a:pt x="704" y="488"/>
                  <a:pt x="856" y="576"/>
                </a:cubicBezTo>
                <a:cubicBezTo>
                  <a:pt x="1008" y="664"/>
                  <a:pt x="976" y="808"/>
                  <a:pt x="1048" y="864"/>
                </a:cubicBezTo>
                <a:cubicBezTo>
                  <a:pt x="1120" y="920"/>
                  <a:pt x="1160" y="960"/>
                  <a:pt x="1288" y="912"/>
                </a:cubicBezTo>
                <a:cubicBezTo>
                  <a:pt x="1416" y="864"/>
                  <a:pt x="1640" y="544"/>
                  <a:pt x="1816" y="576"/>
                </a:cubicBezTo>
                <a:cubicBezTo>
                  <a:pt x="1992" y="608"/>
                  <a:pt x="2256" y="1016"/>
                  <a:pt x="2344" y="110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838200" y="914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This</a:t>
            </a: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6934200" y="5715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That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638800" y="1066800"/>
            <a:ext cx="243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Some multidimensional space</a:t>
            </a:r>
            <a:endParaRPr lang="en-US"/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2286000" y="1219200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Initial condition</a:t>
            </a:r>
          </a:p>
        </p:txBody>
      </p:sp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6400800" y="4191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Present state</a:t>
            </a:r>
          </a:p>
        </p:txBody>
      </p:sp>
      <p:sp>
        <p:nvSpPr>
          <p:cNvPr id="142348" name="Line 12"/>
          <p:cNvSpPr>
            <a:spLocks noChangeShapeType="1"/>
          </p:cNvSpPr>
          <p:nvPr/>
        </p:nvSpPr>
        <p:spPr bwMode="auto">
          <a:xfrm>
            <a:off x="4038600" y="29718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3276600" y="31242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Evolutionary path</a:t>
            </a:r>
          </a:p>
        </p:txBody>
      </p:sp>
      <p:sp>
        <p:nvSpPr>
          <p:cNvPr id="142350" name="Text Box 14"/>
          <p:cNvSpPr txBox="1">
            <a:spLocks noChangeArrowheads="1"/>
          </p:cNvSpPr>
          <p:nvPr/>
        </p:nvSpPr>
        <p:spPr bwMode="auto">
          <a:xfrm>
            <a:off x="4191000" y="381000"/>
            <a:ext cx="335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6600"/>
                </a:solidFill>
              </a:rPr>
              <a:t>EARTH HISTORY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Line 2"/>
          <p:cNvSpPr>
            <a:spLocks noChangeShapeType="1"/>
          </p:cNvSpPr>
          <p:nvPr/>
        </p:nvSpPr>
        <p:spPr bwMode="auto">
          <a:xfrm flipV="1">
            <a:off x="1905000" y="914400"/>
            <a:ext cx="0" cy="449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1" name="Line 3"/>
          <p:cNvSpPr>
            <a:spLocks noChangeShapeType="1"/>
          </p:cNvSpPr>
          <p:nvPr/>
        </p:nvSpPr>
        <p:spPr bwMode="auto">
          <a:xfrm>
            <a:off x="1905000" y="54102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2" name="Oval 4"/>
          <p:cNvSpPr>
            <a:spLocks noChangeArrowheads="1"/>
          </p:cNvSpPr>
          <p:nvPr/>
        </p:nvSpPr>
        <p:spPr bwMode="auto">
          <a:xfrm>
            <a:off x="2971800" y="19812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3" name="Oval 5"/>
          <p:cNvSpPr>
            <a:spLocks noChangeArrowheads="1"/>
          </p:cNvSpPr>
          <p:nvPr/>
        </p:nvSpPr>
        <p:spPr bwMode="auto">
          <a:xfrm>
            <a:off x="6705600" y="3810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Freeform 6"/>
          <p:cNvSpPr>
            <a:spLocks/>
          </p:cNvSpPr>
          <p:nvPr/>
        </p:nvSpPr>
        <p:spPr bwMode="auto">
          <a:xfrm>
            <a:off x="3136900" y="2209800"/>
            <a:ext cx="3721100" cy="1752600"/>
          </a:xfrm>
          <a:custGeom>
            <a:avLst/>
            <a:gdLst>
              <a:gd name="T0" fmla="*/ 40 w 2344"/>
              <a:gd name="T1" fmla="*/ 0 h 1104"/>
              <a:gd name="T2" fmla="*/ 136 w 2344"/>
              <a:gd name="T3" fmla="*/ 336 h 1104"/>
              <a:gd name="T4" fmla="*/ 856 w 2344"/>
              <a:gd name="T5" fmla="*/ 576 h 1104"/>
              <a:gd name="T6" fmla="*/ 1048 w 2344"/>
              <a:gd name="T7" fmla="*/ 864 h 1104"/>
              <a:gd name="T8" fmla="*/ 1288 w 2344"/>
              <a:gd name="T9" fmla="*/ 912 h 1104"/>
              <a:gd name="T10" fmla="*/ 1816 w 2344"/>
              <a:gd name="T11" fmla="*/ 576 h 1104"/>
              <a:gd name="T12" fmla="*/ 2344 w 2344"/>
              <a:gd name="T13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4" h="1104">
                <a:moveTo>
                  <a:pt x="40" y="0"/>
                </a:moveTo>
                <a:cubicBezTo>
                  <a:pt x="20" y="120"/>
                  <a:pt x="0" y="240"/>
                  <a:pt x="136" y="336"/>
                </a:cubicBezTo>
                <a:cubicBezTo>
                  <a:pt x="272" y="432"/>
                  <a:pt x="704" y="488"/>
                  <a:pt x="856" y="576"/>
                </a:cubicBezTo>
                <a:cubicBezTo>
                  <a:pt x="1008" y="664"/>
                  <a:pt x="976" y="808"/>
                  <a:pt x="1048" y="864"/>
                </a:cubicBezTo>
                <a:cubicBezTo>
                  <a:pt x="1120" y="920"/>
                  <a:pt x="1160" y="960"/>
                  <a:pt x="1288" y="912"/>
                </a:cubicBezTo>
                <a:cubicBezTo>
                  <a:pt x="1416" y="864"/>
                  <a:pt x="1640" y="544"/>
                  <a:pt x="1816" y="576"/>
                </a:cubicBezTo>
                <a:cubicBezTo>
                  <a:pt x="1992" y="608"/>
                  <a:pt x="2256" y="1016"/>
                  <a:pt x="2344" y="110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838200" y="914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This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6934200" y="5715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That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5638800" y="1066800"/>
            <a:ext cx="243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Some multidimensional space</a:t>
            </a:r>
            <a:endParaRPr lang="en-US"/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2286000" y="1219200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Initial condition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6400800" y="4191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Present state</a:t>
            </a:r>
          </a:p>
        </p:txBody>
      </p:sp>
      <p:sp>
        <p:nvSpPr>
          <p:cNvPr id="145420" name="Line 12"/>
          <p:cNvSpPr>
            <a:spLocks noChangeShapeType="1"/>
          </p:cNvSpPr>
          <p:nvPr/>
        </p:nvSpPr>
        <p:spPr bwMode="auto">
          <a:xfrm>
            <a:off x="4038600" y="29718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3276600" y="31242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Evolutionary path</a:t>
            </a: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4094491" y="381000"/>
            <a:ext cx="335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6600"/>
                </a:solidFill>
              </a:rPr>
              <a:t>EARTH HISTORY</a:t>
            </a:r>
          </a:p>
        </p:txBody>
      </p:sp>
      <p:sp>
        <p:nvSpPr>
          <p:cNvPr id="145423" name="Text Box 15"/>
          <p:cNvSpPr txBox="1">
            <a:spLocks noChangeArrowheads="1"/>
          </p:cNvSpPr>
          <p:nvPr/>
        </p:nvSpPr>
        <p:spPr bwMode="auto">
          <a:xfrm>
            <a:off x="6477000" y="2895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E87C0C"/>
                </a:solidFill>
              </a:rPr>
              <a:t>Geophysics</a:t>
            </a:r>
            <a:endParaRPr lang="en-US"/>
          </a:p>
        </p:txBody>
      </p:sp>
      <p:sp>
        <p:nvSpPr>
          <p:cNvPr id="145424" name="Line 16"/>
          <p:cNvSpPr>
            <a:spLocks noChangeShapeType="1"/>
          </p:cNvSpPr>
          <p:nvPr/>
        </p:nvSpPr>
        <p:spPr bwMode="auto">
          <a:xfrm flipH="1">
            <a:off x="6934200" y="3352800"/>
            <a:ext cx="7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5" name="Oval 17"/>
          <p:cNvSpPr>
            <a:spLocks noChangeArrowheads="1"/>
          </p:cNvSpPr>
          <p:nvPr/>
        </p:nvSpPr>
        <p:spPr bwMode="auto">
          <a:xfrm>
            <a:off x="2222500" y="1600200"/>
            <a:ext cx="1828800" cy="1219200"/>
          </a:xfrm>
          <a:prstGeom prst="ellipse">
            <a:avLst/>
          </a:prstGeom>
          <a:solidFill>
            <a:srgbClr val="FF0000">
              <a:alpha val="13000"/>
            </a:srgbClr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6" name="Line 18"/>
          <p:cNvSpPr>
            <a:spLocks noChangeShapeType="1"/>
          </p:cNvSpPr>
          <p:nvPr/>
        </p:nvSpPr>
        <p:spPr bwMode="auto">
          <a:xfrm flipV="1">
            <a:off x="1676400" y="2209800"/>
            <a:ext cx="4572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7" name="Text Box 19"/>
          <p:cNvSpPr txBox="1">
            <a:spLocks noChangeArrowheads="1"/>
          </p:cNvSpPr>
          <p:nvPr/>
        </p:nvSpPr>
        <p:spPr bwMode="auto">
          <a:xfrm>
            <a:off x="609600" y="2514600"/>
            <a:ext cx="1981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E87C0C"/>
                </a:solidFill>
              </a:rPr>
              <a:t>Focus of this talk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6600"/>
                </a:solidFill>
              </a:rPr>
              <a:t>Astronomy, geochemistry, physical modeling</a:t>
            </a:r>
          </a:p>
        </p:txBody>
      </p:sp>
      <p:sp>
        <p:nvSpPr>
          <p:cNvPr id="145428" name="Text Box 20"/>
          <p:cNvSpPr txBox="1">
            <a:spLocks noChangeArrowheads="1"/>
          </p:cNvSpPr>
          <p:nvPr/>
        </p:nvSpPr>
        <p:spPr bwMode="auto">
          <a:xfrm>
            <a:off x="3200400" y="3886200"/>
            <a:ext cx="2133600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aseline="-25000" dirty="0">
                <a:solidFill>
                  <a:srgbClr val="FF6600"/>
                </a:solidFill>
              </a:rPr>
              <a:t>Geochemistry, geology, </a:t>
            </a:r>
            <a:r>
              <a:rPr lang="en-US" sz="2800" baseline="-25000" dirty="0" err="1">
                <a:solidFill>
                  <a:srgbClr val="FF6600"/>
                </a:solidFill>
              </a:rPr>
              <a:t>geobiology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457200" y="2286000"/>
            <a:ext cx="777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(logarithmic) way one should think about time if you want to understand processes and their outcome</a:t>
            </a:r>
          </a:p>
        </p:txBody>
      </p:sp>
      <p:sp>
        <p:nvSpPr>
          <p:cNvPr id="164867" name="Line 3"/>
          <p:cNvSpPr>
            <a:spLocks noChangeShapeType="1"/>
          </p:cNvSpPr>
          <p:nvPr/>
        </p:nvSpPr>
        <p:spPr bwMode="auto">
          <a:xfrm>
            <a:off x="609600" y="41910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8" name="Line 4"/>
          <p:cNvSpPr>
            <a:spLocks noChangeShapeType="1"/>
          </p:cNvSpPr>
          <p:nvPr/>
        </p:nvSpPr>
        <p:spPr bwMode="auto">
          <a:xfrm>
            <a:off x="12192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9" name="Line 5"/>
          <p:cNvSpPr>
            <a:spLocks noChangeShapeType="1"/>
          </p:cNvSpPr>
          <p:nvPr/>
        </p:nvSpPr>
        <p:spPr bwMode="auto">
          <a:xfrm>
            <a:off x="27432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0" name="Line 6"/>
          <p:cNvSpPr>
            <a:spLocks noChangeShapeType="1"/>
          </p:cNvSpPr>
          <p:nvPr/>
        </p:nvSpPr>
        <p:spPr bwMode="auto">
          <a:xfrm>
            <a:off x="44196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62484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>
            <a:off x="81534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609600" y="4191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6</a:t>
            </a:r>
            <a:r>
              <a:rPr lang="en-US"/>
              <a:t> yr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2438400" y="4267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7</a:t>
            </a:r>
            <a:endParaRPr lang="en-US"/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4114800" y="4267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8</a:t>
            </a:r>
            <a:endParaRPr lang="en-US"/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5943600" y="4267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9</a:t>
            </a:r>
            <a:endParaRPr lang="en-US"/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7620000" y="4267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  <a:r>
              <a:rPr lang="en-US" baseline="30000"/>
              <a:t>10 </a:t>
            </a:r>
            <a:r>
              <a:rPr lang="en-US"/>
              <a:t>yr</a:t>
            </a:r>
          </a:p>
        </p:txBody>
      </p:sp>
      <p:sp>
        <p:nvSpPr>
          <p:cNvPr id="164878" name="Line 14"/>
          <p:cNvSpPr>
            <a:spLocks noChangeShapeType="1"/>
          </p:cNvSpPr>
          <p:nvPr/>
        </p:nvSpPr>
        <p:spPr bwMode="auto">
          <a:xfrm>
            <a:off x="7543800" y="3733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9" name="Line 15"/>
          <p:cNvSpPr>
            <a:spLocks noChangeShapeType="1"/>
          </p:cNvSpPr>
          <p:nvPr/>
        </p:nvSpPr>
        <p:spPr bwMode="auto">
          <a:xfrm>
            <a:off x="7239000" y="3733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0" name="Line 16"/>
          <p:cNvSpPr>
            <a:spLocks noChangeShapeType="1"/>
          </p:cNvSpPr>
          <p:nvPr/>
        </p:nvSpPr>
        <p:spPr bwMode="auto">
          <a:xfrm flipH="1">
            <a:off x="7391400" y="30480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1" name="Text Box 17"/>
          <p:cNvSpPr txBox="1">
            <a:spLocks noChangeArrowheads="1"/>
          </p:cNvSpPr>
          <p:nvPr/>
        </p:nvSpPr>
        <p:spPr bwMode="auto">
          <a:xfrm>
            <a:off x="6858000" y="2667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Phanerozoic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Formation</a:t>
            </a:r>
            <a:br>
              <a:rPr lang="en-US" dirty="0" smtClean="0"/>
            </a:br>
            <a:r>
              <a:rPr lang="en-US" sz="3100" i="1" dirty="0" smtClean="0"/>
              <a:t>What should you believe?</a:t>
            </a:r>
            <a:br>
              <a:rPr lang="en-US" sz="3100" i="1" dirty="0" smtClean="0"/>
            </a:br>
            <a:r>
              <a:rPr lang="en-US" sz="3100" i="1" dirty="0" smtClean="0"/>
              <a:t>What is merely this week’s story?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452"/>
            <a:ext cx="8229600" cy="42097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Context is well established</a:t>
            </a:r>
          </a:p>
          <a:p>
            <a:pPr lvl="1"/>
            <a:r>
              <a:rPr lang="en-US" dirty="0" smtClean="0"/>
              <a:t>Cosmic composition disk, roughly the necessary material (maybe more), roughly in the right place (but the terrestrial planets are a side show)</a:t>
            </a:r>
          </a:p>
          <a:p>
            <a:r>
              <a:rPr lang="en-US" dirty="0" err="1" smtClean="0"/>
              <a:t>Planetesimal</a:t>
            </a:r>
            <a:r>
              <a:rPr lang="en-US" dirty="0" smtClean="0"/>
              <a:t> formation still poorly understood but once it happened, things go fast (10</a:t>
            </a:r>
            <a:r>
              <a:rPr lang="en-US" baseline="30000" dirty="0" smtClean="0"/>
              <a:t>6</a:t>
            </a:r>
            <a:r>
              <a:rPr lang="en-US" dirty="0" smtClean="0"/>
              <a:t>yr) then slow down in the end game (10</a:t>
            </a:r>
            <a:r>
              <a:rPr lang="en-US" baseline="30000" dirty="0" smtClean="0"/>
              <a:t>8</a:t>
            </a:r>
            <a:r>
              <a:rPr lang="en-US" dirty="0" smtClean="0"/>
              <a:t>yr) </a:t>
            </a:r>
          </a:p>
          <a:p>
            <a:pPr lvl="1"/>
            <a:r>
              <a:rPr lang="en-US" dirty="0" smtClean="0"/>
              <a:t>Some timescales only known to factor of ~2</a:t>
            </a:r>
          </a:p>
          <a:p>
            <a:r>
              <a:rPr lang="en-US" dirty="0" smtClean="0"/>
              <a:t>This week’s story may not be next week’s story</a:t>
            </a:r>
          </a:p>
          <a:p>
            <a:pPr lvl="1"/>
            <a:r>
              <a:rPr lang="en-US" dirty="0" smtClean="0"/>
              <a:t>But the hot debates may not affect Earth’s story?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0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Example: The Grand Tack (Walsh et al, 2011)</a:t>
            </a:r>
            <a:endParaRPr lang="en-US" sz="2800" dirty="0"/>
          </a:p>
        </p:txBody>
      </p:sp>
      <p:pic>
        <p:nvPicPr>
          <p:cNvPr id="4" name="GT-al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0563" y="1600200"/>
            <a:ext cx="45339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1" y="2183864"/>
            <a:ext cx="2718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orbits are Jupiter, </a:t>
            </a:r>
            <a:r>
              <a:rPr lang="en-US" dirty="0" err="1"/>
              <a:t>s</a:t>
            </a:r>
            <a:r>
              <a:rPr lang="en-US" dirty="0" err="1" smtClean="0"/>
              <a:t>aturn</a:t>
            </a:r>
            <a:r>
              <a:rPr lang="en-US" dirty="0" smtClean="0"/>
              <a:t> , Uranus &amp; Neptune. Note that some blue things (ice) end up in the terrestrial zone. This story might explain smallness of Mars.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2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Terrestrial Planet Formation</a:t>
            </a:r>
            <a:br>
              <a:rPr lang="en-US" dirty="0" smtClean="0"/>
            </a:br>
            <a:r>
              <a:rPr lang="en-US" sz="3100" i="1" dirty="0" smtClean="0"/>
              <a:t>An example from John Chambers(2004)</a:t>
            </a:r>
            <a:endParaRPr lang="en-US" sz="3100" i="1" dirty="0"/>
          </a:p>
        </p:txBody>
      </p:sp>
      <p:pic>
        <p:nvPicPr>
          <p:cNvPr id="4" name="Content Placeholder 3" descr="terr23gif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2505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r>
              <a:rPr lang="en-US"/>
              <a:t>The Importance of Giant Impacts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810000" cy="4953000"/>
          </a:xfrm>
        </p:spPr>
        <p:txBody>
          <a:bodyPr/>
          <a:lstStyle/>
          <a:p>
            <a:r>
              <a:rPr lang="en-US" sz="2400"/>
              <a:t>Simulations indicate that Mars-sized bodies probably impacted Earth during it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s accumulation.</a:t>
            </a:r>
          </a:p>
          <a:p>
            <a:r>
              <a:rPr lang="en-US" sz="2400"/>
              <a:t>These events are extraordinary… for a thousand years after one, Earth will radiate like a low-mass star!</a:t>
            </a:r>
          </a:p>
          <a:p>
            <a:r>
              <a:rPr lang="en-US" sz="2400"/>
              <a:t>A large oblique impact places material in Earth orbit: Origin of the Moon</a:t>
            </a:r>
            <a:endParaRPr lang="en-US" sz="2800" baseline="-25000"/>
          </a:p>
        </p:txBody>
      </p:sp>
      <p:pic>
        <p:nvPicPr>
          <p:cNvPr id="9933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52650"/>
            <a:ext cx="3810000" cy="37703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1141</Words>
  <Application>Microsoft Macintosh PowerPoint</Application>
  <PresentationFormat>On-screen Show (4:3)</PresentationFormat>
  <Paragraphs>148</Paragraphs>
  <Slides>23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Introduction to Deep Time Physics Perspective</vt:lpstr>
      <vt:lpstr>The Main Issues</vt:lpstr>
      <vt:lpstr>PowerPoint Presentation</vt:lpstr>
      <vt:lpstr>PowerPoint Presentation</vt:lpstr>
      <vt:lpstr>PowerPoint Presentation</vt:lpstr>
      <vt:lpstr>Formation What should you believe? What is merely this week’s story?</vt:lpstr>
      <vt:lpstr>Example: The Grand Tack (Walsh et al, 2011)</vt:lpstr>
      <vt:lpstr>Terrestrial Planet Formation An example from John Chambers(2004)</vt:lpstr>
      <vt:lpstr>The Importance of Giant Impacts</vt:lpstr>
      <vt:lpstr>Formation: The Main Points</vt:lpstr>
      <vt:lpstr>Some Important Numbers</vt:lpstr>
      <vt:lpstr>Entropy Distribution in Disk &amp; Planet  Earth is molten after  a giant impact Mantle is stably stratified (inhibits mixing) Disk is melt +vapor</vt:lpstr>
      <vt:lpstr>Core Formation with Giant Impacts</vt:lpstr>
      <vt:lpstr>Popular Cartoons of Core Formation</vt:lpstr>
      <vt:lpstr>PowerPoint Presentation</vt:lpstr>
      <vt:lpstr>Initial Condition: The Main Points</vt:lpstr>
      <vt:lpstr>Hydosphere/Atmosphere Evolution?  </vt:lpstr>
      <vt:lpstr>Why do we have Plate Tectonics?  </vt:lpstr>
      <vt:lpstr>Plate Tectonics &amp; the Role of Water</vt:lpstr>
      <vt:lpstr>Origin of the magnetic field?  </vt:lpstr>
      <vt:lpstr>Core Superheat</vt:lpstr>
      <vt:lpstr>Transition to a Recognizable World: Main Points</vt:lpstr>
      <vt:lpstr>Where do we stand?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Deep Time Physics Persective</dc:title>
  <dc:creator>David Stevenson</dc:creator>
  <cp:lastModifiedBy>David Stevenson</cp:lastModifiedBy>
  <cp:revision>17</cp:revision>
  <dcterms:created xsi:type="dcterms:W3CDTF">2012-07-11T23:16:01Z</dcterms:created>
  <dcterms:modified xsi:type="dcterms:W3CDTF">2012-07-16T14:22:43Z</dcterms:modified>
</cp:coreProperties>
</file>